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28/01/2018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28/01/2018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28/01/2018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28/01/2018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28/01/2018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28/01/2018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3.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6.wmf"/><Relationship Id="rId5" Type="http://schemas.openxmlformats.org/officeDocument/2006/relationships/oleObject" Target="../embeddings/oleObject14.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6.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0.wmf"/><Relationship Id="rId5" Type="http://schemas.openxmlformats.org/officeDocument/2006/relationships/oleObject" Target="../embeddings/oleObject18.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0.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24.png"/><Relationship Id="rId4" Type="http://schemas.openxmlformats.org/officeDocument/2006/relationships/image" Target="../media/image23.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6.wmf"/><Relationship Id="rId5" Type="http://schemas.openxmlformats.org/officeDocument/2006/relationships/oleObject" Target="../embeddings/oleObject23.bin"/><Relationship Id="rId4" Type="http://schemas.openxmlformats.org/officeDocument/2006/relationships/image" Target="../media/image2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193675" y="990600"/>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tx2">
                    <a:lumMod val="60000"/>
                    <a:lumOff val="40000"/>
                  </a:schemeClr>
                </a:solidFill>
                <a:latin typeface="Times New Roman" pitchFamily="18" charset="0"/>
                <a:cs typeface="Times New Roman" pitchFamily="18" charset="0"/>
              </a:rPr>
              <a:t>Chi Square Analysis_Day_16</a:t>
            </a:r>
            <a:endParaRPr lang="en-US" dirty="0" smtClean="0">
              <a:solidFill>
                <a:schemeClr val="tx2">
                  <a:lumMod val="60000"/>
                  <a:lumOff val="4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354733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4"/>
          <p:cNvSpPr txBox="1">
            <a:spLocks/>
          </p:cNvSpPr>
          <p:nvPr/>
        </p:nvSpPr>
        <p:spPr>
          <a:xfrm>
            <a:off x="381000" y="1412875"/>
            <a:ext cx="8589963" cy="20161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smtClean="0">
                <a:latin typeface="Times New Roman" pitchFamily="18" charset="0"/>
                <a:cs typeface="Times New Roman" pitchFamily="18" charset="0"/>
              </a:rPr>
              <a:t>The observed chi-square value of 74.37 is greater</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than the critical value of 24.725.</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decision is to reject the null hypothesis.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The data provides enough evidence to indicate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that the distribution of milk sales is not uniform.</a:t>
            </a:r>
            <a:endParaRPr lang="en-US" dirty="0" smtClean="0">
              <a:latin typeface="Times New Roman" pitchFamily="18" charset="0"/>
              <a:cs typeface="Times New Roman" pitchFamily="18" charset="0"/>
            </a:endParaRPr>
          </a:p>
        </p:txBody>
      </p:sp>
      <p:sp>
        <p:nvSpPr>
          <p:cNvPr id="4" name="Title 64"/>
          <p:cNvSpPr txBox="1">
            <a:spLocks/>
          </p:cNvSpPr>
          <p:nvPr/>
        </p:nvSpPr>
        <p:spPr>
          <a:xfrm>
            <a:off x="1173163" y="230188"/>
            <a:ext cx="6797675"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rgbClr val="00B0F0"/>
                </a:solidFill>
                <a:latin typeface="Times New Roman" pitchFamily="18" charset="0"/>
                <a:cs typeface="Times New Roman" pitchFamily="18" charset="0"/>
              </a:rPr>
              <a:t>Calculations for</a:t>
            </a:r>
            <a:br>
              <a:rPr lang="en-US" sz="2800" dirty="0" smtClean="0">
                <a:solidFill>
                  <a:srgbClr val="00B0F0"/>
                </a:solidFill>
                <a:latin typeface="Times New Roman" pitchFamily="18" charset="0"/>
                <a:cs typeface="Times New Roman" pitchFamily="18" charset="0"/>
              </a:rPr>
            </a:br>
            <a:r>
              <a:rPr lang="en-US" sz="2800" dirty="0" smtClean="0">
                <a:solidFill>
                  <a:srgbClr val="00B0F0"/>
                </a:solidFill>
                <a:latin typeface="Times New Roman" pitchFamily="18" charset="0"/>
                <a:cs typeface="Times New Roman" pitchFamily="18" charset="0"/>
              </a:rPr>
              <a:t>Demonstration Problem</a:t>
            </a:r>
            <a:endParaRPr lang="en-US" sz="2800" dirty="0" smtClean="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4050154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053"/>
          <p:cNvPicPr>
            <a:picLocks noChangeAspect="1" noChangeArrowheads="1"/>
          </p:cNvPicPr>
          <p:nvPr/>
        </p:nvPicPr>
        <p:blipFill>
          <a:blip r:embed="rId2"/>
          <a:srcRect/>
          <a:stretch>
            <a:fillRect/>
          </a:stretch>
        </p:blipFill>
        <p:spPr bwMode="auto">
          <a:xfrm>
            <a:off x="1371600" y="1828800"/>
            <a:ext cx="6324600" cy="4197350"/>
          </a:xfrm>
          <a:prstGeom prst="rect">
            <a:avLst/>
          </a:prstGeom>
          <a:noFill/>
          <a:ln w="76200">
            <a:solidFill>
              <a:srgbClr val="F6BF66"/>
            </a:solidFill>
            <a:miter lim="800000"/>
            <a:headEnd/>
            <a:tailEnd/>
          </a:ln>
          <a:effectLst>
            <a:outerShdw dist="107763" dir="18900000" algn="ctr" rotWithShape="0">
              <a:srgbClr val="808080">
                <a:alpha val="50000"/>
              </a:srgbClr>
            </a:outerShdw>
          </a:effectLst>
        </p:spPr>
      </p:pic>
      <p:sp>
        <p:nvSpPr>
          <p:cNvPr id="3" name="Title 64"/>
          <p:cNvSpPr txBox="1">
            <a:spLocks/>
          </p:cNvSpPr>
          <p:nvPr/>
        </p:nvSpPr>
        <p:spPr>
          <a:xfrm>
            <a:off x="1173163" y="230188"/>
            <a:ext cx="6797675"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rgbClr val="00B0F0"/>
                </a:solidFill>
                <a:latin typeface="Times New Roman" pitchFamily="18" charset="0"/>
                <a:cs typeface="Times New Roman" pitchFamily="18" charset="0"/>
              </a:rPr>
              <a:t>Calculations for</a:t>
            </a:r>
            <a:br>
              <a:rPr lang="en-US" sz="2800" dirty="0" smtClean="0">
                <a:solidFill>
                  <a:srgbClr val="00B0F0"/>
                </a:solidFill>
                <a:latin typeface="Times New Roman" pitchFamily="18" charset="0"/>
                <a:cs typeface="Times New Roman" pitchFamily="18" charset="0"/>
              </a:rPr>
            </a:br>
            <a:r>
              <a:rPr lang="en-US" sz="2800" dirty="0" smtClean="0">
                <a:solidFill>
                  <a:srgbClr val="00B0F0"/>
                </a:solidFill>
                <a:latin typeface="Times New Roman" pitchFamily="18" charset="0"/>
                <a:cs typeface="Times New Roman" pitchFamily="18" charset="0"/>
              </a:rPr>
              <a:t>Demonstration Problem</a:t>
            </a:r>
            <a:endParaRPr lang="en-US" sz="2800" dirty="0" smtClean="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4050154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609600" y="2160588"/>
            <a:ext cx="8159750" cy="3783012"/>
          </a:xfrm>
          <a:prstGeom prst="rect">
            <a:avLst/>
          </a:prstGeom>
          <a:noFill/>
          <a:ln w="12700" cap="sq">
            <a:noFill/>
            <a:miter lim="800000"/>
            <a:headEnd type="none" w="sm" len="sm"/>
            <a:tailEnd type="none" w="sm" len="sm"/>
          </a:ln>
        </p:spPr>
        <p:txBody>
          <a:bodyPr lIns="90488" tIns="44450" rIns="90488" bIns="44450">
            <a:spAutoFit/>
          </a:bodyPr>
          <a:lstStyle/>
          <a:p>
            <a:pPr algn="just" eaLnBrk="0" hangingPunct="0">
              <a:defRPr/>
            </a:pPr>
            <a:r>
              <a:rPr lang="en-US" sz="2400" dirty="0">
                <a:solidFill>
                  <a:srgbClr val="00000C"/>
                </a:solidFill>
                <a:latin typeface="Times New Roman" pitchFamily="18" charset="0"/>
                <a:cs typeface="Times New Roman" pitchFamily="18" charset="0"/>
              </a:rPr>
              <a:t>An earlier chapter indicated that, quite often in the</a:t>
            </a:r>
            <a:br>
              <a:rPr lang="en-US" sz="2400" dirty="0">
                <a:solidFill>
                  <a:srgbClr val="00000C"/>
                </a:solidFill>
                <a:latin typeface="Times New Roman" pitchFamily="18" charset="0"/>
                <a:cs typeface="Times New Roman" pitchFamily="18" charset="0"/>
              </a:rPr>
            </a:br>
            <a:r>
              <a:rPr lang="en-US" sz="2400" dirty="0">
                <a:solidFill>
                  <a:srgbClr val="00000C"/>
                </a:solidFill>
                <a:latin typeface="Times New Roman" pitchFamily="18" charset="0"/>
                <a:cs typeface="Times New Roman" pitchFamily="18" charset="0"/>
              </a:rPr>
              <a:t>business world, random arrivals are Poisson distributed.</a:t>
            </a:r>
            <a:br>
              <a:rPr lang="en-US" sz="2400" dirty="0">
                <a:solidFill>
                  <a:srgbClr val="00000C"/>
                </a:solidFill>
                <a:latin typeface="Times New Roman" pitchFamily="18" charset="0"/>
                <a:cs typeface="Times New Roman" pitchFamily="18" charset="0"/>
              </a:rPr>
            </a:br>
            <a:r>
              <a:rPr lang="en-US" sz="2400" dirty="0">
                <a:solidFill>
                  <a:srgbClr val="00000C"/>
                </a:solidFill>
                <a:latin typeface="Times New Roman" pitchFamily="18" charset="0"/>
                <a:cs typeface="Times New Roman" pitchFamily="18" charset="0"/>
              </a:rPr>
              <a:t>This distribution is characterized by an average arrival rate, </a:t>
            </a:r>
            <a:r>
              <a:rPr lang="el-GR" sz="2400" dirty="0">
                <a:solidFill>
                  <a:srgbClr val="00000C"/>
                </a:solidFill>
                <a:latin typeface="Times New Roman" pitchFamily="18" charset="0"/>
                <a:cs typeface="Times New Roman" pitchFamily="18" charset="0"/>
              </a:rPr>
              <a:t>λ</a:t>
            </a:r>
            <a:r>
              <a:rPr lang="en-US" sz="2400" dirty="0">
                <a:solidFill>
                  <a:srgbClr val="00000C"/>
                </a:solidFill>
                <a:latin typeface="Times New Roman" pitchFamily="18" charset="0"/>
                <a:cs typeface="Times New Roman" pitchFamily="18" charset="0"/>
              </a:rPr>
              <a:t>, per some interval. Suppose a teller supervisor believes the distribution of random arrivals at a local bank is Poisson and sets out to test this hypothesis by gathering information. The following data represent a distribution of frequency of arrivals during 1-minute  intervals at the bank. Use </a:t>
            </a:r>
            <a:r>
              <a:rPr lang="el-GR" sz="2400" dirty="0">
                <a:solidFill>
                  <a:srgbClr val="00000C"/>
                </a:solidFill>
                <a:latin typeface="Times New Roman" pitchFamily="18" charset="0"/>
                <a:cs typeface="Times New Roman" pitchFamily="18" charset="0"/>
              </a:rPr>
              <a:t>α</a:t>
            </a:r>
            <a:r>
              <a:rPr lang="en-US" sz="2400" dirty="0">
                <a:solidFill>
                  <a:srgbClr val="00000C"/>
                </a:solidFill>
                <a:latin typeface="Times New Roman" pitchFamily="18" charset="0"/>
                <a:cs typeface="Times New Roman" pitchFamily="18" charset="0"/>
              </a:rPr>
              <a:t> = .05 to test these data in an effort to  determine whether they are Poisson distributed.</a:t>
            </a:r>
          </a:p>
        </p:txBody>
      </p:sp>
      <p:sp>
        <p:nvSpPr>
          <p:cNvPr id="3" name="Title 3"/>
          <p:cNvSpPr txBox="1">
            <a:spLocks/>
          </p:cNvSpPr>
          <p:nvPr/>
        </p:nvSpPr>
        <p:spPr>
          <a:xfrm>
            <a:off x="939800" y="230188"/>
            <a:ext cx="72644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rgbClr val="00B0F0"/>
                </a:solidFill>
                <a:latin typeface="Times New Roman" pitchFamily="18" charset="0"/>
                <a:cs typeface="Times New Roman" pitchFamily="18" charset="0"/>
              </a:rPr>
              <a:t>Bank Customer Arrival Data</a:t>
            </a:r>
            <a:br>
              <a:rPr lang="en-US" sz="2800" dirty="0" smtClean="0">
                <a:solidFill>
                  <a:srgbClr val="00B0F0"/>
                </a:solidFill>
                <a:latin typeface="Times New Roman" pitchFamily="18" charset="0"/>
                <a:cs typeface="Times New Roman" pitchFamily="18" charset="0"/>
              </a:rPr>
            </a:br>
            <a:r>
              <a:rPr lang="en-US" sz="2800" dirty="0" smtClean="0">
                <a:solidFill>
                  <a:srgbClr val="00B0F0"/>
                </a:solidFill>
                <a:latin typeface="Times New Roman" pitchFamily="18" charset="0"/>
                <a:cs typeface="Times New Roman" pitchFamily="18" charset="0"/>
              </a:rPr>
              <a:t>for Demonstration Problem</a:t>
            </a:r>
            <a:endParaRPr lang="en-US" sz="2800" dirty="0" smtClean="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4050154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a:grpSpLocks/>
          </p:cNvGrpSpPr>
          <p:nvPr/>
        </p:nvGrpSpPr>
        <p:grpSpPr bwMode="auto">
          <a:xfrm>
            <a:off x="2628900" y="1828800"/>
            <a:ext cx="3886200" cy="3581400"/>
            <a:chOff x="2286000" y="1828800"/>
            <a:chExt cx="3886200" cy="3581400"/>
          </a:xfrm>
          <a:solidFill>
            <a:schemeClr val="bg1"/>
          </a:solidFill>
        </p:grpSpPr>
        <p:sp>
          <p:nvSpPr>
            <p:cNvPr id="3" name="Rectangle 5"/>
            <p:cNvSpPr>
              <a:spLocks noChangeArrowheads="1"/>
            </p:cNvSpPr>
            <p:nvPr/>
          </p:nvSpPr>
          <p:spPr bwMode="auto">
            <a:xfrm>
              <a:off x="2286000" y="1828800"/>
              <a:ext cx="3886200" cy="3581400"/>
            </a:xfrm>
            <a:prstGeom prst="rect">
              <a:avLst/>
            </a:prstGeom>
            <a:grpFill/>
            <a:ln w="50800">
              <a:solidFill>
                <a:srgbClr val="F6BF66"/>
              </a:solidFill>
              <a:miter lim="800000"/>
              <a:headEnd/>
              <a:tailEnd/>
            </a:ln>
          </p:spPr>
          <p:txBody>
            <a:bodyPr wrap="none" anchor="ctr"/>
            <a:lstStyle/>
            <a:p>
              <a:pPr eaLnBrk="0" hangingPunct="0"/>
              <a:endParaRPr lang="en-US" sz="2400" i="1">
                <a:solidFill>
                  <a:schemeClr val="tx1"/>
                </a:solidFill>
              </a:endParaRPr>
            </a:p>
          </p:txBody>
        </p:sp>
        <p:sp>
          <p:nvSpPr>
            <p:cNvPr id="4" name="Rectangle 6"/>
            <p:cNvSpPr>
              <a:spLocks noChangeArrowheads="1"/>
            </p:cNvSpPr>
            <p:nvPr/>
          </p:nvSpPr>
          <p:spPr bwMode="auto">
            <a:xfrm>
              <a:off x="2292350" y="1898650"/>
              <a:ext cx="1512888" cy="428625"/>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dirty="0">
                  <a:solidFill>
                    <a:srgbClr val="000000"/>
                  </a:solidFill>
                  <a:latin typeface="+mj-lt"/>
                  <a:cs typeface="+mn-cs"/>
                </a:rPr>
                <a:t>Number of </a:t>
              </a:r>
            </a:p>
          </p:txBody>
        </p:sp>
        <p:sp>
          <p:nvSpPr>
            <p:cNvPr id="5" name="Rectangle 7"/>
            <p:cNvSpPr>
              <a:spLocks noChangeArrowheads="1"/>
            </p:cNvSpPr>
            <p:nvPr/>
          </p:nvSpPr>
          <p:spPr bwMode="auto">
            <a:xfrm>
              <a:off x="2511425" y="2309813"/>
              <a:ext cx="1074738" cy="427037"/>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u="sng">
                  <a:solidFill>
                    <a:srgbClr val="000000"/>
                  </a:solidFill>
                  <a:latin typeface="+mj-lt"/>
                  <a:cs typeface="+mn-cs"/>
                </a:rPr>
                <a:t>Arrivals</a:t>
              </a:r>
            </a:p>
          </p:txBody>
        </p:sp>
        <p:sp>
          <p:nvSpPr>
            <p:cNvPr id="6" name="Rectangle 8"/>
            <p:cNvSpPr>
              <a:spLocks noChangeArrowheads="1"/>
            </p:cNvSpPr>
            <p:nvPr/>
          </p:nvSpPr>
          <p:spPr bwMode="auto">
            <a:xfrm>
              <a:off x="4464050" y="1898650"/>
              <a:ext cx="1368425" cy="428625"/>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dirty="0">
                  <a:solidFill>
                    <a:srgbClr val="000000"/>
                  </a:solidFill>
                  <a:latin typeface="+mj-lt"/>
                  <a:cs typeface="+mn-cs"/>
                </a:rPr>
                <a:t>Observed </a:t>
              </a:r>
            </a:p>
          </p:txBody>
        </p:sp>
        <p:sp>
          <p:nvSpPr>
            <p:cNvPr id="7" name="Rectangle 9"/>
            <p:cNvSpPr>
              <a:spLocks noChangeArrowheads="1"/>
            </p:cNvSpPr>
            <p:nvPr/>
          </p:nvSpPr>
          <p:spPr bwMode="auto">
            <a:xfrm>
              <a:off x="4352925" y="2309813"/>
              <a:ext cx="1590675" cy="427037"/>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u="sng" dirty="0">
                  <a:solidFill>
                    <a:srgbClr val="000000"/>
                  </a:solidFill>
                  <a:latin typeface="+mj-lt"/>
                  <a:cs typeface="+mn-cs"/>
                </a:rPr>
                <a:t>Frequencies</a:t>
              </a:r>
            </a:p>
          </p:txBody>
        </p:sp>
        <p:sp>
          <p:nvSpPr>
            <p:cNvPr id="8" name="Rectangle 10"/>
            <p:cNvSpPr>
              <a:spLocks noChangeArrowheads="1"/>
            </p:cNvSpPr>
            <p:nvPr/>
          </p:nvSpPr>
          <p:spPr bwMode="auto">
            <a:xfrm>
              <a:off x="2938463" y="2727325"/>
              <a:ext cx="325437" cy="428625"/>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solidFill>
                    <a:srgbClr val="000000"/>
                  </a:solidFill>
                  <a:latin typeface="Calibri" pitchFamily="34" charset="0"/>
                </a:rPr>
                <a:t>0</a:t>
              </a:r>
            </a:p>
          </p:txBody>
        </p:sp>
        <p:sp>
          <p:nvSpPr>
            <p:cNvPr id="9" name="Rectangle 11"/>
            <p:cNvSpPr>
              <a:spLocks noChangeArrowheads="1"/>
            </p:cNvSpPr>
            <p:nvPr/>
          </p:nvSpPr>
          <p:spPr bwMode="auto">
            <a:xfrm>
              <a:off x="5121275" y="2727325"/>
              <a:ext cx="325438" cy="428625"/>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solidFill>
                    <a:srgbClr val="000000"/>
                  </a:solidFill>
                  <a:latin typeface="Calibri" pitchFamily="34" charset="0"/>
                </a:rPr>
                <a:t>7</a:t>
              </a:r>
            </a:p>
          </p:txBody>
        </p:sp>
        <p:sp>
          <p:nvSpPr>
            <p:cNvPr id="10" name="Rectangle 12"/>
            <p:cNvSpPr>
              <a:spLocks noChangeArrowheads="1"/>
            </p:cNvSpPr>
            <p:nvPr/>
          </p:nvSpPr>
          <p:spPr bwMode="auto">
            <a:xfrm>
              <a:off x="2938463" y="3149600"/>
              <a:ext cx="325437" cy="428625"/>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solidFill>
                    <a:srgbClr val="000000"/>
                  </a:solidFill>
                  <a:latin typeface="Calibri" pitchFamily="34" charset="0"/>
                </a:rPr>
                <a:t>1</a:t>
              </a:r>
            </a:p>
          </p:txBody>
        </p:sp>
        <p:sp>
          <p:nvSpPr>
            <p:cNvPr id="11" name="Rectangle 13"/>
            <p:cNvSpPr>
              <a:spLocks noChangeArrowheads="1"/>
            </p:cNvSpPr>
            <p:nvPr/>
          </p:nvSpPr>
          <p:spPr bwMode="auto">
            <a:xfrm>
              <a:off x="4953000" y="3149600"/>
              <a:ext cx="468313" cy="428625"/>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j-lt"/>
                  <a:cs typeface="+mn-cs"/>
                </a:rPr>
                <a:t>18</a:t>
              </a:r>
            </a:p>
          </p:txBody>
        </p:sp>
        <p:sp>
          <p:nvSpPr>
            <p:cNvPr id="12" name="Rectangle 14"/>
            <p:cNvSpPr>
              <a:spLocks noChangeArrowheads="1"/>
            </p:cNvSpPr>
            <p:nvPr/>
          </p:nvSpPr>
          <p:spPr bwMode="auto">
            <a:xfrm>
              <a:off x="2938463" y="3570288"/>
              <a:ext cx="325437" cy="427037"/>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solidFill>
                    <a:srgbClr val="000000"/>
                  </a:solidFill>
                  <a:latin typeface="Calibri" pitchFamily="34" charset="0"/>
                </a:rPr>
                <a:t>2</a:t>
              </a:r>
            </a:p>
          </p:txBody>
        </p:sp>
        <p:sp>
          <p:nvSpPr>
            <p:cNvPr id="13" name="Rectangle 15"/>
            <p:cNvSpPr>
              <a:spLocks noChangeArrowheads="1"/>
            </p:cNvSpPr>
            <p:nvPr/>
          </p:nvSpPr>
          <p:spPr bwMode="auto">
            <a:xfrm>
              <a:off x="4953000" y="3570288"/>
              <a:ext cx="468313" cy="427037"/>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a:solidFill>
                    <a:srgbClr val="000000"/>
                  </a:solidFill>
                  <a:latin typeface="+mj-lt"/>
                  <a:cs typeface="+mn-cs"/>
                </a:rPr>
                <a:t>25</a:t>
              </a:r>
            </a:p>
          </p:txBody>
        </p:sp>
        <p:sp>
          <p:nvSpPr>
            <p:cNvPr id="14" name="Rectangle 16"/>
            <p:cNvSpPr>
              <a:spLocks noChangeArrowheads="1"/>
            </p:cNvSpPr>
            <p:nvPr/>
          </p:nvSpPr>
          <p:spPr bwMode="auto">
            <a:xfrm>
              <a:off x="2938463" y="3989388"/>
              <a:ext cx="325437" cy="428625"/>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solidFill>
                    <a:srgbClr val="000000"/>
                  </a:solidFill>
                  <a:latin typeface="Calibri" pitchFamily="34" charset="0"/>
                </a:rPr>
                <a:t>3</a:t>
              </a:r>
            </a:p>
          </p:txBody>
        </p:sp>
        <p:sp>
          <p:nvSpPr>
            <p:cNvPr id="15" name="Rectangle 17"/>
            <p:cNvSpPr>
              <a:spLocks noChangeArrowheads="1"/>
            </p:cNvSpPr>
            <p:nvPr/>
          </p:nvSpPr>
          <p:spPr bwMode="auto">
            <a:xfrm>
              <a:off x="4953000" y="3989388"/>
              <a:ext cx="468313" cy="428625"/>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dirty="0">
                  <a:solidFill>
                    <a:srgbClr val="000000"/>
                  </a:solidFill>
                  <a:latin typeface="+mj-lt"/>
                  <a:cs typeface="+mn-cs"/>
                </a:rPr>
                <a:t>17</a:t>
              </a:r>
            </a:p>
          </p:txBody>
        </p:sp>
        <p:sp>
          <p:nvSpPr>
            <p:cNvPr id="16" name="Rectangle 18"/>
            <p:cNvSpPr>
              <a:spLocks noChangeArrowheads="1"/>
            </p:cNvSpPr>
            <p:nvPr/>
          </p:nvSpPr>
          <p:spPr bwMode="auto">
            <a:xfrm>
              <a:off x="2938463" y="4410075"/>
              <a:ext cx="325437" cy="428625"/>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solidFill>
                    <a:srgbClr val="000000"/>
                  </a:solidFill>
                  <a:latin typeface="Calibri" pitchFamily="34" charset="0"/>
                </a:rPr>
                <a:t>4</a:t>
              </a:r>
            </a:p>
          </p:txBody>
        </p:sp>
        <p:sp>
          <p:nvSpPr>
            <p:cNvPr id="17" name="Rectangle 19"/>
            <p:cNvSpPr>
              <a:spLocks noChangeArrowheads="1"/>
            </p:cNvSpPr>
            <p:nvPr/>
          </p:nvSpPr>
          <p:spPr bwMode="auto">
            <a:xfrm>
              <a:off x="4953000" y="4410075"/>
              <a:ext cx="468313" cy="428625"/>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dirty="0">
                  <a:solidFill>
                    <a:srgbClr val="000000"/>
                  </a:solidFill>
                  <a:latin typeface="+mj-lt"/>
                  <a:cs typeface="+mn-cs"/>
                </a:rPr>
                <a:t>12</a:t>
              </a:r>
            </a:p>
          </p:txBody>
        </p:sp>
        <p:sp>
          <p:nvSpPr>
            <p:cNvPr id="18" name="Rectangle 20"/>
            <p:cNvSpPr>
              <a:spLocks noChangeArrowheads="1"/>
            </p:cNvSpPr>
            <p:nvPr/>
          </p:nvSpPr>
          <p:spPr bwMode="auto">
            <a:xfrm>
              <a:off x="2789238" y="4830763"/>
              <a:ext cx="487362" cy="428625"/>
            </a:xfrm>
            <a:prstGeom prst="rect">
              <a:avLst/>
            </a:prstGeom>
            <a:grpFill/>
            <a:ln w="12700">
              <a:noFill/>
              <a:miter lim="800000"/>
              <a:headEnd/>
              <a:tailEnd/>
            </a:ln>
          </p:spPr>
          <p:txBody>
            <a:bodyPr wrap="none" lIns="90488" tIns="44450" rIns="90488" bIns="44450">
              <a:spAutoFit/>
            </a:bodyPr>
            <a:lstStyle/>
            <a:p>
              <a:pPr eaLnBrk="0" hangingPunct="0">
                <a:defRPr/>
              </a:pPr>
              <a:r>
                <a:rPr lang="en-US" sz="2200" b="1" dirty="0">
                  <a:solidFill>
                    <a:srgbClr val="000000"/>
                  </a:solidFill>
                  <a:latin typeface="Symbol" pitchFamily="18" charset="2"/>
                  <a:cs typeface="+mn-cs"/>
                </a:rPr>
                <a:t></a:t>
              </a:r>
              <a:r>
                <a:rPr lang="en-US" sz="2200" b="1" dirty="0">
                  <a:solidFill>
                    <a:srgbClr val="000000"/>
                  </a:solidFill>
                  <a:latin typeface="+mj-lt"/>
                  <a:cs typeface="+mn-cs"/>
                </a:rPr>
                <a:t>5</a:t>
              </a:r>
            </a:p>
          </p:txBody>
        </p:sp>
        <p:sp>
          <p:nvSpPr>
            <p:cNvPr id="19" name="Rectangle 21"/>
            <p:cNvSpPr>
              <a:spLocks noChangeArrowheads="1"/>
            </p:cNvSpPr>
            <p:nvPr/>
          </p:nvSpPr>
          <p:spPr bwMode="auto">
            <a:xfrm>
              <a:off x="5095875" y="4830763"/>
              <a:ext cx="325438" cy="428625"/>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200" b="1">
                  <a:solidFill>
                    <a:srgbClr val="000000"/>
                  </a:solidFill>
                  <a:latin typeface="Calibri" pitchFamily="34" charset="0"/>
                </a:rPr>
                <a:t>5</a:t>
              </a:r>
            </a:p>
          </p:txBody>
        </p:sp>
      </p:grpSp>
      <p:sp>
        <p:nvSpPr>
          <p:cNvPr id="20" name="Title 3"/>
          <p:cNvSpPr txBox="1">
            <a:spLocks/>
          </p:cNvSpPr>
          <p:nvPr/>
        </p:nvSpPr>
        <p:spPr>
          <a:xfrm>
            <a:off x="939800" y="230188"/>
            <a:ext cx="72644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rgbClr val="00B0F0"/>
                </a:solidFill>
                <a:latin typeface="Times New Roman" pitchFamily="18" charset="0"/>
                <a:cs typeface="Times New Roman" pitchFamily="18" charset="0"/>
              </a:rPr>
              <a:t>Bank Customer Arrival Data</a:t>
            </a:r>
            <a:br>
              <a:rPr lang="en-US" sz="2800" dirty="0" smtClean="0">
                <a:solidFill>
                  <a:srgbClr val="00B0F0"/>
                </a:solidFill>
                <a:latin typeface="Times New Roman" pitchFamily="18" charset="0"/>
                <a:cs typeface="Times New Roman" pitchFamily="18" charset="0"/>
              </a:rPr>
            </a:br>
            <a:r>
              <a:rPr lang="en-US" sz="2800" dirty="0" smtClean="0">
                <a:solidFill>
                  <a:srgbClr val="00B0F0"/>
                </a:solidFill>
                <a:latin typeface="Times New Roman" pitchFamily="18" charset="0"/>
                <a:cs typeface="Times New Roman" pitchFamily="18" charset="0"/>
              </a:rPr>
              <a:t>for Demonstration Problem</a:t>
            </a:r>
            <a:endParaRPr lang="en-US" sz="2800" dirty="0" smtClean="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4050154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4">
            <a:hlinkClick r:id="" action="ppaction://ole?verb=0"/>
          </p:cNvPr>
          <p:cNvGraphicFramePr>
            <a:graphicFrameLocks/>
          </p:cNvGraphicFramePr>
          <p:nvPr>
            <p:extLst>
              <p:ext uri="{D42A27DB-BD31-4B8C-83A1-F6EECF244321}">
                <p14:modId xmlns:p14="http://schemas.microsoft.com/office/powerpoint/2010/main" val="317527044"/>
              </p:ext>
            </p:extLst>
          </p:nvPr>
        </p:nvGraphicFramePr>
        <p:xfrm>
          <a:off x="1114425" y="1711325"/>
          <a:ext cx="7439025" cy="1147763"/>
        </p:xfrm>
        <a:graphic>
          <a:graphicData uri="http://schemas.openxmlformats.org/presentationml/2006/ole">
            <mc:AlternateContent xmlns:mc="http://schemas.openxmlformats.org/markup-compatibility/2006">
              <mc:Choice xmlns:v="urn:schemas-microsoft-com:vml" Requires="v">
                <p:oleObj spid="_x0000_s61526" name="Equation" r:id="rId3" imgW="2844720" imgH="431640" progId="Equation.3">
                  <p:embed/>
                </p:oleObj>
              </mc:Choice>
              <mc:Fallback>
                <p:oleObj name="Equation" r:id="rId3" imgW="2844720" imgH="4316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1711325"/>
                        <a:ext cx="7439025" cy="1147763"/>
                      </a:xfrm>
                      <a:prstGeom prst="rect">
                        <a:avLst/>
                      </a:prstGeom>
                      <a:solidFill>
                        <a:schemeClr val="bg1"/>
                      </a:solidFill>
                      <a:ln w="50800">
                        <a:solidFill>
                          <a:srgbClr val="F6BF66"/>
                        </a:solidFill>
                        <a:miter lim="800000"/>
                        <a:headEnd/>
                        <a:tailEnd/>
                      </a:ln>
                      <a:effectLst/>
                    </p:spPr>
                  </p:pic>
                </p:oleObj>
              </mc:Fallback>
            </mc:AlternateContent>
          </a:graphicData>
        </a:graphic>
      </p:graphicFrame>
      <p:graphicFrame>
        <p:nvGraphicFramePr>
          <p:cNvPr id="3" name="Object 1025">
            <a:hlinkClick r:id="" action="ppaction://ole?verb=0"/>
          </p:cNvPr>
          <p:cNvGraphicFramePr>
            <a:graphicFrameLocks/>
          </p:cNvGraphicFramePr>
          <p:nvPr>
            <p:extLst>
              <p:ext uri="{D42A27DB-BD31-4B8C-83A1-F6EECF244321}">
                <p14:modId xmlns:p14="http://schemas.microsoft.com/office/powerpoint/2010/main" val="693731305"/>
              </p:ext>
            </p:extLst>
          </p:nvPr>
        </p:nvGraphicFramePr>
        <p:xfrm>
          <a:off x="1114425" y="3109913"/>
          <a:ext cx="2414588" cy="2932112"/>
        </p:xfrm>
        <a:graphic>
          <a:graphicData uri="http://schemas.openxmlformats.org/presentationml/2006/ole">
            <mc:AlternateContent xmlns:mc="http://schemas.openxmlformats.org/markup-compatibility/2006">
              <mc:Choice xmlns:v="urn:schemas-microsoft-com:vml" Requires="v">
                <p:oleObj spid="_x0000_s61527" name="Equation" r:id="rId5" imgW="1014120" imgH="1230120" progId="Equation.3">
                  <p:embed/>
                </p:oleObj>
              </mc:Choice>
              <mc:Fallback>
                <p:oleObj name="Equation" r:id="rId5" imgW="1014120" imgH="123012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425" y="3109913"/>
                        <a:ext cx="2414588" cy="2932112"/>
                      </a:xfrm>
                      <a:prstGeom prst="rect">
                        <a:avLst/>
                      </a:prstGeom>
                      <a:solidFill>
                        <a:schemeClr val="bg1"/>
                      </a:solidFill>
                      <a:ln w="50800">
                        <a:solidFill>
                          <a:srgbClr val="F6BF66"/>
                        </a:solidFill>
                        <a:miter lim="800000"/>
                        <a:headEnd/>
                        <a:tailEnd/>
                      </a:ln>
                      <a:effectLst/>
                    </p:spPr>
                  </p:pic>
                </p:oleObj>
              </mc:Fallback>
            </mc:AlternateContent>
          </a:graphicData>
        </a:graphic>
      </p:graphicFrame>
      <p:graphicFrame>
        <p:nvGraphicFramePr>
          <p:cNvPr id="4" name="Object 1026">
            <a:hlinkClick r:id="" action="ppaction://ole?verb=0"/>
          </p:cNvPr>
          <p:cNvGraphicFramePr>
            <a:graphicFrameLocks/>
          </p:cNvGraphicFramePr>
          <p:nvPr>
            <p:extLst>
              <p:ext uri="{D42A27DB-BD31-4B8C-83A1-F6EECF244321}">
                <p14:modId xmlns:p14="http://schemas.microsoft.com/office/powerpoint/2010/main" val="1033388701"/>
              </p:ext>
            </p:extLst>
          </p:nvPr>
        </p:nvGraphicFramePr>
        <p:xfrm>
          <a:off x="3986213" y="3109913"/>
          <a:ext cx="4567237" cy="1374775"/>
        </p:xfrm>
        <a:graphic>
          <a:graphicData uri="http://schemas.openxmlformats.org/presentationml/2006/ole">
            <mc:AlternateContent xmlns:mc="http://schemas.openxmlformats.org/markup-compatibility/2006">
              <mc:Choice xmlns:v="urn:schemas-microsoft-com:vml" Requires="v">
                <p:oleObj spid="_x0000_s61528" name="Equation" r:id="rId7" imgW="2019240" imgH="660240" progId="Equation.3">
                  <p:embed/>
                </p:oleObj>
              </mc:Choice>
              <mc:Fallback>
                <p:oleObj name="Equation" r:id="rId7" imgW="2019240" imgH="66024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6213" y="3109913"/>
                        <a:ext cx="4567237" cy="1374775"/>
                      </a:xfrm>
                      <a:prstGeom prst="rect">
                        <a:avLst/>
                      </a:prstGeom>
                      <a:solidFill>
                        <a:schemeClr val="bg1"/>
                      </a:solidFill>
                      <a:ln w="50800">
                        <a:solidFill>
                          <a:srgbClr val="F6BF66"/>
                        </a:solidFill>
                        <a:miter lim="800000"/>
                        <a:headEnd/>
                        <a:tailEnd/>
                      </a:ln>
                      <a:effectLst/>
                    </p:spPr>
                  </p:pic>
                </p:oleObj>
              </mc:Fallback>
            </mc:AlternateContent>
          </a:graphicData>
        </a:graphic>
      </p:graphicFrame>
      <p:sp>
        <p:nvSpPr>
          <p:cNvPr id="5" name="Title 6"/>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rgbClr val="00B0F0"/>
                </a:solidFill>
                <a:latin typeface="Times New Roman" pitchFamily="18" charset="0"/>
                <a:cs typeface="Times New Roman" pitchFamily="18" charset="0"/>
              </a:rPr>
              <a:t>Hypotheses and Decision Rules </a:t>
            </a:r>
            <a:br>
              <a:rPr lang="en-US" sz="2800" dirty="0" smtClean="0">
                <a:solidFill>
                  <a:srgbClr val="00B0F0"/>
                </a:solidFill>
                <a:latin typeface="Times New Roman" pitchFamily="18" charset="0"/>
                <a:cs typeface="Times New Roman" pitchFamily="18" charset="0"/>
              </a:rPr>
            </a:br>
            <a:r>
              <a:rPr lang="en-US" sz="2800" dirty="0" smtClean="0">
                <a:solidFill>
                  <a:srgbClr val="00B0F0"/>
                </a:solidFill>
                <a:latin typeface="Times New Roman" pitchFamily="18" charset="0"/>
                <a:cs typeface="Times New Roman" pitchFamily="18" charset="0"/>
              </a:rPr>
              <a:t>for Demonstration Problem</a:t>
            </a:r>
            <a:endParaRPr lang="en-US" sz="2800" dirty="0" smtClean="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4050154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a:grpSpLocks/>
          </p:cNvGrpSpPr>
          <p:nvPr/>
        </p:nvGrpSpPr>
        <p:grpSpPr bwMode="auto">
          <a:xfrm>
            <a:off x="533400" y="1711325"/>
            <a:ext cx="3854450" cy="3600450"/>
            <a:chOff x="533400" y="2133600"/>
            <a:chExt cx="3854450" cy="3600450"/>
          </a:xfrm>
          <a:solidFill>
            <a:schemeClr val="bg1"/>
          </a:solidFill>
        </p:grpSpPr>
        <p:sp>
          <p:nvSpPr>
            <p:cNvPr id="3" name="Rectangle 5"/>
            <p:cNvSpPr>
              <a:spLocks noChangeArrowheads="1"/>
            </p:cNvSpPr>
            <p:nvPr/>
          </p:nvSpPr>
          <p:spPr bwMode="auto">
            <a:xfrm>
              <a:off x="533400" y="2133600"/>
              <a:ext cx="3854450" cy="3600450"/>
            </a:xfrm>
            <a:prstGeom prst="rect">
              <a:avLst/>
            </a:prstGeom>
            <a:grpFill/>
            <a:ln w="50800">
              <a:solidFill>
                <a:srgbClr val="F6BF66"/>
              </a:solidFill>
              <a:miter lim="800000"/>
              <a:headEnd/>
              <a:tailEnd/>
            </a:ln>
          </p:spPr>
          <p:txBody>
            <a:bodyPr wrap="none" anchor="ctr"/>
            <a:lstStyle/>
            <a:p>
              <a:pPr eaLnBrk="0" hangingPunct="0"/>
              <a:endParaRPr lang="en-US" sz="2400" i="1">
                <a:solidFill>
                  <a:schemeClr val="tx1"/>
                </a:solidFill>
                <a:latin typeface="Calibri" pitchFamily="34" charset="0"/>
              </a:endParaRPr>
            </a:p>
          </p:txBody>
        </p:sp>
        <p:sp>
          <p:nvSpPr>
            <p:cNvPr id="4" name="Rectangle 6"/>
            <p:cNvSpPr>
              <a:spLocks noChangeArrowheads="1"/>
            </p:cNvSpPr>
            <p:nvPr/>
          </p:nvSpPr>
          <p:spPr bwMode="auto">
            <a:xfrm>
              <a:off x="533400" y="2209800"/>
              <a:ext cx="1484313" cy="409575"/>
            </a:xfrm>
            <a:prstGeom prst="rect">
              <a:avLst/>
            </a:prstGeom>
            <a:grpFill/>
            <a:ln w="12700">
              <a:noFill/>
              <a:miter lim="800000"/>
              <a:headEnd/>
              <a:tailEnd/>
            </a:ln>
          </p:spPr>
          <p:txBody>
            <a:bodyPr wrap="none" lIns="90488" tIns="44450" rIns="90488" bIns="44450">
              <a:spAutoFit/>
            </a:bodyPr>
            <a:lstStyle/>
            <a:p>
              <a:pPr algn="ctr" eaLnBrk="0" hangingPunct="0">
                <a:defRPr/>
              </a:pPr>
              <a:r>
                <a:rPr lang="en-US" sz="2100" b="1">
                  <a:solidFill>
                    <a:srgbClr val="000000"/>
                  </a:solidFill>
                  <a:latin typeface="+mn-lt"/>
                  <a:cs typeface="+mn-cs"/>
                </a:rPr>
                <a:t>Number of </a:t>
              </a:r>
            </a:p>
          </p:txBody>
        </p:sp>
        <p:sp>
          <p:nvSpPr>
            <p:cNvPr id="5" name="Rectangle 7"/>
            <p:cNvSpPr>
              <a:spLocks noChangeArrowheads="1"/>
            </p:cNvSpPr>
            <p:nvPr/>
          </p:nvSpPr>
          <p:spPr bwMode="auto">
            <a:xfrm>
              <a:off x="552450" y="2540000"/>
              <a:ext cx="1033463" cy="736600"/>
            </a:xfrm>
            <a:prstGeom prst="rect">
              <a:avLst/>
            </a:prstGeom>
            <a:grpFill/>
            <a:ln w="12700">
              <a:noFill/>
              <a:miter lim="800000"/>
              <a:headEnd/>
              <a:tailEnd/>
            </a:ln>
          </p:spPr>
          <p:txBody>
            <a:bodyPr wrap="none" lIns="90488" tIns="44450" rIns="90488" bIns="44450">
              <a:spAutoFit/>
            </a:bodyPr>
            <a:lstStyle/>
            <a:p>
              <a:pPr algn="ctr" eaLnBrk="0" hangingPunct="0">
                <a:defRPr/>
              </a:pPr>
              <a:r>
                <a:rPr lang="en-US" sz="2100" b="1" dirty="0">
                  <a:solidFill>
                    <a:srgbClr val="000000"/>
                  </a:solidFill>
                  <a:latin typeface="+mn-lt"/>
                  <a:cs typeface="+mn-cs"/>
                </a:rPr>
                <a:t>Arrivals</a:t>
              </a:r>
            </a:p>
            <a:p>
              <a:pPr algn="ctr" eaLnBrk="0" hangingPunct="0">
                <a:defRPr/>
              </a:pPr>
              <a:r>
                <a:rPr lang="en-US" sz="2100" b="1" dirty="0">
                  <a:solidFill>
                    <a:srgbClr val="000000"/>
                  </a:solidFill>
                  <a:latin typeface="+mn-lt"/>
                  <a:cs typeface="+mn-cs"/>
                </a:rPr>
                <a:t> X</a:t>
              </a:r>
            </a:p>
          </p:txBody>
        </p:sp>
        <p:sp>
          <p:nvSpPr>
            <p:cNvPr id="6" name="Rectangle 8"/>
            <p:cNvSpPr>
              <a:spLocks noChangeArrowheads="1"/>
            </p:cNvSpPr>
            <p:nvPr/>
          </p:nvSpPr>
          <p:spPr bwMode="auto">
            <a:xfrm>
              <a:off x="2108200" y="2209800"/>
              <a:ext cx="1344613" cy="409575"/>
            </a:xfrm>
            <a:prstGeom prst="rect">
              <a:avLst/>
            </a:prstGeom>
            <a:grpFill/>
            <a:ln w="12700">
              <a:noFill/>
              <a:miter lim="800000"/>
              <a:headEnd/>
              <a:tailEnd/>
            </a:ln>
          </p:spPr>
          <p:txBody>
            <a:bodyPr wrap="none" lIns="90488" tIns="44450" rIns="90488" bIns="44450">
              <a:spAutoFit/>
            </a:bodyPr>
            <a:lstStyle/>
            <a:p>
              <a:pPr algn="ctr" eaLnBrk="0" hangingPunct="0">
                <a:defRPr/>
              </a:pPr>
              <a:r>
                <a:rPr lang="en-US" sz="2100" b="1">
                  <a:solidFill>
                    <a:srgbClr val="000000"/>
                  </a:solidFill>
                  <a:latin typeface="+mn-lt"/>
                  <a:cs typeface="+mn-cs"/>
                </a:rPr>
                <a:t>Observed </a:t>
              </a:r>
            </a:p>
          </p:txBody>
        </p:sp>
        <p:sp>
          <p:nvSpPr>
            <p:cNvPr id="7" name="Rectangle 9"/>
            <p:cNvSpPr>
              <a:spLocks noChangeArrowheads="1"/>
            </p:cNvSpPr>
            <p:nvPr/>
          </p:nvSpPr>
          <p:spPr bwMode="auto">
            <a:xfrm>
              <a:off x="1995488" y="2540000"/>
              <a:ext cx="1560512" cy="730250"/>
            </a:xfrm>
            <a:prstGeom prst="rect">
              <a:avLst/>
            </a:prstGeom>
            <a:grpFill/>
            <a:ln w="12700">
              <a:noFill/>
              <a:miter lim="800000"/>
              <a:headEnd/>
              <a:tailEnd/>
            </a:ln>
          </p:spPr>
          <p:txBody>
            <a:bodyPr wrap="none" lIns="90488" tIns="44450" rIns="90488" bIns="44450">
              <a:spAutoFit/>
            </a:bodyPr>
            <a:lstStyle/>
            <a:p>
              <a:pPr algn="ctr" eaLnBrk="0" hangingPunct="0">
                <a:defRPr/>
              </a:pPr>
              <a:r>
                <a:rPr lang="en-US" sz="2100" b="1" dirty="0">
                  <a:solidFill>
                    <a:srgbClr val="000000"/>
                  </a:solidFill>
                  <a:latin typeface="+mn-lt"/>
                  <a:cs typeface="+mn-cs"/>
                </a:rPr>
                <a:t>Frequencies</a:t>
              </a:r>
            </a:p>
            <a:p>
              <a:pPr algn="ctr" eaLnBrk="0" hangingPunct="0">
                <a:defRPr/>
              </a:pPr>
              <a:r>
                <a:rPr lang="en-US" sz="2100" b="1" dirty="0">
                  <a:solidFill>
                    <a:srgbClr val="000000"/>
                  </a:solidFill>
                  <a:latin typeface="+mn-lt"/>
                  <a:cs typeface="+mn-cs"/>
                </a:rPr>
                <a:t> f</a:t>
              </a:r>
            </a:p>
          </p:txBody>
        </p:sp>
        <p:sp>
          <p:nvSpPr>
            <p:cNvPr id="8" name="Rectangle 10"/>
            <p:cNvSpPr>
              <a:spLocks noChangeArrowheads="1"/>
            </p:cNvSpPr>
            <p:nvPr/>
          </p:nvSpPr>
          <p:spPr bwMode="auto">
            <a:xfrm>
              <a:off x="3797300" y="2835275"/>
              <a:ext cx="488950" cy="412750"/>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100" b="1">
                  <a:solidFill>
                    <a:srgbClr val="000000"/>
                  </a:solidFill>
                  <a:latin typeface="Calibri" pitchFamily="34" charset="0"/>
                </a:rPr>
                <a:t>f·X</a:t>
              </a:r>
            </a:p>
          </p:txBody>
        </p:sp>
        <p:sp>
          <p:nvSpPr>
            <p:cNvPr id="9" name="Rectangle 11"/>
            <p:cNvSpPr>
              <a:spLocks noChangeArrowheads="1"/>
            </p:cNvSpPr>
            <p:nvPr/>
          </p:nvSpPr>
          <p:spPr bwMode="auto">
            <a:xfrm>
              <a:off x="1071563" y="3173413"/>
              <a:ext cx="319087" cy="412750"/>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100" b="1">
                  <a:solidFill>
                    <a:srgbClr val="000000"/>
                  </a:solidFill>
                  <a:latin typeface="Calibri" pitchFamily="34" charset="0"/>
                </a:rPr>
                <a:t>0</a:t>
              </a:r>
            </a:p>
          </p:txBody>
        </p:sp>
        <p:sp>
          <p:nvSpPr>
            <p:cNvPr id="10" name="Rectangle 12"/>
            <p:cNvSpPr>
              <a:spLocks noChangeArrowheads="1"/>
            </p:cNvSpPr>
            <p:nvPr/>
          </p:nvSpPr>
          <p:spPr bwMode="auto">
            <a:xfrm>
              <a:off x="2649538" y="3173413"/>
              <a:ext cx="319087" cy="412750"/>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100" b="1">
                  <a:solidFill>
                    <a:srgbClr val="000000"/>
                  </a:solidFill>
                  <a:latin typeface="Calibri" pitchFamily="34" charset="0"/>
                </a:rPr>
                <a:t>7</a:t>
              </a:r>
            </a:p>
          </p:txBody>
        </p:sp>
        <p:sp>
          <p:nvSpPr>
            <p:cNvPr id="11" name="Rectangle 13"/>
            <p:cNvSpPr>
              <a:spLocks noChangeArrowheads="1"/>
            </p:cNvSpPr>
            <p:nvPr/>
          </p:nvSpPr>
          <p:spPr bwMode="auto">
            <a:xfrm>
              <a:off x="3925888" y="3173413"/>
              <a:ext cx="319087" cy="412750"/>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100" b="1">
                  <a:solidFill>
                    <a:srgbClr val="000000"/>
                  </a:solidFill>
                  <a:latin typeface="Calibri" pitchFamily="34" charset="0"/>
                </a:rPr>
                <a:t>0</a:t>
              </a:r>
            </a:p>
          </p:txBody>
        </p:sp>
        <p:sp>
          <p:nvSpPr>
            <p:cNvPr id="12" name="Rectangle 14"/>
            <p:cNvSpPr>
              <a:spLocks noChangeArrowheads="1"/>
            </p:cNvSpPr>
            <p:nvPr/>
          </p:nvSpPr>
          <p:spPr bwMode="auto">
            <a:xfrm>
              <a:off x="1071563" y="3509963"/>
              <a:ext cx="319087" cy="412750"/>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100" b="1">
                  <a:solidFill>
                    <a:srgbClr val="000000"/>
                  </a:solidFill>
                  <a:latin typeface="Calibri" pitchFamily="34" charset="0"/>
                </a:rPr>
                <a:t>1</a:t>
              </a:r>
            </a:p>
          </p:txBody>
        </p:sp>
        <p:sp>
          <p:nvSpPr>
            <p:cNvPr id="13" name="Rectangle 15"/>
            <p:cNvSpPr>
              <a:spLocks noChangeArrowheads="1"/>
            </p:cNvSpPr>
            <p:nvPr/>
          </p:nvSpPr>
          <p:spPr bwMode="auto">
            <a:xfrm>
              <a:off x="2517775" y="3509963"/>
              <a:ext cx="455613" cy="412750"/>
            </a:xfrm>
            <a:prstGeom prst="rect">
              <a:avLst/>
            </a:prstGeom>
            <a:grp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n-lt"/>
                  <a:cs typeface="+mn-cs"/>
                </a:rPr>
                <a:t>18</a:t>
              </a:r>
            </a:p>
          </p:txBody>
        </p:sp>
        <p:sp>
          <p:nvSpPr>
            <p:cNvPr id="14" name="Rectangle 16"/>
            <p:cNvSpPr>
              <a:spLocks noChangeArrowheads="1"/>
            </p:cNvSpPr>
            <p:nvPr/>
          </p:nvSpPr>
          <p:spPr bwMode="auto">
            <a:xfrm>
              <a:off x="3794125" y="3509963"/>
              <a:ext cx="455613" cy="412750"/>
            </a:xfrm>
            <a:prstGeom prst="rect">
              <a:avLst/>
            </a:prstGeom>
            <a:grp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n-lt"/>
                  <a:cs typeface="+mn-cs"/>
                </a:rPr>
                <a:t>18</a:t>
              </a:r>
            </a:p>
          </p:txBody>
        </p:sp>
        <p:sp>
          <p:nvSpPr>
            <p:cNvPr id="15" name="Rectangle 17"/>
            <p:cNvSpPr>
              <a:spLocks noChangeArrowheads="1"/>
            </p:cNvSpPr>
            <p:nvPr/>
          </p:nvSpPr>
          <p:spPr bwMode="auto">
            <a:xfrm>
              <a:off x="1071563" y="3848100"/>
              <a:ext cx="319087" cy="412750"/>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100" b="1">
                  <a:solidFill>
                    <a:srgbClr val="000000"/>
                  </a:solidFill>
                  <a:latin typeface="Calibri" pitchFamily="34" charset="0"/>
                </a:rPr>
                <a:t>2</a:t>
              </a:r>
            </a:p>
          </p:txBody>
        </p:sp>
        <p:sp>
          <p:nvSpPr>
            <p:cNvPr id="16" name="Rectangle 18"/>
            <p:cNvSpPr>
              <a:spLocks noChangeArrowheads="1"/>
            </p:cNvSpPr>
            <p:nvPr/>
          </p:nvSpPr>
          <p:spPr bwMode="auto">
            <a:xfrm>
              <a:off x="2517775" y="3848100"/>
              <a:ext cx="455613" cy="412750"/>
            </a:xfrm>
            <a:prstGeom prst="rect">
              <a:avLst/>
            </a:prstGeom>
            <a:grp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n-lt"/>
                  <a:cs typeface="+mn-cs"/>
                </a:rPr>
                <a:t>25</a:t>
              </a:r>
            </a:p>
          </p:txBody>
        </p:sp>
        <p:sp>
          <p:nvSpPr>
            <p:cNvPr id="17" name="Rectangle 19"/>
            <p:cNvSpPr>
              <a:spLocks noChangeArrowheads="1"/>
            </p:cNvSpPr>
            <p:nvPr/>
          </p:nvSpPr>
          <p:spPr bwMode="auto">
            <a:xfrm>
              <a:off x="3794125" y="3848100"/>
              <a:ext cx="455613" cy="412750"/>
            </a:xfrm>
            <a:prstGeom prst="rect">
              <a:avLst/>
            </a:prstGeom>
            <a:grp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n-lt"/>
                  <a:cs typeface="+mn-cs"/>
                </a:rPr>
                <a:t>50</a:t>
              </a:r>
            </a:p>
          </p:txBody>
        </p:sp>
        <p:sp>
          <p:nvSpPr>
            <p:cNvPr id="18" name="Rectangle 20"/>
            <p:cNvSpPr>
              <a:spLocks noChangeArrowheads="1"/>
            </p:cNvSpPr>
            <p:nvPr/>
          </p:nvSpPr>
          <p:spPr bwMode="auto">
            <a:xfrm>
              <a:off x="1071563" y="4186238"/>
              <a:ext cx="319087" cy="412750"/>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100" b="1">
                  <a:solidFill>
                    <a:srgbClr val="000000"/>
                  </a:solidFill>
                  <a:latin typeface="Calibri" pitchFamily="34" charset="0"/>
                </a:rPr>
                <a:t>3</a:t>
              </a:r>
            </a:p>
          </p:txBody>
        </p:sp>
        <p:sp>
          <p:nvSpPr>
            <p:cNvPr id="19" name="Rectangle 21"/>
            <p:cNvSpPr>
              <a:spLocks noChangeArrowheads="1"/>
            </p:cNvSpPr>
            <p:nvPr/>
          </p:nvSpPr>
          <p:spPr bwMode="auto">
            <a:xfrm>
              <a:off x="2517775" y="4186238"/>
              <a:ext cx="455613" cy="412750"/>
            </a:xfrm>
            <a:prstGeom prst="rect">
              <a:avLst/>
            </a:prstGeom>
            <a:grp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n-lt"/>
                  <a:cs typeface="+mn-cs"/>
                </a:rPr>
                <a:t>17</a:t>
              </a:r>
            </a:p>
          </p:txBody>
        </p:sp>
        <p:sp>
          <p:nvSpPr>
            <p:cNvPr id="20" name="Rectangle 22"/>
            <p:cNvSpPr>
              <a:spLocks noChangeArrowheads="1"/>
            </p:cNvSpPr>
            <p:nvPr/>
          </p:nvSpPr>
          <p:spPr bwMode="auto">
            <a:xfrm>
              <a:off x="3794125" y="4186238"/>
              <a:ext cx="455613" cy="412750"/>
            </a:xfrm>
            <a:prstGeom prst="rect">
              <a:avLst/>
            </a:prstGeom>
            <a:grp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n-lt"/>
                  <a:cs typeface="+mn-cs"/>
                </a:rPr>
                <a:t>51</a:t>
              </a:r>
            </a:p>
          </p:txBody>
        </p:sp>
        <p:sp>
          <p:nvSpPr>
            <p:cNvPr id="21" name="Rectangle 23"/>
            <p:cNvSpPr>
              <a:spLocks noChangeArrowheads="1"/>
            </p:cNvSpPr>
            <p:nvPr/>
          </p:nvSpPr>
          <p:spPr bwMode="auto">
            <a:xfrm>
              <a:off x="1071563" y="4522788"/>
              <a:ext cx="319087" cy="412750"/>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100" b="1">
                  <a:solidFill>
                    <a:srgbClr val="000000"/>
                  </a:solidFill>
                  <a:latin typeface="Calibri" pitchFamily="34" charset="0"/>
                </a:rPr>
                <a:t>4</a:t>
              </a:r>
            </a:p>
          </p:txBody>
        </p:sp>
        <p:sp>
          <p:nvSpPr>
            <p:cNvPr id="22" name="Rectangle 24"/>
            <p:cNvSpPr>
              <a:spLocks noChangeArrowheads="1"/>
            </p:cNvSpPr>
            <p:nvPr/>
          </p:nvSpPr>
          <p:spPr bwMode="auto">
            <a:xfrm>
              <a:off x="2517775" y="4522788"/>
              <a:ext cx="455613" cy="412750"/>
            </a:xfrm>
            <a:prstGeom prst="rect">
              <a:avLst/>
            </a:prstGeom>
            <a:grp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n-lt"/>
                  <a:cs typeface="+mn-cs"/>
                </a:rPr>
                <a:t>12</a:t>
              </a:r>
            </a:p>
          </p:txBody>
        </p:sp>
        <p:sp>
          <p:nvSpPr>
            <p:cNvPr id="23" name="Rectangle 25"/>
            <p:cNvSpPr>
              <a:spLocks noChangeArrowheads="1"/>
            </p:cNvSpPr>
            <p:nvPr/>
          </p:nvSpPr>
          <p:spPr bwMode="auto">
            <a:xfrm>
              <a:off x="3794125" y="4522788"/>
              <a:ext cx="455613" cy="412750"/>
            </a:xfrm>
            <a:prstGeom prst="rect">
              <a:avLst/>
            </a:prstGeom>
            <a:grp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n-lt"/>
                  <a:cs typeface="+mn-cs"/>
                </a:rPr>
                <a:t>48</a:t>
              </a:r>
            </a:p>
          </p:txBody>
        </p:sp>
        <p:sp>
          <p:nvSpPr>
            <p:cNvPr id="24" name="Rectangle 26"/>
            <p:cNvSpPr>
              <a:spLocks noChangeArrowheads="1"/>
            </p:cNvSpPr>
            <p:nvPr/>
          </p:nvSpPr>
          <p:spPr bwMode="auto">
            <a:xfrm>
              <a:off x="919163" y="4860925"/>
              <a:ext cx="474662" cy="412750"/>
            </a:xfrm>
            <a:prstGeom prst="rect">
              <a:avLst/>
            </a:prstGeom>
            <a:grpFill/>
            <a:ln w="12700">
              <a:noFill/>
              <a:miter lim="800000"/>
              <a:headEnd/>
              <a:tailEnd/>
            </a:ln>
          </p:spPr>
          <p:txBody>
            <a:bodyPr wrap="none" lIns="90488" tIns="44450" rIns="90488" bIns="44450">
              <a:spAutoFit/>
            </a:bodyPr>
            <a:lstStyle/>
            <a:p>
              <a:pPr eaLnBrk="0" hangingPunct="0">
                <a:defRPr/>
              </a:pPr>
              <a:r>
                <a:rPr lang="en-US" sz="2100" b="1" dirty="0">
                  <a:solidFill>
                    <a:srgbClr val="000000"/>
                  </a:solidFill>
                  <a:latin typeface="Symbol" pitchFamily="18" charset="2"/>
                  <a:cs typeface="+mn-cs"/>
                </a:rPr>
                <a:t></a:t>
              </a:r>
              <a:r>
                <a:rPr lang="en-US" sz="2100" b="1" dirty="0">
                  <a:solidFill>
                    <a:srgbClr val="000000"/>
                  </a:solidFill>
                  <a:latin typeface="+mn-lt"/>
                  <a:cs typeface="+mn-cs"/>
                </a:rPr>
                <a:t>5</a:t>
              </a:r>
            </a:p>
          </p:txBody>
        </p:sp>
        <p:sp>
          <p:nvSpPr>
            <p:cNvPr id="25" name="Rectangle 27"/>
            <p:cNvSpPr>
              <a:spLocks noChangeArrowheads="1"/>
            </p:cNvSpPr>
            <p:nvPr/>
          </p:nvSpPr>
          <p:spPr bwMode="auto">
            <a:xfrm>
              <a:off x="2649538" y="4860925"/>
              <a:ext cx="319087" cy="412750"/>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100" b="1">
                  <a:solidFill>
                    <a:srgbClr val="000000"/>
                  </a:solidFill>
                  <a:latin typeface="Calibri" pitchFamily="34" charset="0"/>
                </a:rPr>
                <a:t>5</a:t>
              </a:r>
            </a:p>
          </p:txBody>
        </p:sp>
        <p:sp>
          <p:nvSpPr>
            <p:cNvPr id="26" name="Rectangle 28"/>
            <p:cNvSpPr>
              <a:spLocks noChangeArrowheads="1"/>
            </p:cNvSpPr>
            <p:nvPr/>
          </p:nvSpPr>
          <p:spPr bwMode="auto">
            <a:xfrm>
              <a:off x="3794125" y="4860925"/>
              <a:ext cx="455613" cy="412750"/>
            </a:xfrm>
            <a:prstGeom prst="rect">
              <a:avLst/>
            </a:prstGeom>
            <a:grp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n-lt"/>
                  <a:cs typeface="+mn-cs"/>
                </a:rPr>
                <a:t>25</a:t>
              </a:r>
            </a:p>
          </p:txBody>
        </p:sp>
        <p:sp>
          <p:nvSpPr>
            <p:cNvPr id="27" name="Rectangle 29"/>
            <p:cNvSpPr>
              <a:spLocks noChangeArrowheads="1"/>
            </p:cNvSpPr>
            <p:nvPr/>
          </p:nvSpPr>
          <p:spPr bwMode="auto">
            <a:xfrm>
              <a:off x="3662363" y="5199063"/>
              <a:ext cx="592137" cy="412750"/>
            </a:xfrm>
            <a:prstGeom prst="rect">
              <a:avLst/>
            </a:prstGeom>
            <a:grp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n-lt"/>
                  <a:cs typeface="+mn-cs"/>
                </a:rPr>
                <a:t>192</a:t>
              </a:r>
            </a:p>
          </p:txBody>
        </p:sp>
      </p:grpSp>
      <p:grpSp>
        <p:nvGrpSpPr>
          <p:cNvPr id="28" name="Group 34"/>
          <p:cNvGrpSpPr>
            <a:grpSpLocks/>
          </p:cNvGrpSpPr>
          <p:nvPr/>
        </p:nvGrpSpPr>
        <p:grpSpPr bwMode="auto">
          <a:xfrm>
            <a:off x="4800600" y="1711325"/>
            <a:ext cx="3756025" cy="2003425"/>
            <a:chOff x="3024" y="1440"/>
            <a:chExt cx="2366" cy="1262"/>
          </a:xfrm>
        </p:grpSpPr>
        <p:graphicFrame>
          <p:nvGraphicFramePr>
            <p:cNvPr id="29" name="Object 31">
              <a:hlinkClick r:id="" action="ppaction://ole?verb=0"/>
            </p:cNvPr>
            <p:cNvGraphicFramePr>
              <a:graphicFrameLocks/>
            </p:cNvGraphicFramePr>
            <p:nvPr>
              <p:extLst>
                <p:ext uri="{D42A27DB-BD31-4B8C-83A1-F6EECF244321}">
                  <p14:modId xmlns:p14="http://schemas.microsoft.com/office/powerpoint/2010/main" val="929065856"/>
                </p:ext>
              </p:extLst>
            </p:nvPr>
          </p:nvGraphicFramePr>
          <p:xfrm>
            <a:off x="3024" y="1440"/>
            <a:ext cx="2366" cy="1262"/>
          </p:xfrm>
          <a:graphic>
            <a:graphicData uri="http://schemas.openxmlformats.org/presentationml/2006/ole">
              <mc:AlternateContent xmlns:mc="http://schemas.openxmlformats.org/markup-compatibility/2006">
                <mc:Choice xmlns:v="urn:schemas-microsoft-com:vml" Requires="v">
                  <p:oleObj spid="_x0000_s62492" name="Equation" r:id="rId3" imgW="1852560" imgH="1116000" progId="Equation.3">
                    <p:embed/>
                  </p:oleObj>
                </mc:Choice>
                <mc:Fallback>
                  <p:oleObj name="Equation" r:id="rId3" imgW="1852560" imgH="11160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 y="1440"/>
                          <a:ext cx="2366" cy="1262"/>
                        </a:xfrm>
                        <a:prstGeom prst="rect">
                          <a:avLst/>
                        </a:prstGeom>
                        <a:solidFill>
                          <a:srgbClr val="FFC000"/>
                        </a:solidFill>
                        <a:ln w="50800">
                          <a:solidFill>
                            <a:srgbClr val="F6BF66"/>
                          </a:solidFill>
                          <a:miter lim="800000"/>
                          <a:headEnd/>
                          <a:tailEnd/>
                        </a:ln>
                        <a:effectLst/>
                      </p:spPr>
                    </p:pic>
                  </p:oleObj>
                </mc:Fallback>
              </mc:AlternateContent>
            </a:graphicData>
          </a:graphic>
        </p:graphicFrame>
        <p:sp>
          <p:nvSpPr>
            <p:cNvPr id="30" name="Rectangle 32"/>
            <p:cNvSpPr>
              <a:spLocks noChangeArrowheads="1"/>
            </p:cNvSpPr>
            <p:nvPr/>
          </p:nvSpPr>
          <p:spPr bwMode="auto">
            <a:xfrm>
              <a:off x="4611" y="1505"/>
              <a:ext cx="515" cy="580"/>
            </a:xfrm>
            <a:prstGeom prst="rect">
              <a:avLst/>
            </a:prstGeom>
            <a:noFill/>
            <a:ln w="12700">
              <a:noFill/>
              <a:miter lim="800000"/>
              <a:headEnd/>
              <a:tailEnd/>
            </a:ln>
          </p:spPr>
          <p:txBody>
            <a:bodyPr wrap="none" lIns="90488" tIns="44450" rIns="90488" bIns="44450">
              <a:spAutoFit/>
            </a:bodyPr>
            <a:lstStyle/>
            <a:p>
              <a:pPr eaLnBrk="0" hangingPunct="0">
                <a:defRPr/>
              </a:pPr>
              <a:r>
                <a:rPr lang="en-US" sz="1800" b="1" dirty="0">
                  <a:solidFill>
                    <a:schemeClr val="bg1"/>
                  </a:solidFill>
                  <a:latin typeface="+mj-lt"/>
                  <a:cs typeface="+mn-cs"/>
                </a:rPr>
                <a:t>Mean</a:t>
              </a:r>
            </a:p>
            <a:p>
              <a:pPr eaLnBrk="0" hangingPunct="0">
                <a:defRPr/>
              </a:pPr>
              <a:r>
                <a:rPr lang="en-US" sz="1800" b="1" dirty="0">
                  <a:solidFill>
                    <a:schemeClr val="bg1"/>
                  </a:solidFill>
                  <a:latin typeface="+mj-lt"/>
                  <a:cs typeface="+mn-cs"/>
                </a:rPr>
                <a:t>Arrival</a:t>
              </a:r>
            </a:p>
            <a:p>
              <a:pPr eaLnBrk="0" hangingPunct="0">
                <a:defRPr/>
              </a:pPr>
              <a:r>
                <a:rPr lang="en-US" sz="1800" b="1" dirty="0">
                  <a:solidFill>
                    <a:schemeClr val="bg1"/>
                  </a:solidFill>
                  <a:latin typeface="+mj-lt"/>
                  <a:cs typeface="+mn-cs"/>
                </a:rPr>
                <a:t>Rate</a:t>
              </a:r>
            </a:p>
          </p:txBody>
        </p:sp>
      </p:grpSp>
      <p:sp>
        <p:nvSpPr>
          <p:cNvPr id="31" name="Title 32"/>
          <p:cNvSpPr txBox="1">
            <a:spLocks/>
          </p:cNvSpPr>
          <p:nvPr/>
        </p:nvSpPr>
        <p:spPr>
          <a:xfrm>
            <a:off x="185738" y="230188"/>
            <a:ext cx="8772525"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rgbClr val="00B0F0"/>
                </a:solidFill>
                <a:latin typeface="Times New Roman" pitchFamily="18" charset="0"/>
                <a:cs typeface="Times New Roman" pitchFamily="18" charset="0"/>
              </a:rPr>
              <a:t>Calculations for Demonstration Problem : Estimating the Mean Arrival Rate</a:t>
            </a:r>
            <a:endParaRPr lang="en-US" sz="2800" dirty="0" smtClean="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4050154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7"/>
          <p:cNvGrpSpPr>
            <a:grpSpLocks/>
          </p:cNvGrpSpPr>
          <p:nvPr/>
        </p:nvGrpSpPr>
        <p:grpSpPr bwMode="auto">
          <a:xfrm>
            <a:off x="533400" y="1524000"/>
            <a:ext cx="4857750" cy="3667125"/>
            <a:chOff x="533400" y="1676400"/>
            <a:chExt cx="4857750" cy="3667125"/>
          </a:xfrm>
          <a:solidFill>
            <a:schemeClr val="bg1"/>
          </a:solidFill>
        </p:grpSpPr>
        <p:sp>
          <p:nvSpPr>
            <p:cNvPr id="3" name="Rectangle 5"/>
            <p:cNvSpPr>
              <a:spLocks noChangeArrowheads="1"/>
            </p:cNvSpPr>
            <p:nvPr/>
          </p:nvSpPr>
          <p:spPr bwMode="auto">
            <a:xfrm>
              <a:off x="533400" y="1676400"/>
              <a:ext cx="4857750" cy="3667125"/>
            </a:xfrm>
            <a:prstGeom prst="rect">
              <a:avLst/>
            </a:prstGeom>
            <a:grpFill/>
            <a:ln w="50800">
              <a:solidFill>
                <a:srgbClr val="F6BF66"/>
              </a:solidFill>
              <a:miter lim="800000"/>
              <a:headEnd/>
              <a:tailEnd/>
            </a:ln>
          </p:spPr>
          <p:txBody>
            <a:bodyPr wrap="none" anchor="ctr"/>
            <a:lstStyle/>
            <a:p>
              <a:pPr eaLnBrk="0" hangingPunct="0"/>
              <a:endParaRPr lang="en-US" sz="2400" i="1">
                <a:solidFill>
                  <a:schemeClr val="tx1"/>
                </a:solidFill>
                <a:latin typeface="Calibri" pitchFamily="34" charset="0"/>
              </a:endParaRPr>
            </a:p>
          </p:txBody>
        </p:sp>
        <p:sp>
          <p:nvSpPr>
            <p:cNvPr id="4" name="Rectangle 6"/>
            <p:cNvSpPr>
              <a:spLocks noChangeArrowheads="1"/>
            </p:cNvSpPr>
            <p:nvPr/>
          </p:nvSpPr>
          <p:spPr bwMode="auto">
            <a:xfrm>
              <a:off x="633413" y="2132013"/>
              <a:ext cx="1452562" cy="412750"/>
            </a:xfrm>
            <a:prstGeom prst="rect">
              <a:avLst/>
            </a:prstGeom>
            <a:grp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j-lt"/>
                  <a:cs typeface="+mn-cs"/>
                </a:rPr>
                <a:t>Number of </a:t>
              </a:r>
            </a:p>
          </p:txBody>
        </p:sp>
        <p:sp>
          <p:nvSpPr>
            <p:cNvPr id="5" name="Rectangle 7"/>
            <p:cNvSpPr>
              <a:spLocks noChangeArrowheads="1"/>
            </p:cNvSpPr>
            <p:nvPr/>
          </p:nvSpPr>
          <p:spPr bwMode="auto">
            <a:xfrm>
              <a:off x="654050" y="2501900"/>
              <a:ext cx="1243013" cy="412750"/>
            </a:xfrm>
            <a:prstGeom prst="rect">
              <a:avLst/>
            </a:prstGeom>
            <a:grp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j-lt"/>
                  <a:cs typeface="+mn-cs"/>
                </a:rPr>
                <a:t>Arrivals X</a:t>
              </a:r>
            </a:p>
          </p:txBody>
        </p:sp>
        <p:sp>
          <p:nvSpPr>
            <p:cNvPr id="6" name="Rectangle 8"/>
            <p:cNvSpPr>
              <a:spLocks noChangeArrowheads="1"/>
            </p:cNvSpPr>
            <p:nvPr/>
          </p:nvSpPr>
          <p:spPr bwMode="auto">
            <a:xfrm>
              <a:off x="2236788" y="1758950"/>
              <a:ext cx="1260475" cy="412750"/>
            </a:xfrm>
            <a:prstGeom prst="rect">
              <a:avLst/>
            </a:prstGeom>
            <a:grp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j-lt"/>
                  <a:cs typeface="+mn-cs"/>
                </a:rPr>
                <a:t>Expected </a:t>
              </a:r>
            </a:p>
          </p:txBody>
        </p:sp>
        <p:sp>
          <p:nvSpPr>
            <p:cNvPr id="7" name="Rectangle 9"/>
            <p:cNvSpPr>
              <a:spLocks noChangeArrowheads="1"/>
            </p:cNvSpPr>
            <p:nvPr/>
          </p:nvSpPr>
          <p:spPr bwMode="auto">
            <a:xfrm>
              <a:off x="2044700" y="2132013"/>
              <a:ext cx="1644650" cy="412750"/>
            </a:xfrm>
            <a:prstGeom prst="rect">
              <a:avLst/>
            </a:prstGeom>
            <a:grp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j-lt"/>
                  <a:cs typeface="+mn-cs"/>
                </a:rPr>
                <a:t>Probabilities </a:t>
              </a:r>
            </a:p>
          </p:txBody>
        </p:sp>
        <p:sp>
          <p:nvSpPr>
            <p:cNvPr id="8" name="Rectangle 10"/>
            <p:cNvSpPr>
              <a:spLocks noChangeArrowheads="1"/>
            </p:cNvSpPr>
            <p:nvPr/>
          </p:nvSpPr>
          <p:spPr bwMode="auto">
            <a:xfrm>
              <a:off x="2546350" y="2501900"/>
              <a:ext cx="641350" cy="412750"/>
            </a:xfrm>
            <a:prstGeom prst="rect">
              <a:avLst/>
            </a:prstGeom>
            <a:grp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j-lt"/>
                  <a:cs typeface="+mn-cs"/>
                </a:rPr>
                <a:t>P(X)</a:t>
              </a:r>
            </a:p>
          </p:txBody>
        </p:sp>
        <p:sp>
          <p:nvSpPr>
            <p:cNvPr id="9" name="Rectangle 11"/>
            <p:cNvSpPr>
              <a:spLocks noChangeArrowheads="1"/>
            </p:cNvSpPr>
            <p:nvPr/>
          </p:nvSpPr>
          <p:spPr bwMode="auto">
            <a:xfrm>
              <a:off x="3802063" y="1758950"/>
              <a:ext cx="1262062" cy="412750"/>
            </a:xfrm>
            <a:prstGeom prst="rect">
              <a:avLst/>
            </a:prstGeom>
            <a:grpFill/>
            <a:ln w="12700">
              <a:noFill/>
              <a:miter lim="800000"/>
              <a:headEnd/>
              <a:tailEnd/>
            </a:ln>
          </p:spPr>
          <p:txBody>
            <a:bodyPr wrap="none" lIns="90488" tIns="44450" rIns="90488" bIns="44450">
              <a:spAutoFit/>
            </a:bodyPr>
            <a:lstStyle/>
            <a:p>
              <a:pPr eaLnBrk="0" hangingPunct="0">
                <a:defRPr/>
              </a:pPr>
              <a:r>
                <a:rPr lang="en-US" sz="2100" b="1" dirty="0">
                  <a:solidFill>
                    <a:srgbClr val="000000"/>
                  </a:solidFill>
                  <a:latin typeface="+mj-lt"/>
                  <a:cs typeface="+mn-cs"/>
                </a:rPr>
                <a:t>Expected </a:t>
              </a:r>
            </a:p>
          </p:txBody>
        </p:sp>
        <p:sp>
          <p:nvSpPr>
            <p:cNvPr id="10" name="Rectangle 12"/>
            <p:cNvSpPr>
              <a:spLocks noChangeArrowheads="1"/>
            </p:cNvSpPr>
            <p:nvPr/>
          </p:nvSpPr>
          <p:spPr bwMode="auto">
            <a:xfrm>
              <a:off x="3668713" y="2132013"/>
              <a:ext cx="1585912" cy="412750"/>
            </a:xfrm>
            <a:prstGeom prst="rect">
              <a:avLst/>
            </a:prstGeom>
            <a:grp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j-lt"/>
                  <a:cs typeface="+mn-cs"/>
                </a:rPr>
                <a:t>Frequencies </a:t>
              </a:r>
            </a:p>
          </p:txBody>
        </p:sp>
        <p:sp>
          <p:nvSpPr>
            <p:cNvPr id="11" name="Rectangle 13"/>
            <p:cNvSpPr>
              <a:spLocks noChangeArrowheads="1"/>
            </p:cNvSpPr>
            <p:nvPr/>
          </p:nvSpPr>
          <p:spPr bwMode="auto">
            <a:xfrm>
              <a:off x="4095750" y="2501900"/>
              <a:ext cx="857250" cy="412750"/>
            </a:xfrm>
            <a:prstGeom prst="rect">
              <a:avLst/>
            </a:prstGeom>
            <a:grpFill/>
            <a:ln w="12700">
              <a:noFill/>
              <a:miter lim="800000"/>
              <a:headEnd/>
              <a:tailEnd/>
            </a:ln>
          </p:spPr>
          <p:txBody>
            <a:bodyPr wrap="none" lIns="90488" tIns="44450" rIns="90488" bIns="44450">
              <a:spAutoFit/>
            </a:bodyPr>
            <a:lstStyle/>
            <a:p>
              <a:pPr eaLnBrk="0" hangingPunct="0">
                <a:defRPr/>
              </a:pPr>
              <a:r>
                <a:rPr lang="en-US" sz="2100" b="1" dirty="0" err="1">
                  <a:solidFill>
                    <a:srgbClr val="000000"/>
                  </a:solidFill>
                  <a:latin typeface="+mj-lt"/>
                  <a:cs typeface="+mn-cs"/>
                </a:rPr>
                <a:t>n·P</a:t>
              </a:r>
              <a:r>
                <a:rPr lang="en-US" sz="2100" b="1" dirty="0">
                  <a:solidFill>
                    <a:srgbClr val="000000"/>
                  </a:solidFill>
                  <a:latin typeface="+mj-lt"/>
                  <a:cs typeface="+mn-cs"/>
                </a:rPr>
                <a:t>(X)</a:t>
              </a:r>
            </a:p>
          </p:txBody>
        </p:sp>
        <p:sp>
          <p:nvSpPr>
            <p:cNvPr id="12" name="Rectangle 14"/>
            <p:cNvSpPr>
              <a:spLocks noChangeArrowheads="1"/>
            </p:cNvSpPr>
            <p:nvPr/>
          </p:nvSpPr>
          <p:spPr bwMode="auto">
            <a:xfrm>
              <a:off x="1146175" y="2878138"/>
              <a:ext cx="319088" cy="412750"/>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100" b="1">
                  <a:solidFill>
                    <a:srgbClr val="000000"/>
                  </a:solidFill>
                  <a:latin typeface="Calibri" pitchFamily="34" charset="0"/>
                </a:rPr>
                <a:t>0</a:t>
              </a:r>
            </a:p>
          </p:txBody>
        </p:sp>
        <p:sp>
          <p:nvSpPr>
            <p:cNvPr id="13" name="Rectangle 15"/>
            <p:cNvSpPr>
              <a:spLocks noChangeArrowheads="1"/>
            </p:cNvSpPr>
            <p:nvPr/>
          </p:nvSpPr>
          <p:spPr bwMode="auto">
            <a:xfrm>
              <a:off x="2438400" y="2878138"/>
              <a:ext cx="936625" cy="412750"/>
            </a:xfrm>
            <a:prstGeom prst="rect">
              <a:avLst/>
            </a:prstGeom>
            <a:grp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j-lt"/>
                  <a:cs typeface="+mn-cs"/>
                </a:rPr>
                <a:t>0.1003</a:t>
              </a:r>
            </a:p>
          </p:txBody>
        </p:sp>
        <p:sp>
          <p:nvSpPr>
            <p:cNvPr id="14" name="Rectangle 16"/>
            <p:cNvSpPr>
              <a:spLocks noChangeArrowheads="1"/>
            </p:cNvSpPr>
            <p:nvPr/>
          </p:nvSpPr>
          <p:spPr bwMode="auto">
            <a:xfrm>
              <a:off x="4249738" y="2878138"/>
              <a:ext cx="663575" cy="412750"/>
            </a:xfrm>
            <a:prstGeom prst="rect">
              <a:avLst/>
            </a:prstGeom>
            <a:grp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j-lt"/>
                  <a:cs typeface="+mn-cs"/>
                </a:rPr>
                <a:t>8.42</a:t>
              </a:r>
            </a:p>
          </p:txBody>
        </p:sp>
        <p:sp>
          <p:nvSpPr>
            <p:cNvPr id="15" name="Rectangle 17"/>
            <p:cNvSpPr>
              <a:spLocks noChangeArrowheads="1"/>
            </p:cNvSpPr>
            <p:nvPr/>
          </p:nvSpPr>
          <p:spPr bwMode="auto">
            <a:xfrm>
              <a:off x="1146175" y="3263900"/>
              <a:ext cx="319088" cy="412750"/>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100" b="1">
                  <a:solidFill>
                    <a:srgbClr val="000000"/>
                  </a:solidFill>
                  <a:latin typeface="Calibri" pitchFamily="34" charset="0"/>
                </a:rPr>
                <a:t>1</a:t>
              </a:r>
            </a:p>
          </p:txBody>
        </p:sp>
        <p:sp>
          <p:nvSpPr>
            <p:cNvPr id="16" name="Rectangle 18"/>
            <p:cNvSpPr>
              <a:spLocks noChangeArrowheads="1"/>
            </p:cNvSpPr>
            <p:nvPr/>
          </p:nvSpPr>
          <p:spPr bwMode="auto">
            <a:xfrm>
              <a:off x="2438400" y="3263900"/>
              <a:ext cx="936625" cy="412750"/>
            </a:xfrm>
            <a:prstGeom prst="rect">
              <a:avLst/>
            </a:prstGeom>
            <a:grp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j-lt"/>
                  <a:cs typeface="+mn-cs"/>
                </a:rPr>
                <a:t>0.2306</a:t>
              </a:r>
            </a:p>
          </p:txBody>
        </p:sp>
        <p:sp>
          <p:nvSpPr>
            <p:cNvPr id="17" name="Rectangle 19"/>
            <p:cNvSpPr>
              <a:spLocks noChangeArrowheads="1"/>
            </p:cNvSpPr>
            <p:nvPr/>
          </p:nvSpPr>
          <p:spPr bwMode="auto">
            <a:xfrm>
              <a:off x="4114800" y="3263900"/>
              <a:ext cx="800100" cy="412750"/>
            </a:xfrm>
            <a:prstGeom prst="rect">
              <a:avLst/>
            </a:prstGeom>
            <a:grp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j-lt"/>
                  <a:cs typeface="+mn-cs"/>
                </a:rPr>
                <a:t>19.37</a:t>
              </a:r>
            </a:p>
          </p:txBody>
        </p:sp>
        <p:sp>
          <p:nvSpPr>
            <p:cNvPr id="18" name="Rectangle 20"/>
            <p:cNvSpPr>
              <a:spLocks noChangeArrowheads="1"/>
            </p:cNvSpPr>
            <p:nvPr/>
          </p:nvSpPr>
          <p:spPr bwMode="auto">
            <a:xfrm>
              <a:off x="1146175" y="3643313"/>
              <a:ext cx="319088" cy="412750"/>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100" b="1">
                  <a:solidFill>
                    <a:srgbClr val="000000"/>
                  </a:solidFill>
                  <a:latin typeface="Calibri" pitchFamily="34" charset="0"/>
                </a:rPr>
                <a:t>2</a:t>
              </a:r>
            </a:p>
          </p:txBody>
        </p:sp>
        <p:sp>
          <p:nvSpPr>
            <p:cNvPr id="19" name="Rectangle 21"/>
            <p:cNvSpPr>
              <a:spLocks noChangeArrowheads="1"/>
            </p:cNvSpPr>
            <p:nvPr/>
          </p:nvSpPr>
          <p:spPr bwMode="auto">
            <a:xfrm>
              <a:off x="2438400" y="3643313"/>
              <a:ext cx="936625" cy="412750"/>
            </a:xfrm>
            <a:prstGeom prst="rect">
              <a:avLst/>
            </a:prstGeom>
            <a:grp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j-lt"/>
                  <a:cs typeface="+mn-cs"/>
                </a:rPr>
                <a:t>0.2652</a:t>
              </a:r>
            </a:p>
          </p:txBody>
        </p:sp>
        <p:sp>
          <p:nvSpPr>
            <p:cNvPr id="20" name="Rectangle 22"/>
            <p:cNvSpPr>
              <a:spLocks noChangeArrowheads="1"/>
            </p:cNvSpPr>
            <p:nvPr/>
          </p:nvSpPr>
          <p:spPr bwMode="auto">
            <a:xfrm>
              <a:off x="4114800" y="3643313"/>
              <a:ext cx="800100" cy="412750"/>
            </a:xfrm>
            <a:prstGeom prst="rect">
              <a:avLst/>
            </a:prstGeom>
            <a:grp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j-lt"/>
                  <a:cs typeface="+mn-cs"/>
                </a:rPr>
                <a:t>22.28</a:t>
              </a:r>
            </a:p>
          </p:txBody>
        </p:sp>
        <p:sp>
          <p:nvSpPr>
            <p:cNvPr id="21" name="Rectangle 23"/>
            <p:cNvSpPr>
              <a:spLocks noChangeArrowheads="1"/>
            </p:cNvSpPr>
            <p:nvPr/>
          </p:nvSpPr>
          <p:spPr bwMode="auto">
            <a:xfrm>
              <a:off x="1146175" y="4022725"/>
              <a:ext cx="319088" cy="412750"/>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100" b="1">
                  <a:solidFill>
                    <a:srgbClr val="000000"/>
                  </a:solidFill>
                  <a:latin typeface="Calibri" pitchFamily="34" charset="0"/>
                </a:rPr>
                <a:t>3</a:t>
              </a:r>
            </a:p>
          </p:txBody>
        </p:sp>
        <p:sp>
          <p:nvSpPr>
            <p:cNvPr id="22" name="Rectangle 24"/>
            <p:cNvSpPr>
              <a:spLocks noChangeArrowheads="1"/>
            </p:cNvSpPr>
            <p:nvPr/>
          </p:nvSpPr>
          <p:spPr bwMode="auto">
            <a:xfrm>
              <a:off x="2438400" y="4022725"/>
              <a:ext cx="936625" cy="412750"/>
            </a:xfrm>
            <a:prstGeom prst="rect">
              <a:avLst/>
            </a:prstGeom>
            <a:grp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j-lt"/>
                  <a:cs typeface="+mn-cs"/>
                </a:rPr>
                <a:t>0.2033</a:t>
              </a:r>
            </a:p>
          </p:txBody>
        </p:sp>
        <p:sp>
          <p:nvSpPr>
            <p:cNvPr id="23" name="Rectangle 25"/>
            <p:cNvSpPr>
              <a:spLocks noChangeArrowheads="1"/>
            </p:cNvSpPr>
            <p:nvPr/>
          </p:nvSpPr>
          <p:spPr bwMode="auto">
            <a:xfrm>
              <a:off x="4114800" y="4022725"/>
              <a:ext cx="800100" cy="412750"/>
            </a:xfrm>
            <a:prstGeom prst="rect">
              <a:avLst/>
            </a:prstGeom>
            <a:grpFill/>
            <a:ln w="12700">
              <a:noFill/>
              <a:miter lim="800000"/>
              <a:headEnd/>
              <a:tailEnd/>
            </a:ln>
          </p:spPr>
          <p:txBody>
            <a:bodyPr wrap="none" lIns="90488" tIns="44450" rIns="90488" bIns="44450">
              <a:spAutoFit/>
            </a:bodyPr>
            <a:lstStyle/>
            <a:p>
              <a:pPr eaLnBrk="0" hangingPunct="0">
                <a:defRPr/>
              </a:pPr>
              <a:r>
                <a:rPr lang="en-US" sz="2100" b="1" dirty="0">
                  <a:solidFill>
                    <a:srgbClr val="000000"/>
                  </a:solidFill>
                  <a:latin typeface="+mj-lt"/>
                  <a:cs typeface="+mn-cs"/>
                </a:rPr>
                <a:t>17.08</a:t>
              </a:r>
            </a:p>
          </p:txBody>
        </p:sp>
        <p:sp>
          <p:nvSpPr>
            <p:cNvPr id="24" name="Rectangle 26"/>
            <p:cNvSpPr>
              <a:spLocks noChangeArrowheads="1"/>
            </p:cNvSpPr>
            <p:nvPr/>
          </p:nvSpPr>
          <p:spPr bwMode="auto">
            <a:xfrm>
              <a:off x="1146175" y="4400550"/>
              <a:ext cx="319088" cy="412750"/>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100" b="1">
                  <a:solidFill>
                    <a:srgbClr val="000000"/>
                  </a:solidFill>
                  <a:latin typeface="Calibri" pitchFamily="34" charset="0"/>
                </a:rPr>
                <a:t>4</a:t>
              </a:r>
            </a:p>
          </p:txBody>
        </p:sp>
        <p:sp>
          <p:nvSpPr>
            <p:cNvPr id="25" name="Rectangle 27"/>
            <p:cNvSpPr>
              <a:spLocks noChangeArrowheads="1"/>
            </p:cNvSpPr>
            <p:nvPr/>
          </p:nvSpPr>
          <p:spPr bwMode="auto">
            <a:xfrm>
              <a:off x="2438400" y="4400550"/>
              <a:ext cx="936625" cy="412750"/>
            </a:xfrm>
            <a:prstGeom prst="rect">
              <a:avLst/>
            </a:prstGeom>
            <a:grp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j-lt"/>
                  <a:cs typeface="+mn-cs"/>
                </a:rPr>
                <a:t>0.1169</a:t>
              </a:r>
            </a:p>
          </p:txBody>
        </p:sp>
        <p:sp>
          <p:nvSpPr>
            <p:cNvPr id="26" name="Rectangle 28"/>
            <p:cNvSpPr>
              <a:spLocks noChangeArrowheads="1"/>
            </p:cNvSpPr>
            <p:nvPr/>
          </p:nvSpPr>
          <p:spPr bwMode="auto">
            <a:xfrm>
              <a:off x="4257675" y="4400550"/>
              <a:ext cx="663575" cy="412750"/>
            </a:xfrm>
            <a:prstGeom prst="rect">
              <a:avLst/>
            </a:prstGeom>
            <a:grp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j-lt"/>
                  <a:cs typeface="+mn-cs"/>
                </a:rPr>
                <a:t>9.82</a:t>
              </a:r>
            </a:p>
          </p:txBody>
        </p:sp>
        <p:sp>
          <p:nvSpPr>
            <p:cNvPr id="27" name="Rectangle 29"/>
            <p:cNvSpPr>
              <a:spLocks noChangeArrowheads="1"/>
            </p:cNvSpPr>
            <p:nvPr/>
          </p:nvSpPr>
          <p:spPr bwMode="auto">
            <a:xfrm>
              <a:off x="973138" y="4784725"/>
              <a:ext cx="474662" cy="412750"/>
            </a:xfrm>
            <a:prstGeom prst="rect">
              <a:avLst/>
            </a:prstGeom>
            <a:grpFill/>
            <a:ln w="12700">
              <a:noFill/>
              <a:miter lim="800000"/>
              <a:headEnd/>
              <a:tailEnd/>
            </a:ln>
          </p:spPr>
          <p:txBody>
            <a:bodyPr wrap="none" lIns="90488" tIns="44450" rIns="90488" bIns="44450">
              <a:spAutoFit/>
            </a:bodyPr>
            <a:lstStyle/>
            <a:p>
              <a:pPr eaLnBrk="0" hangingPunct="0">
                <a:defRPr/>
              </a:pPr>
              <a:r>
                <a:rPr lang="en-US" sz="2100" b="1" dirty="0">
                  <a:solidFill>
                    <a:srgbClr val="000000"/>
                  </a:solidFill>
                  <a:latin typeface="Symbol" pitchFamily="18" charset="2"/>
                  <a:cs typeface="+mn-cs"/>
                </a:rPr>
                <a:t></a:t>
              </a:r>
              <a:r>
                <a:rPr lang="en-US" sz="2100" b="1" dirty="0">
                  <a:solidFill>
                    <a:srgbClr val="000000"/>
                  </a:solidFill>
                  <a:latin typeface="+mj-lt"/>
                  <a:cs typeface="+mn-cs"/>
                </a:rPr>
                <a:t>5</a:t>
              </a:r>
            </a:p>
          </p:txBody>
        </p:sp>
        <p:sp>
          <p:nvSpPr>
            <p:cNvPr id="28" name="Rectangle 30"/>
            <p:cNvSpPr>
              <a:spLocks noChangeArrowheads="1"/>
            </p:cNvSpPr>
            <p:nvPr/>
          </p:nvSpPr>
          <p:spPr bwMode="auto">
            <a:xfrm>
              <a:off x="2438400" y="4784725"/>
              <a:ext cx="936625" cy="412750"/>
            </a:xfrm>
            <a:prstGeom prst="rect">
              <a:avLst/>
            </a:prstGeom>
            <a:grp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j-lt"/>
                  <a:cs typeface="+mn-cs"/>
                </a:rPr>
                <a:t>0.0838</a:t>
              </a:r>
            </a:p>
          </p:txBody>
        </p:sp>
        <p:sp>
          <p:nvSpPr>
            <p:cNvPr id="29" name="Rectangle 31"/>
            <p:cNvSpPr>
              <a:spLocks noChangeArrowheads="1"/>
            </p:cNvSpPr>
            <p:nvPr/>
          </p:nvSpPr>
          <p:spPr bwMode="auto">
            <a:xfrm>
              <a:off x="4249738" y="4784725"/>
              <a:ext cx="663575" cy="412750"/>
            </a:xfrm>
            <a:prstGeom prst="rect">
              <a:avLst/>
            </a:prstGeom>
            <a:grp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j-lt"/>
                  <a:cs typeface="+mn-cs"/>
                </a:rPr>
                <a:t>7.04</a:t>
              </a:r>
            </a:p>
          </p:txBody>
        </p:sp>
      </p:grpSp>
      <p:graphicFrame>
        <p:nvGraphicFramePr>
          <p:cNvPr id="30" name="Object 34">
            <a:hlinkClick r:id="" action="ppaction://ole?verb=0"/>
          </p:cNvPr>
          <p:cNvGraphicFramePr>
            <a:graphicFrameLocks/>
          </p:cNvGraphicFramePr>
          <p:nvPr>
            <p:extLst>
              <p:ext uri="{D42A27DB-BD31-4B8C-83A1-F6EECF244321}">
                <p14:modId xmlns:p14="http://schemas.microsoft.com/office/powerpoint/2010/main" val="2218448598"/>
              </p:ext>
            </p:extLst>
          </p:nvPr>
        </p:nvGraphicFramePr>
        <p:xfrm>
          <a:off x="6065838" y="1524000"/>
          <a:ext cx="1670050" cy="1389063"/>
        </p:xfrm>
        <a:graphic>
          <a:graphicData uri="http://schemas.openxmlformats.org/presentationml/2006/ole">
            <mc:AlternateContent xmlns:mc="http://schemas.openxmlformats.org/markup-compatibility/2006">
              <mc:Choice xmlns:v="urn:schemas-microsoft-com:vml" Requires="v">
                <p:oleObj spid="_x0000_s63515" name="Equation" r:id="rId3" imgW="569880" imgH="457200" progId="Equation.3">
                  <p:embed/>
                </p:oleObj>
              </mc:Choice>
              <mc:Fallback>
                <p:oleObj name="Equation" r:id="rId3" imgW="569880" imgH="4572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5838" y="1524000"/>
                        <a:ext cx="1670050" cy="1389063"/>
                      </a:xfrm>
                      <a:prstGeom prst="rect">
                        <a:avLst/>
                      </a:prstGeom>
                      <a:solidFill>
                        <a:schemeClr val="bg1"/>
                      </a:solidFill>
                      <a:ln w="50800">
                        <a:solidFill>
                          <a:srgbClr val="F6BF66"/>
                        </a:solidFill>
                        <a:miter lim="800000"/>
                        <a:headEnd/>
                        <a:tailEnd/>
                      </a:ln>
                      <a:effectLst/>
                    </p:spPr>
                  </p:pic>
                </p:oleObj>
              </mc:Fallback>
            </mc:AlternateContent>
          </a:graphicData>
        </a:graphic>
      </p:graphicFrame>
      <p:sp>
        <p:nvSpPr>
          <p:cNvPr id="31" name="AutoShape 36"/>
          <p:cNvSpPr>
            <a:spLocks noChangeArrowheads="1"/>
          </p:cNvSpPr>
          <p:nvPr/>
        </p:nvSpPr>
        <p:spPr bwMode="auto">
          <a:xfrm rot="16200000">
            <a:off x="3075782" y="4315618"/>
            <a:ext cx="1454150" cy="2576513"/>
          </a:xfrm>
          <a:prstGeom prst="rightArrow">
            <a:avLst>
              <a:gd name="adj1" fmla="val 75000"/>
              <a:gd name="adj2" fmla="val 50005"/>
            </a:avLst>
          </a:prstGeom>
          <a:solidFill>
            <a:schemeClr val="bg1"/>
          </a:solidFill>
          <a:ln w="50800">
            <a:solidFill>
              <a:schemeClr val="accent2"/>
            </a:solidFill>
            <a:miter lim="800000"/>
            <a:headEnd/>
            <a:tailEnd/>
          </a:ln>
          <a:effectLst>
            <a:outerShdw dist="107763" dir="2700000" algn="ctr" rotWithShape="0">
              <a:srgbClr val="F39FD1"/>
            </a:outerShdw>
          </a:effectLst>
        </p:spPr>
        <p:txBody>
          <a:bodyPr vert="eaVert" wrap="none" lIns="90488" tIns="44450" rIns="90488" bIns="44450" anchor="ctr"/>
          <a:lstStyle/>
          <a:p>
            <a:pPr algn="ctr" eaLnBrk="0" hangingPunct="0"/>
            <a:r>
              <a:rPr lang="en-US" sz="1800" b="1">
                <a:latin typeface="Calibri" pitchFamily="34" charset="0"/>
              </a:rPr>
              <a:t>Poisson</a:t>
            </a:r>
          </a:p>
          <a:p>
            <a:pPr algn="ctr" eaLnBrk="0" hangingPunct="0"/>
            <a:r>
              <a:rPr lang="en-US" sz="1800" b="1">
                <a:latin typeface="Calibri" pitchFamily="34" charset="0"/>
              </a:rPr>
              <a:t>Probabilities </a:t>
            </a:r>
          </a:p>
          <a:p>
            <a:pPr algn="ctr" eaLnBrk="0" hangingPunct="0"/>
            <a:r>
              <a:rPr lang="en-US" sz="1800" b="1">
                <a:latin typeface="Calibri" pitchFamily="34" charset="0"/>
              </a:rPr>
              <a:t>for </a:t>
            </a:r>
            <a:r>
              <a:rPr lang="en-US" sz="1800" b="1">
                <a:latin typeface="Symbol" pitchFamily="18" charset="2"/>
              </a:rPr>
              <a:t></a:t>
            </a:r>
            <a:r>
              <a:rPr lang="en-US" sz="1800" b="1"/>
              <a:t> </a:t>
            </a:r>
            <a:r>
              <a:rPr lang="en-US" sz="1800" b="1">
                <a:latin typeface="Calibri" pitchFamily="34" charset="0"/>
              </a:rPr>
              <a:t>= 2.3</a:t>
            </a:r>
          </a:p>
          <a:p>
            <a:pPr algn="ctr" eaLnBrk="0" latinLnBrk="1" hangingPunct="0"/>
            <a:endParaRPr lang="en-US" sz="1800" b="1"/>
          </a:p>
        </p:txBody>
      </p:sp>
      <p:sp>
        <p:nvSpPr>
          <p:cNvPr id="32" name="Title 36"/>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rgbClr val="00B0F0"/>
                </a:solidFill>
                <a:latin typeface="Times New Roman" pitchFamily="18" charset="0"/>
                <a:cs typeface="Times New Roman" pitchFamily="18" charset="0"/>
              </a:rPr>
              <a:t>Calculations for Demonstration Problem : Poisson Probabilities for</a:t>
            </a:r>
            <a:r>
              <a:rPr lang="en-US" sz="3200" dirty="0" smtClean="0">
                <a:solidFill>
                  <a:srgbClr val="00B0F0"/>
                </a:solidFill>
              </a:rPr>
              <a:t> </a:t>
            </a:r>
            <a:r>
              <a:rPr lang="en-US" sz="3200" i="1" dirty="0" smtClean="0">
                <a:solidFill>
                  <a:srgbClr val="00B0F0"/>
                </a:solidFill>
                <a:latin typeface="Symbol" pitchFamily="18" charset="2"/>
              </a:rPr>
              <a:t></a:t>
            </a:r>
            <a:r>
              <a:rPr lang="en-US" sz="3200" dirty="0" smtClean="0">
                <a:solidFill>
                  <a:srgbClr val="00B0F0"/>
                </a:solidFill>
              </a:rPr>
              <a:t> = 2.3</a:t>
            </a:r>
            <a:endParaRPr lang="en-US" sz="3200" dirty="0" smtClean="0">
              <a:solidFill>
                <a:srgbClr val="00B0F0"/>
              </a:solidFill>
            </a:endParaRPr>
          </a:p>
        </p:txBody>
      </p:sp>
    </p:spTree>
    <p:extLst>
      <p:ext uri="{BB962C8B-B14F-4D97-AF65-F5344CB8AC3E}">
        <p14:creationId xmlns:p14="http://schemas.microsoft.com/office/powerpoint/2010/main" val="4050154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0">
            <a:hlinkClick r:id="" action="ppaction://ole?verb=0"/>
          </p:cNvPr>
          <p:cNvGraphicFramePr>
            <a:graphicFrameLocks/>
          </p:cNvGraphicFramePr>
          <p:nvPr>
            <p:extLst>
              <p:ext uri="{D42A27DB-BD31-4B8C-83A1-F6EECF244321}">
                <p14:modId xmlns:p14="http://schemas.microsoft.com/office/powerpoint/2010/main" val="2965517099"/>
              </p:ext>
            </p:extLst>
          </p:nvPr>
        </p:nvGraphicFramePr>
        <p:xfrm>
          <a:off x="6480175" y="1711325"/>
          <a:ext cx="1978025" cy="787400"/>
        </p:xfrm>
        <a:graphic>
          <a:graphicData uri="http://schemas.openxmlformats.org/presentationml/2006/ole">
            <mc:AlternateContent xmlns:mc="http://schemas.openxmlformats.org/markup-compatibility/2006">
              <mc:Choice xmlns:v="urn:schemas-microsoft-com:vml" Requires="v">
                <p:oleObj spid="_x0000_s64537" name="Equation" r:id="rId3" imgW="722160" imgH="315720" progId="Equation.3">
                  <p:embed/>
                </p:oleObj>
              </mc:Choice>
              <mc:Fallback>
                <p:oleObj name="Equation" r:id="rId3" imgW="722160" imgH="31572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0175" y="1711325"/>
                        <a:ext cx="1978025" cy="787400"/>
                      </a:xfrm>
                      <a:prstGeom prst="rect">
                        <a:avLst/>
                      </a:prstGeom>
                      <a:solidFill>
                        <a:schemeClr val="bg1"/>
                      </a:solidFill>
                      <a:ln w="50800">
                        <a:solidFill>
                          <a:srgbClr val="F6BF66"/>
                        </a:solidFill>
                        <a:miter lim="800000"/>
                        <a:headEnd/>
                        <a:tailEnd/>
                      </a:ln>
                      <a:effectLst/>
                    </p:spPr>
                  </p:pic>
                </p:oleObj>
              </mc:Fallback>
            </mc:AlternateContent>
          </a:graphicData>
        </a:graphic>
      </p:graphicFrame>
      <p:grpSp>
        <p:nvGrpSpPr>
          <p:cNvPr id="3" name="Group 52"/>
          <p:cNvGrpSpPr>
            <a:grpSpLocks/>
          </p:cNvGrpSpPr>
          <p:nvPr/>
        </p:nvGrpSpPr>
        <p:grpSpPr bwMode="auto">
          <a:xfrm>
            <a:off x="746125" y="1711325"/>
            <a:ext cx="5511800" cy="3340100"/>
            <a:chOff x="395288" y="1711325"/>
            <a:chExt cx="5511800" cy="3340100"/>
          </a:xfrm>
          <a:solidFill>
            <a:schemeClr val="bg1"/>
          </a:solidFill>
        </p:grpSpPr>
        <p:sp>
          <p:nvSpPr>
            <p:cNvPr id="4" name="Rectangle 6"/>
            <p:cNvSpPr>
              <a:spLocks noChangeArrowheads="1"/>
            </p:cNvSpPr>
            <p:nvPr/>
          </p:nvSpPr>
          <p:spPr bwMode="auto">
            <a:xfrm>
              <a:off x="395288" y="1711325"/>
              <a:ext cx="5511800" cy="3340100"/>
            </a:xfrm>
            <a:prstGeom prst="rect">
              <a:avLst/>
            </a:prstGeom>
            <a:grpFill/>
            <a:ln w="50800">
              <a:solidFill>
                <a:srgbClr val="F6BF66"/>
              </a:solidFill>
              <a:miter lim="800000"/>
              <a:headEnd/>
              <a:tailEnd/>
            </a:ln>
          </p:spPr>
          <p:txBody>
            <a:bodyPr wrap="none" anchor="ctr"/>
            <a:lstStyle/>
            <a:p>
              <a:pPr eaLnBrk="0" hangingPunct="0"/>
              <a:endParaRPr lang="en-US" sz="2400" i="1">
                <a:solidFill>
                  <a:schemeClr val="tx1"/>
                </a:solidFill>
              </a:endParaRPr>
            </a:p>
          </p:txBody>
        </p:sp>
        <p:grpSp>
          <p:nvGrpSpPr>
            <p:cNvPr id="5" name="Group 17"/>
            <p:cNvGrpSpPr>
              <a:grpSpLocks/>
            </p:cNvGrpSpPr>
            <p:nvPr/>
          </p:nvGrpSpPr>
          <p:grpSpPr bwMode="auto">
            <a:xfrm>
              <a:off x="460376" y="1779589"/>
              <a:ext cx="4265613" cy="1012826"/>
              <a:chOff x="468" y="1151"/>
              <a:chExt cx="2687" cy="638"/>
            </a:xfrm>
            <a:grpFill/>
          </p:grpSpPr>
          <p:grpSp>
            <p:nvGrpSpPr>
              <p:cNvPr id="38" name="Group 9"/>
              <p:cNvGrpSpPr>
                <a:grpSpLocks/>
              </p:cNvGrpSpPr>
              <p:nvPr/>
            </p:nvGrpSpPr>
            <p:grpSpPr bwMode="auto">
              <a:xfrm>
                <a:off x="468" y="1151"/>
                <a:ext cx="906" cy="638"/>
                <a:chOff x="468" y="1151"/>
                <a:chExt cx="906" cy="638"/>
              </a:xfrm>
              <a:grpFill/>
            </p:grpSpPr>
            <p:sp>
              <p:nvSpPr>
                <p:cNvPr id="46" name="Rectangle 7"/>
                <p:cNvSpPr>
                  <a:spLocks noChangeArrowheads="1"/>
                </p:cNvSpPr>
                <p:nvPr/>
              </p:nvSpPr>
              <p:spPr bwMode="auto">
                <a:xfrm>
                  <a:off x="478" y="1151"/>
                  <a:ext cx="896" cy="248"/>
                </a:xfrm>
                <a:prstGeom prst="rect">
                  <a:avLst/>
                </a:prstGeom>
                <a:grpFill/>
                <a:ln w="12700">
                  <a:noFill/>
                  <a:miter lim="800000"/>
                  <a:headEnd/>
                  <a:tailEnd/>
                </a:ln>
              </p:spPr>
              <p:txBody>
                <a:bodyPr wrap="none" lIns="90488" tIns="44450" rIns="90488" bIns="44450">
                  <a:spAutoFit/>
                </a:bodyPr>
                <a:lstStyle/>
                <a:p>
                  <a:pPr eaLnBrk="0" hangingPunct="0">
                    <a:defRPr/>
                  </a:pPr>
                  <a:r>
                    <a:rPr lang="en-US" b="1">
                      <a:solidFill>
                        <a:srgbClr val="000000"/>
                      </a:solidFill>
                      <a:latin typeface="+mj-lt"/>
                      <a:cs typeface="+mn-cs"/>
                    </a:rPr>
                    <a:t>Number of </a:t>
                  </a:r>
                </a:p>
              </p:txBody>
            </p:sp>
            <p:sp>
              <p:nvSpPr>
                <p:cNvPr id="47" name="Rectangle 8"/>
                <p:cNvSpPr>
                  <a:spLocks noChangeArrowheads="1"/>
                </p:cNvSpPr>
                <p:nvPr/>
              </p:nvSpPr>
              <p:spPr bwMode="auto">
                <a:xfrm>
                  <a:off x="468" y="1345"/>
                  <a:ext cx="662" cy="444"/>
                </a:xfrm>
                <a:prstGeom prst="rect">
                  <a:avLst/>
                </a:prstGeom>
                <a:grpFill/>
                <a:ln w="12700">
                  <a:noFill/>
                  <a:miter lim="800000"/>
                  <a:headEnd/>
                  <a:tailEnd/>
                </a:ln>
              </p:spPr>
              <p:txBody>
                <a:bodyPr wrap="none" lIns="90488" tIns="44450" rIns="90488" bIns="44450">
                  <a:spAutoFit/>
                </a:bodyPr>
                <a:lstStyle/>
                <a:p>
                  <a:pPr algn="ctr" eaLnBrk="0" hangingPunct="0">
                    <a:defRPr/>
                  </a:pPr>
                  <a:r>
                    <a:rPr lang="en-US" b="1">
                      <a:solidFill>
                        <a:srgbClr val="000000"/>
                      </a:solidFill>
                      <a:latin typeface="+mj-lt"/>
                      <a:cs typeface="+mn-cs"/>
                    </a:rPr>
                    <a:t>Arrivals </a:t>
                  </a:r>
                </a:p>
                <a:p>
                  <a:pPr algn="ctr" eaLnBrk="0" hangingPunct="0">
                    <a:defRPr/>
                  </a:pPr>
                  <a:r>
                    <a:rPr lang="en-US" b="1">
                      <a:solidFill>
                        <a:srgbClr val="000000"/>
                      </a:solidFill>
                      <a:latin typeface="+mj-lt"/>
                      <a:cs typeface="+mn-cs"/>
                    </a:rPr>
                    <a:t>X</a:t>
                  </a:r>
                </a:p>
              </p:txBody>
            </p:sp>
          </p:grpSp>
          <p:grpSp>
            <p:nvGrpSpPr>
              <p:cNvPr id="39" name="Group 12"/>
              <p:cNvGrpSpPr>
                <a:grpSpLocks/>
              </p:cNvGrpSpPr>
              <p:nvPr/>
            </p:nvGrpSpPr>
            <p:grpSpPr bwMode="auto">
              <a:xfrm>
                <a:off x="1211" y="1151"/>
                <a:ext cx="960" cy="634"/>
                <a:chOff x="1211" y="1151"/>
                <a:chExt cx="960" cy="634"/>
              </a:xfrm>
              <a:grpFill/>
            </p:grpSpPr>
            <p:sp>
              <p:nvSpPr>
                <p:cNvPr id="44" name="Rectangle 10"/>
                <p:cNvSpPr>
                  <a:spLocks noChangeArrowheads="1"/>
                </p:cNvSpPr>
                <p:nvPr/>
              </p:nvSpPr>
              <p:spPr bwMode="auto">
                <a:xfrm>
                  <a:off x="1360" y="1151"/>
                  <a:ext cx="811" cy="248"/>
                </a:xfrm>
                <a:prstGeom prst="rect">
                  <a:avLst/>
                </a:prstGeom>
                <a:grpFill/>
                <a:ln w="12700">
                  <a:noFill/>
                  <a:miter lim="800000"/>
                  <a:headEnd/>
                  <a:tailEnd/>
                </a:ln>
              </p:spPr>
              <p:txBody>
                <a:bodyPr wrap="none" lIns="90488" tIns="44450" rIns="90488" bIns="44450">
                  <a:spAutoFit/>
                </a:bodyPr>
                <a:lstStyle/>
                <a:p>
                  <a:pPr eaLnBrk="0" hangingPunct="0">
                    <a:defRPr/>
                  </a:pPr>
                  <a:r>
                    <a:rPr lang="en-US" b="1">
                      <a:solidFill>
                        <a:srgbClr val="000000"/>
                      </a:solidFill>
                      <a:latin typeface="+mj-lt"/>
                      <a:cs typeface="+mn-cs"/>
                    </a:rPr>
                    <a:t>Observed </a:t>
                  </a:r>
                </a:p>
              </p:txBody>
            </p:sp>
            <p:sp>
              <p:nvSpPr>
                <p:cNvPr id="45" name="Rectangle 11"/>
                <p:cNvSpPr>
                  <a:spLocks noChangeArrowheads="1"/>
                </p:cNvSpPr>
                <p:nvPr/>
              </p:nvSpPr>
              <p:spPr bwMode="auto">
                <a:xfrm>
                  <a:off x="1211" y="1345"/>
                  <a:ext cx="940" cy="440"/>
                </a:xfrm>
                <a:prstGeom prst="rect">
                  <a:avLst/>
                </a:prstGeom>
                <a:grpFill/>
                <a:ln w="12700">
                  <a:noFill/>
                  <a:miter lim="800000"/>
                  <a:headEnd/>
                  <a:tailEnd/>
                </a:ln>
              </p:spPr>
              <p:txBody>
                <a:bodyPr wrap="none" lIns="90488" tIns="44450" rIns="90488" bIns="44450">
                  <a:spAutoFit/>
                </a:bodyPr>
                <a:lstStyle/>
                <a:p>
                  <a:pPr algn="ctr" eaLnBrk="0" hangingPunct="0">
                    <a:defRPr/>
                  </a:pPr>
                  <a:r>
                    <a:rPr lang="en-US" b="1" dirty="0">
                      <a:solidFill>
                        <a:srgbClr val="000000"/>
                      </a:solidFill>
                      <a:latin typeface="+mj-lt"/>
                      <a:cs typeface="+mn-cs"/>
                    </a:rPr>
                    <a:t>Frequencies</a:t>
                  </a:r>
                </a:p>
                <a:p>
                  <a:pPr algn="ctr" eaLnBrk="0" hangingPunct="0">
                    <a:defRPr/>
                  </a:pPr>
                  <a:r>
                    <a:rPr lang="en-US" b="1" dirty="0">
                      <a:solidFill>
                        <a:srgbClr val="000000"/>
                      </a:solidFill>
                      <a:latin typeface="+mj-lt"/>
                      <a:cs typeface="+mn-cs"/>
                    </a:rPr>
                    <a:t>       f</a:t>
                  </a:r>
                </a:p>
              </p:txBody>
            </p:sp>
          </p:grpSp>
          <p:grpSp>
            <p:nvGrpSpPr>
              <p:cNvPr id="40" name="Group 16"/>
              <p:cNvGrpSpPr>
                <a:grpSpLocks/>
              </p:cNvGrpSpPr>
              <p:nvPr/>
            </p:nvGrpSpPr>
            <p:grpSpPr bwMode="auto">
              <a:xfrm>
                <a:off x="2175" y="1151"/>
                <a:ext cx="980" cy="637"/>
                <a:chOff x="2175" y="1151"/>
                <a:chExt cx="980" cy="637"/>
              </a:xfrm>
              <a:grpFill/>
            </p:grpSpPr>
            <p:sp>
              <p:nvSpPr>
                <p:cNvPr id="41" name="Rectangle 13"/>
                <p:cNvSpPr>
                  <a:spLocks noChangeArrowheads="1"/>
                </p:cNvSpPr>
                <p:nvPr/>
              </p:nvSpPr>
              <p:spPr bwMode="auto">
                <a:xfrm>
                  <a:off x="2261" y="1151"/>
                  <a:ext cx="785" cy="248"/>
                </a:xfrm>
                <a:prstGeom prst="rect">
                  <a:avLst/>
                </a:prstGeom>
                <a:grpFill/>
                <a:ln w="12700">
                  <a:noFill/>
                  <a:miter lim="800000"/>
                  <a:headEnd/>
                  <a:tailEnd/>
                </a:ln>
              </p:spPr>
              <p:txBody>
                <a:bodyPr wrap="none" lIns="90488" tIns="44450" rIns="90488" bIns="44450">
                  <a:spAutoFit/>
                </a:bodyPr>
                <a:lstStyle/>
                <a:p>
                  <a:pPr eaLnBrk="0" hangingPunct="0">
                    <a:defRPr/>
                  </a:pPr>
                  <a:r>
                    <a:rPr lang="en-US" b="1" dirty="0">
                      <a:solidFill>
                        <a:srgbClr val="000000"/>
                      </a:solidFill>
                      <a:latin typeface="+mj-lt"/>
                      <a:cs typeface="+mn-cs"/>
                    </a:rPr>
                    <a:t>Expected </a:t>
                  </a:r>
                </a:p>
              </p:txBody>
            </p:sp>
            <p:sp>
              <p:nvSpPr>
                <p:cNvPr id="42" name="Rectangle 14"/>
                <p:cNvSpPr>
                  <a:spLocks noChangeArrowheads="1"/>
                </p:cNvSpPr>
                <p:nvPr/>
              </p:nvSpPr>
              <p:spPr bwMode="auto">
                <a:xfrm>
                  <a:off x="2175" y="1344"/>
                  <a:ext cx="980" cy="248"/>
                </a:xfrm>
                <a:prstGeom prst="rect">
                  <a:avLst/>
                </a:prstGeom>
                <a:grpFill/>
                <a:ln w="12700">
                  <a:noFill/>
                  <a:miter lim="800000"/>
                  <a:headEnd/>
                  <a:tailEnd/>
                </a:ln>
              </p:spPr>
              <p:txBody>
                <a:bodyPr wrap="none" lIns="90488" tIns="44450" rIns="90488" bIns="44450">
                  <a:spAutoFit/>
                </a:bodyPr>
                <a:lstStyle/>
                <a:p>
                  <a:pPr eaLnBrk="0" hangingPunct="0">
                    <a:defRPr/>
                  </a:pPr>
                  <a:r>
                    <a:rPr lang="en-US" b="1">
                      <a:solidFill>
                        <a:srgbClr val="000000"/>
                      </a:solidFill>
                      <a:latin typeface="+mj-lt"/>
                      <a:cs typeface="+mn-cs"/>
                    </a:rPr>
                    <a:t>Frequencies </a:t>
                  </a:r>
                </a:p>
              </p:txBody>
            </p:sp>
            <p:sp>
              <p:nvSpPr>
                <p:cNvPr id="43" name="Rectangle 15"/>
                <p:cNvSpPr>
                  <a:spLocks noChangeArrowheads="1"/>
                </p:cNvSpPr>
                <p:nvPr/>
              </p:nvSpPr>
              <p:spPr bwMode="auto">
                <a:xfrm>
                  <a:off x="2361" y="1538"/>
                  <a:ext cx="478" cy="250"/>
                </a:xfrm>
                <a:prstGeom prst="rect">
                  <a:avLst/>
                </a:prstGeom>
                <a:grpFill/>
                <a:ln w="12700">
                  <a:noFill/>
                  <a:miter lim="800000"/>
                  <a:headEnd/>
                  <a:tailEnd/>
                </a:ln>
              </p:spPr>
              <p:txBody>
                <a:bodyPr wrap="none" lIns="90488" tIns="44450" rIns="90488" bIns="44450">
                  <a:spAutoFit/>
                </a:bodyPr>
                <a:lstStyle/>
                <a:p>
                  <a:pPr eaLnBrk="0" hangingPunct="0">
                    <a:defRPr/>
                  </a:pPr>
                  <a:r>
                    <a:rPr lang="en-US" b="1">
                      <a:solidFill>
                        <a:srgbClr val="000000"/>
                      </a:solidFill>
                      <a:latin typeface="+mj-lt"/>
                      <a:cs typeface="+mn-cs"/>
                    </a:rPr>
                    <a:t>nP(X)</a:t>
                  </a:r>
                </a:p>
              </p:txBody>
            </p:sp>
          </p:grpSp>
        </p:grpSp>
        <p:sp>
          <p:nvSpPr>
            <p:cNvPr id="6" name="Rectangle 18"/>
            <p:cNvSpPr>
              <a:spLocks noChangeArrowheads="1"/>
            </p:cNvSpPr>
            <p:nvPr/>
          </p:nvSpPr>
          <p:spPr bwMode="auto">
            <a:xfrm>
              <a:off x="4875213" y="1779588"/>
              <a:ext cx="966788" cy="698500"/>
            </a:xfrm>
            <a:prstGeom prst="rect">
              <a:avLst/>
            </a:prstGeom>
            <a:grpFill/>
            <a:ln w="12700">
              <a:noFill/>
              <a:miter lim="800000"/>
              <a:headEnd/>
              <a:tailEnd/>
            </a:ln>
          </p:spPr>
          <p:txBody>
            <a:bodyPr wrap="none" lIns="90488" tIns="44450" rIns="90488" bIns="44450">
              <a:spAutoFit/>
            </a:bodyPr>
            <a:lstStyle/>
            <a:p>
              <a:pPr algn="ctr" eaLnBrk="0" hangingPunct="0">
                <a:defRPr/>
              </a:pPr>
              <a:r>
                <a:rPr lang="en-US" b="1">
                  <a:solidFill>
                    <a:srgbClr val="000000"/>
                  </a:solidFill>
                  <a:latin typeface="+mj-lt"/>
                  <a:cs typeface="+mn-cs"/>
                </a:rPr>
                <a:t>(f</a:t>
              </a:r>
              <a:r>
                <a:rPr lang="en-US" b="1" baseline="-25000">
                  <a:solidFill>
                    <a:srgbClr val="000000"/>
                  </a:solidFill>
                  <a:latin typeface="+mj-lt"/>
                  <a:cs typeface="+mn-cs"/>
                </a:rPr>
                <a:t>o</a:t>
              </a:r>
              <a:r>
                <a:rPr lang="en-US" b="1">
                  <a:solidFill>
                    <a:srgbClr val="000000"/>
                  </a:solidFill>
                  <a:latin typeface="+mj-lt"/>
                  <a:cs typeface="+mn-cs"/>
                </a:rPr>
                <a:t> - f</a:t>
              </a:r>
              <a:r>
                <a:rPr lang="en-US" b="1" baseline="-25000">
                  <a:solidFill>
                    <a:srgbClr val="000000"/>
                  </a:solidFill>
                  <a:latin typeface="+mj-lt"/>
                  <a:cs typeface="+mn-cs"/>
                </a:rPr>
                <a:t>e</a:t>
              </a:r>
              <a:r>
                <a:rPr lang="en-US" b="1">
                  <a:solidFill>
                    <a:srgbClr val="000000"/>
                  </a:solidFill>
                  <a:latin typeface="+mj-lt"/>
                  <a:cs typeface="+mn-cs"/>
                </a:rPr>
                <a:t>)</a:t>
              </a:r>
              <a:r>
                <a:rPr lang="en-US" b="1" baseline="30000">
                  <a:solidFill>
                    <a:srgbClr val="000000"/>
                  </a:solidFill>
                  <a:latin typeface="+mj-lt"/>
                  <a:cs typeface="+mn-cs"/>
                </a:rPr>
                <a:t>2</a:t>
              </a:r>
            </a:p>
            <a:p>
              <a:pPr algn="ctr" eaLnBrk="0" hangingPunct="0">
                <a:defRPr/>
              </a:pPr>
              <a:r>
                <a:rPr lang="en-US" b="1">
                  <a:solidFill>
                    <a:srgbClr val="000000"/>
                  </a:solidFill>
                  <a:latin typeface="+mj-lt"/>
                  <a:cs typeface="+mn-cs"/>
                </a:rPr>
                <a:t>f</a:t>
              </a:r>
              <a:r>
                <a:rPr lang="en-US" b="1" baseline="-25000">
                  <a:solidFill>
                    <a:srgbClr val="000000"/>
                  </a:solidFill>
                  <a:latin typeface="+mj-lt"/>
                  <a:cs typeface="+mn-cs"/>
                </a:rPr>
                <a:t>e</a:t>
              </a:r>
            </a:p>
          </p:txBody>
        </p:sp>
        <p:sp>
          <p:nvSpPr>
            <p:cNvPr id="7" name="Rectangle 19"/>
            <p:cNvSpPr>
              <a:spLocks noChangeArrowheads="1"/>
            </p:cNvSpPr>
            <p:nvPr/>
          </p:nvSpPr>
          <p:spPr bwMode="auto">
            <a:xfrm>
              <a:off x="833438" y="2706688"/>
              <a:ext cx="312738" cy="396875"/>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b="1">
                  <a:solidFill>
                    <a:srgbClr val="000000"/>
                  </a:solidFill>
                  <a:latin typeface="Calibri" pitchFamily="34" charset="0"/>
                </a:rPr>
                <a:t>0</a:t>
              </a:r>
            </a:p>
          </p:txBody>
        </p:sp>
        <p:sp>
          <p:nvSpPr>
            <p:cNvPr id="8" name="Rectangle 20"/>
            <p:cNvSpPr>
              <a:spLocks noChangeArrowheads="1"/>
            </p:cNvSpPr>
            <p:nvPr/>
          </p:nvSpPr>
          <p:spPr bwMode="auto">
            <a:xfrm>
              <a:off x="833438" y="3021013"/>
              <a:ext cx="312738" cy="396875"/>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b="1">
                  <a:solidFill>
                    <a:srgbClr val="000000"/>
                  </a:solidFill>
                  <a:latin typeface="Calibri" pitchFamily="34" charset="0"/>
                </a:rPr>
                <a:t>1</a:t>
              </a:r>
            </a:p>
          </p:txBody>
        </p:sp>
        <p:sp>
          <p:nvSpPr>
            <p:cNvPr id="9" name="Rectangle 21"/>
            <p:cNvSpPr>
              <a:spLocks noChangeArrowheads="1"/>
            </p:cNvSpPr>
            <p:nvPr/>
          </p:nvSpPr>
          <p:spPr bwMode="auto">
            <a:xfrm>
              <a:off x="833438" y="3335338"/>
              <a:ext cx="312738" cy="396875"/>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b="1">
                  <a:solidFill>
                    <a:srgbClr val="000000"/>
                  </a:solidFill>
                  <a:latin typeface="Calibri" pitchFamily="34" charset="0"/>
                </a:rPr>
                <a:t>2</a:t>
              </a:r>
            </a:p>
          </p:txBody>
        </p:sp>
        <p:sp>
          <p:nvSpPr>
            <p:cNvPr id="10" name="Rectangle 22"/>
            <p:cNvSpPr>
              <a:spLocks noChangeArrowheads="1"/>
            </p:cNvSpPr>
            <p:nvPr/>
          </p:nvSpPr>
          <p:spPr bwMode="auto">
            <a:xfrm>
              <a:off x="833438" y="3649663"/>
              <a:ext cx="312738" cy="396875"/>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b="1">
                  <a:solidFill>
                    <a:srgbClr val="000000"/>
                  </a:solidFill>
                  <a:latin typeface="Calibri" pitchFamily="34" charset="0"/>
                </a:rPr>
                <a:t>3</a:t>
              </a:r>
            </a:p>
          </p:txBody>
        </p:sp>
        <p:sp>
          <p:nvSpPr>
            <p:cNvPr id="11" name="Rectangle 23"/>
            <p:cNvSpPr>
              <a:spLocks noChangeArrowheads="1"/>
            </p:cNvSpPr>
            <p:nvPr/>
          </p:nvSpPr>
          <p:spPr bwMode="auto">
            <a:xfrm>
              <a:off x="833438" y="3963988"/>
              <a:ext cx="312738" cy="396875"/>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b="1">
                  <a:solidFill>
                    <a:srgbClr val="000000"/>
                  </a:solidFill>
                  <a:latin typeface="Calibri" pitchFamily="34" charset="0"/>
                </a:rPr>
                <a:t>4</a:t>
              </a:r>
            </a:p>
          </p:txBody>
        </p:sp>
        <p:sp>
          <p:nvSpPr>
            <p:cNvPr id="12" name="Rectangle 24"/>
            <p:cNvSpPr>
              <a:spLocks noChangeArrowheads="1"/>
            </p:cNvSpPr>
            <p:nvPr/>
          </p:nvSpPr>
          <p:spPr bwMode="auto">
            <a:xfrm>
              <a:off x="700088" y="4276725"/>
              <a:ext cx="460375" cy="396875"/>
            </a:xfrm>
            <a:prstGeom prst="rect">
              <a:avLst/>
            </a:prstGeom>
            <a:grpFill/>
            <a:ln w="12700">
              <a:noFill/>
              <a:miter lim="800000"/>
              <a:headEnd/>
              <a:tailEnd/>
            </a:ln>
          </p:spPr>
          <p:txBody>
            <a:bodyPr wrap="none" lIns="90488" tIns="44450" rIns="90488" bIns="44450">
              <a:spAutoFit/>
            </a:bodyPr>
            <a:lstStyle/>
            <a:p>
              <a:pPr eaLnBrk="0" hangingPunct="0">
                <a:defRPr/>
              </a:pPr>
              <a:r>
                <a:rPr lang="en-US" b="1" dirty="0">
                  <a:solidFill>
                    <a:srgbClr val="000000"/>
                  </a:solidFill>
                  <a:latin typeface="Symbol" pitchFamily="18" charset="2"/>
                  <a:cs typeface="+mn-cs"/>
                </a:rPr>
                <a:t></a:t>
              </a:r>
              <a:r>
                <a:rPr lang="en-US" b="1" dirty="0">
                  <a:solidFill>
                    <a:srgbClr val="000000"/>
                  </a:solidFill>
                  <a:latin typeface="+mj-lt"/>
                  <a:cs typeface="+mn-cs"/>
                </a:rPr>
                <a:t>5</a:t>
              </a:r>
            </a:p>
          </p:txBody>
        </p:sp>
        <p:sp>
          <p:nvSpPr>
            <p:cNvPr id="13" name="Rectangle 26"/>
            <p:cNvSpPr>
              <a:spLocks noChangeArrowheads="1"/>
            </p:cNvSpPr>
            <p:nvPr/>
          </p:nvSpPr>
          <p:spPr bwMode="auto">
            <a:xfrm>
              <a:off x="2462213" y="2706688"/>
              <a:ext cx="312738" cy="396875"/>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b="1">
                  <a:solidFill>
                    <a:srgbClr val="000000"/>
                  </a:solidFill>
                  <a:latin typeface="Calibri" pitchFamily="34" charset="0"/>
                </a:rPr>
                <a:t>7</a:t>
              </a:r>
            </a:p>
          </p:txBody>
        </p:sp>
        <p:sp>
          <p:nvSpPr>
            <p:cNvPr id="14" name="Rectangle 27"/>
            <p:cNvSpPr>
              <a:spLocks noChangeArrowheads="1"/>
            </p:cNvSpPr>
            <p:nvPr/>
          </p:nvSpPr>
          <p:spPr bwMode="auto">
            <a:xfrm>
              <a:off x="3571876" y="2706688"/>
              <a:ext cx="641350" cy="396875"/>
            </a:xfrm>
            <a:prstGeom prst="rect">
              <a:avLst/>
            </a:prstGeom>
            <a:grpFill/>
            <a:ln w="12700">
              <a:noFill/>
              <a:miter lim="800000"/>
              <a:headEnd/>
              <a:tailEnd/>
            </a:ln>
          </p:spPr>
          <p:txBody>
            <a:bodyPr wrap="none" lIns="90488" tIns="44450" rIns="90488" bIns="44450">
              <a:spAutoFit/>
            </a:bodyPr>
            <a:lstStyle/>
            <a:p>
              <a:pPr eaLnBrk="0" hangingPunct="0">
                <a:defRPr/>
              </a:pPr>
              <a:r>
                <a:rPr lang="en-US" b="1">
                  <a:solidFill>
                    <a:srgbClr val="000000"/>
                  </a:solidFill>
                  <a:latin typeface="+mj-lt"/>
                  <a:cs typeface="+mn-cs"/>
                </a:rPr>
                <a:t>8.42</a:t>
              </a:r>
            </a:p>
          </p:txBody>
        </p:sp>
        <p:sp>
          <p:nvSpPr>
            <p:cNvPr id="15" name="Rectangle 28"/>
            <p:cNvSpPr>
              <a:spLocks noChangeArrowheads="1"/>
            </p:cNvSpPr>
            <p:nvPr/>
          </p:nvSpPr>
          <p:spPr bwMode="auto">
            <a:xfrm>
              <a:off x="2336801" y="3021013"/>
              <a:ext cx="442912" cy="396875"/>
            </a:xfrm>
            <a:prstGeom prst="rect">
              <a:avLst/>
            </a:prstGeom>
            <a:grpFill/>
            <a:ln w="12700">
              <a:noFill/>
              <a:miter lim="800000"/>
              <a:headEnd/>
              <a:tailEnd/>
            </a:ln>
          </p:spPr>
          <p:txBody>
            <a:bodyPr wrap="none" lIns="90488" tIns="44450" rIns="90488" bIns="44450">
              <a:spAutoFit/>
            </a:bodyPr>
            <a:lstStyle/>
            <a:p>
              <a:pPr eaLnBrk="0" hangingPunct="0">
                <a:defRPr/>
              </a:pPr>
              <a:r>
                <a:rPr lang="en-US" b="1">
                  <a:solidFill>
                    <a:srgbClr val="000000"/>
                  </a:solidFill>
                  <a:latin typeface="+mj-lt"/>
                  <a:cs typeface="+mn-cs"/>
                </a:rPr>
                <a:t>18</a:t>
              </a:r>
            </a:p>
          </p:txBody>
        </p:sp>
        <p:sp>
          <p:nvSpPr>
            <p:cNvPr id="16" name="Rectangle 29"/>
            <p:cNvSpPr>
              <a:spLocks noChangeArrowheads="1"/>
            </p:cNvSpPr>
            <p:nvPr/>
          </p:nvSpPr>
          <p:spPr bwMode="auto">
            <a:xfrm>
              <a:off x="3444876" y="3021013"/>
              <a:ext cx="771525" cy="396875"/>
            </a:xfrm>
            <a:prstGeom prst="rect">
              <a:avLst/>
            </a:prstGeom>
            <a:grpFill/>
            <a:ln w="12700">
              <a:noFill/>
              <a:miter lim="800000"/>
              <a:headEnd/>
              <a:tailEnd/>
            </a:ln>
          </p:spPr>
          <p:txBody>
            <a:bodyPr wrap="none" lIns="90488" tIns="44450" rIns="90488" bIns="44450">
              <a:spAutoFit/>
            </a:bodyPr>
            <a:lstStyle/>
            <a:p>
              <a:pPr eaLnBrk="0" hangingPunct="0">
                <a:defRPr/>
              </a:pPr>
              <a:r>
                <a:rPr lang="en-US" b="1">
                  <a:solidFill>
                    <a:srgbClr val="000000"/>
                  </a:solidFill>
                  <a:latin typeface="+mj-lt"/>
                  <a:cs typeface="+mn-cs"/>
                </a:rPr>
                <a:t>19.37</a:t>
              </a:r>
            </a:p>
          </p:txBody>
        </p:sp>
        <p:sp>
          <p:nvSpPr>
            <p:cNvPr id="17" name="Rectangle 30"/>
            <p:cNvSpPr>
              <a:spLocks noChangeArrowheads="1"/>
            </p:cNvSpPr>
            <p:nvPr/>
          </p:nvSpPr>
          <p:spPr bwMode="auto">
            <a:xfrm>
              <a:off x="2336801" y="3335338"/>
              <a:ext cx="442912" cy="396875"/>
            </a:xfrm>
            <a:prstGeom prst="rect">
              <a:avLst/>
            </a:prstGeom>
            <a:grpFill/>
            <a:ln w="12700">
              <a:noFill/>
              <a:miter lim="800000"/>
              <a:headEnd/>
              <a:tailEnd/>
            </a:ln>
          </p:spPr>
          <p:txBody>
            <a:bodyPr wrap="none" lIns="90488" tIns="44450" rIns="90488" bIns="44450">
              <a:spAutoFit/>
            </a:bodyPr>
            <a:lstStyle/>
            <a:p>
              <a:pPr eaLnBrk="0" hangingPunct="0">
                <a:defRPr/>
              </a:pPr>
              <a:r>
                <a:rPr lang="en-US" b="1">
                  <a:solidFill>
                    <a:srgbClr val="000000"/>
                  </a:solidFill>
                  <a:latin typeface="+mj-lt"/>
                  <a:cs typeface="+mn-cs"/>
                </a:rPr>
                <a:t>25</a:t>
              </a:r>
            </a:p>
          </p:txBody>
        </p:sp>
        <p:sp>
          <p:nvSpPr>
            <p:cNvPr id="18" name="Rectangle 31"/>
            <p:cNvSpPr>
              <a:spLocks noChangeArrowheads="1"/>
            </p:cNvSpPr>
            <p:nvPr/>
          </p:nvSpPr>
          <p:spPr bwMode="auto">
            <a:xfrm>
              <a:off x="3444876" y="3335338"/>
              <a:ext cx="771525" cy="396875"/>
            </a:xfrm>
            <a:prstGeom prst="rect">
              <a:avLst/>
            </a:prstGeom>
            <a:grpFill/>
            <a:ln w="12700">
              <a:noFill/>
              <a:miter lim="800000"/>
              <a:headEnd/>
              <a:tailEnd/>
            </a:ln>
          </p:spPr>
          <p:txBody>
            <a:bodyPr wrap="none" lIns="90488" tIns="44450" rIns="90488" bIns="44450">
              <a:spAutoFit/>
            </a:bodyPr>
            <a:lstStyle/>
            <a:p>
              <a:pPr eaLnBrk="0" hangingPunct="0">
                <a:defRPr/>
              </a:pPr>
              <a:r>
                <a:rPr lang="en-US" b="1">
                  <a:solidFill>
                    <a:srgbClr val="000000"/>
                  </a:solidFill>
                  <a:latin typeface="+mj-lt"/>
                  <a:cs typeface="+mn-cs"/>
                </a:rPr>
                <a:t>22.28</a:t>
              </a:r>
            </a:p>
          </p:txBody>
        </p:sp>
        <p:sp>
          <p:nvSpPr>
            <p:cNvPr id="19" name="Rectangle 32"/>
            <p:cNvSpPr>
              <a:spLocks noChangeArrowheads="1"/>
            </p:cNvSpPr>
            <p:nvPr/>
          </p:nvSpPr>
          <p:spPr bwMode="auto">
            <a:xfrm>
              <a:off x="2336801" y="3649663"/>
              <a:ext cx="442912" cy="396875"/>
            </a:xfrm>
            <a:prstGeom prst="rect">
              <a:avLst/>
            </a:prstGeom>
            <a:grpFill/>
            <a:ln w="12700">
              <a:noFill/>
              <a:miter lim="800000"/>
              <a:headEnd/>
              <a:tailEnd/>
            </a:ln>
          </p:spPr>
          <p:txBody>
            <a:bodyPr wrap="none" lIns="90488" tIns="44450" rIns="90488" bIns="44450">
              <a:spAutoFit/>
            </a:bodyPr>
            <a:lstStyle/>
            <a:p>
              <a:pPr eaLnBrk="0" hangingPunct="0">
                <a:defRPr/>
              </a:pPr>
              <a:r>
                <a:rPr lang="en-US" b="1">
                  <a:solidFill>
                    <a:srgbClr val="000000"/>
                  </a:solidFill>
                  <a:latin typeface="+mj-lt"/>
                  <a:cs typeface="+mn-cs"/>
                </a:rPr>
                <a:t>17</a:t>
              </a:r>
            </a:p>
          </p:txBody>
        </p:sp>
        <p:sp>
          <p:nvSpPr>
            <p:cNvPr id="20" name="Rectangle 33"/>
            <p:cNvSpPr>
              <a:spLocks noChangeArrowheads="1"/>
            </p:cNvSpPr>
            <p:nvPr/>
          </p:nvSpPr>
          <p:spPr bwMode="auto">
            <a:xfrm>
              <a:off x="3444876" y="3649663"/>
              <a:ext cx="771525" cy="396875"/>
            </a:xfrm>
            <a:prstGeom prst="rect">
              <a:avLst/>
            </a:prstGeom>
            <a:grpFill/>
            <a:ln w="12700">
              <a:noFill/>
              <a:miter lim="800000"/>
              <a:headEnd/>
              <a:tailEnd/>
            </a:ln>
          </p:spPr>
          <p:txBody>
            <a:bodyPr wrap="none" lIns="90488" tIns="44450" rIns="90488" bIns="44450">
              <a:spAutoFit/>
            </a:bodyPr>
            <a:lstStyle/>
            <a:p>
              <a:pPr eaLnBrk="0" hangingPunct="0">
                <a:defRPr/>
              </a:pPr>
              <a:r>
                <a:rPr lang="en-US" b="1">
                  <a:solidFill>
                    <a:srgbClr val="000000"/>
                  </a:solidFill>
                  <a:latin typeface="+mj-lt"/>
                  <a:cs typeface="+mn-cs"/>
                </a:rPr>
                <a:t>17.08</a:t>
              </a:r>
            </a:p>
          </p:txBody>
        </p:sp>
        <p:sp>
          <p:nvSpPr>
            <p:cNvPr id="21" name="Rectangle 34"/>
            <p:cNvSpPr>
              <a:spLocks noChangeArrowheads="1"/>
            </p:cNvSpPr>
            <p:nvPr/>
          </p:nvSpPr>
          <p:spPr bwMode="auto">
            <a:xfrm>
              <a:off x="2336801" y="3963988"/>
              <a:ext cx="442912" cy="396875"/>
            </a:xfrm>
            <a:prstGeom prst="rect">
              <a:avLst/>
            </a:prstGeom>
            <a:grpFill/>
            <a:ln w="12700">
              <a:noFill/>
              <a:miter lim="800000"/>
              <a:headEnd/>
              <a:tailEnd/>
            </a:ln>
          </p:spPr>
          <p:txBody>
            <a:bodyPr wrap="none" lIns="90488" tIns="44450" rIns="90488" bIns="44450">
              <a:spAutoFit/>
            </a:bodyPr>
            <a:lstStyle/>
            <a:p>
              <a:pPr eaLnBrk="0" hangingPunct="0">
                <a:defRPr/>
              </a:pPr>
              <a:r>
                <a:rPr lang="en-US" b="1">
                  <a:solidFill>
                    <a:srgbClr val="000000"/>
                  </a:solidFill>
                  <a:latin typeface="+mj-lt"/>
                  <a:cs typeface="+mn-cs"/>
                </a:rPr>
                <a:t>12</a:t>
              </a:r>
            </a:p>
          </p:txBody>
        </p:sp>
        <p:sp>
          <p:nvSpPr>
            <p:cNvPr id="22" name="Rectangle 35"/>
            <p:cNvSpPr>
              <a:spLocks noChangeArrowheads="1"/>
            </p:cNvSpPr>
            <p:nvPr/>
          </p:nvSpPr>
          <p:spPr bwMode="auto">
            <a:xfrm>
              <a:off x="3571876" y="3963988"/>
              <a:ext cx="641350" cy="396875"/>
            </a:xfrm>
            <a:prstGeom prst="rect">
              <a:avLst/>
            </a:prstGeom>
            <a:grpFill/>
            <a:ln w="12700">
              <a:noFill/>
              <a:miter lim="800000"/>
              <a:headEnd/>
              <a:tailEnd/>
            </a:ln>
          </p:spPr>
          <p:txBody>
            <a:bodyPr wrap="none" lIns="90488" tIns="44450" rIns="90488" bIns="44450">
              <a:spAutoFit/>
            </a:bodyPr>
            <a:lstStyle/>
            <a:p>
              <a:pPr eaLnBrk="0" hangingPunct="0">
                <a:defRPr/>
              </a:pPr>
              <a:r>
                <a:rPr lang="en-US" b="1">
                  <a:solidFill>
                    <a:srgbClr val="000000"/>
                  </a:solidFill>
                  <a:latin typeface="+mj-lt"/>
                  <a:cs typeface="+mn-cs"/>
                </a:rPr>
                <a:t>9.82</a:t>
              </a:r>
            </a:p>
          </p:txBody>
        </p:sp>
        <p:sp>
          <p:nvSpPr>
            <p:cNvPr id="23" name="Rectangle 36"/>
            <p:cNvSpPr>
              <a:spLocks noChangeArrowheads="1"/>
            </p:cNvSpPr>
            <p:nvPr/>
          </p:nvSpPr>
          <p:spPr bwMode="auto">
            <a:xfrm>
              <a:off x="2462213" y="4276725"/>
              <a:ext cx="312738" cy="396875"/>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b="1">
                  <a:solidFill>
                    <a:srgbClr val="000000"/>
                  </a:solidFill>
                  <a:latin typeface="Calibri" pitchFamily="34" charset="0"/>
                </a:rPr>
                <a:t>5</a:t>
              </a:r>
            </a:p>
          </p:txBody>
        </p:sp>
        <p:sp>
          <p:nvSpPr>
            <p:cNvPr id="24" name="Rectangle 37"/>
            <p:cNvSpPr>
              <a:spLocks noChangeArrowheads="1"/>
            </p:cNvSpPr>
            <p:nvPr/>
          </p:nvSpPr>
          <p:spPr bwMode="auto">
            <a:xfrm>
              <a:off x="3571876" y="4276725"/>
              <a:ext cx="641350" cy="396875"/>
            </a:xfrm>
            <a:prstGeom prst="rect">
              <a:avLst/>
            </a:prstGeom>
            <a:grpFill/>
            <a:ln w="12700">
              <a:noFill/>
              <a:miter lim="800000"/>
              <a:headEnd/>
              <a:tailEnd/>
            </a:ln>
          </p:spPr>
          <p:txBody>
            <a:bodyPr wrap="none" lIns="90488" tIns="44450" rIns="90488" bIns="44450">
              <a:spAutoFit/>
            </a:bodyPr>
            <a:lstStyle/>
            <a:p>
              <a:pPr eaLnBrk="0" hangingPunct="0">
                <a:defRPr/>
              </a:pPr>
              <a:r>
                <a:rPr lang="en-US" b="1">
                  <a:solidFill>
                    <a:srgbClr val="000000"/>
                  </a:solidFill>
                  <a:latin typeface="+mj-lt"/>
                  <a:cs typeface="+mn-cs"/>
                </a:rPr>
                <a:t>7.04</a:t>
              </a:r>
            </a:p>
          </p:txBody>
        </p:sp>
        <p:sp>
          <p:nvSpPr>
            <p:cNvPr id="25" name="Rectangle 38"/>
            <p:cNvSpPr>
              <a:spLocks noChangeArrowheads="1"/>
            </p:cNvSpPr>
            <p:nvPr/>
          </p:nvSpPr>
          <p:spPr bwMode="auto">
            <a:xfrm>
              <a:off x="2336801" y="4591050"/>
              <a:ext cx="442912" cy="396875"/>
            </a:xfrm>
            <a:prstGeom prst="rect">
              <a:avLst/>
            </a:prstGeom>
            <a:grpFill/>
            <a:ln w="12700">
              <a:noFill/>
              <a:miter lim="800000"/>
              <a:headEnd/>
              <a:tailEnd/>
            </a:ln>
          </p:spPr>
          <p:txBody>
            <a:bodyPr wrap="none" lIns="90488" tIns="44450" rIns="90488" bIns="44450">
              <a:spAutoFit/>
            </a:bodyPr>
            <a:lstStyle/>
            <a:p>
              <a:pPr eaLnBrk="0" hangingPunct="0">
                <a:defRPr/>
              </a:pPr>
              <a:r>
                <a:rPr lang="en-US" b="1" dirty="0">
                  <a:solidFill>
                    <a:srgbClr val="000000"/>
                  </a:solidFill>
                  <a:latin typeface="+mj-lt"/>
                  <a:cs typeface="+mn-cs"/>
                </a:rPr>
                <a:t>84</a:t>
              </a:r>
            </a:p>
          </p:txBody>
        </p:sp>
        <p:sp>
          <p:nvSpPr>
            <p:cNvPr id="26" name="Rectangle 39"/>
            <p:cNvSpPr>
              <a:spLocks noChangeArrowheads="1"/>
            </p:cNvSpPr>
            <p:nvPr/>
          </p:nvSpPr>
          <p:spPr bwMode="auto">
            <a:xfrm>
              <a:off x="3444876" y="4591050"/>
              <a:ext cx="771525" cy="396875"/>
            </a:xfrm>
            <a:prstGeom prst="rect">
              <a:avLst/>
            </a:prstGeom>
            <a:grpFill/>
            <a:ln w="12700">
              <a:noFill/>
              <a:miter lim="800000"/>
              <a:headEnd/>
              <a:tailEnd/>
            </a:ln>
          </p:spPr>
          <p:txBody>
            <a:bodyPr wrap="none" lIns="90488" tIns="44450" rIns="90488" bIns="44450">
              <a:spAutoFit/>
            </a:bodyPr>
            <a:lstStyle/>
            <a:p>
              <a:pPr eaLnBrk="0" hangingPunct="0">
                <a:defRPr/>
              </a:pPr>
              <a:r>
                <a:rPr lang="en-US" b="1">
                  <a:solidFill>
                    <a:srgbClr val="000000"/>
                  </a:solidFill>
                  <a:latin typeface="+mj-lt"/>
                  <a:cs typeface="+mn-cs"/>
                </a:rPr>
                <a:t>84.00</a:t>
              </a:r>
            </a:p>
          </p:txBody>
        </p:sp>
        <p:sp>
          <p:nvSpPr>
            <p:cNvPr id="27" name="Rectangle 40"/>
            <p:cNvSpPr>
              <a:spLocks noChangeArrowheads="1"/>
            </p:cNvSpPr>
            <p:nvPr/>
          </p:nvSpPr>
          <p:spPr bwMode="auto">
            <a:xfrm>
              <a:off x="5049838" y="2706688"/>
              <a:ext cx="641350" cy="396875"/>
            </a:xfrm>
            <a:prstGeom prst="rect">
              <a:avLst/>
            </a:prstGeom>
            <a:grpFill/>
            <a:ln w="12700">
              <a:noFill/>
              <a:miter lim="800000"/>
              <a:headEnd/>
              <a:tailEnd/>
            </a:ln>
          </p:spPr>
          <p:txBody>
            <a:bodyPr wrap="none" lIns="90488" tIns="44450" rIns="90488" bIns="44450">
              <a:spAutoFit/>
            </a:bodyPr>
            <a:lstStyle/>
            <a:p>
              <a:pPr eaLnBrk="0" hangingPunct="0">
                <a:defRPr/>
              </a:pPr>
              <a:r>
                <a:rPr lang="en-US" b="1">
                  <a:solidFill>
                    <a:srgbClr val="000000"/>
                  </a:solidFill>
                  <a:latin typeface="+mj-lt"/>
                  <a:cs typeface="+mn-cs"/>
                </a:rPr>
                <a:t>0.24</a:t>
              </a:r>
            </a:p>
          </p:txBody>
        </p:sp>
        <p:sp>
          <p:nvSpPr>
            <p:cNvPr id="28" name="Rectangle 41"/>
            <p:cNvSpPr>
              <a:spLocks noChangeArrowheads="1"/>
            </p:cNvSpPr>
            <p:nvPr/>
          </p:nvSpPr>
          <p:spPr bwMode="auto">
            <a:xfrm>
              <a:off x="5049838" y="3021013"/>
              <a:ext cx="641350" cy="396875"/>
            </a:xfrm>
            <a:prstGeom prst="rect">
              <a:avLst/>
            </a:prstGeom>
            <a:grpFill/>
            <a:ln w="12700">
              <a:noFill/>
              <a:miter lim="800000"/>
              <a:headEnd/>
              <a:tailEnd/>
            </a:ln>
          </p:spPr>
          <p:txBody>
            <a:bodyPr wrap="none" lIns="90488" tIns="44450" rIns="90488" bIns="44450">
              <a:spAutoFit/>
            </a:bodyPr>
            <a:lstStyle/>
            <a:p>
              <a:pPr eaLnBrk="0" hangingPunct="0">
                <a:defRPr/>
              </a:pPr>
              <a:r>
                <a:rPr lang="en-US" b="1">
                  <a:solidFill>
                    <a:srgbClr val="000000"/>
                  </a:solidFill>
                  <a:latin typeface="+mj-lt"/>
                  <a:cs typeface="+mn-cs"/>
                </a:rPr>
                <a:t>0.10</a:t>
              </a:r>
            </a:p>
          </p:txBody>
        </p:sp>
        <p:sp>
          <p:nvSpPr>
            <p:cNvPr id="29" name="Rectangle 42"/>
            <p:cNvSpPr>
              <a:spLocks noChangeArrowheads="1"/>
            </p:cNvSpPr>
            <p:nvPr/>
          </p:nvSpPr>
          <p:spPr bwMode="auto">
            <a:xfrm>
              <a:off x="5049838" y="3335338"/>
              <a:ext cx="641350" cy="396875"/>
            </a:xfrm>
            <a:prstGeom prst="rect">
              <a:avLst/>
            </a:prstGeom>
            <a:grpFill/>
            <a:ln w="12700">
              <a:noFill/>
              <a:miter lim="800000"/>
              <a:headEnd/>
              <a:tailEnd/>
            </a:ln>
          </p:spPr>
          <p:txBody>
            <a:bodyPr wrap="none" lIns="90488" tIns="44450" rIns="90488" bIns="44450">
              <a:spAutoFit/>
            </a:bodyPr>
            <a:lstStyle/>
            <a:p>
              <a:pPr eaLnBrk="0" hangingPunct="0">
                <a:defRPr/>
              </a:pPr>
              <a:r>
                <a:rPr lang="en-US" b="1">
                  <a:solidFill>
                    <a:srgbClr val="000000"/>
                  </a:solidFill>
                  <a:latin typeface="+mj-lt"/>
                  <a:cs typeface="+mn-cs"/>
                </a:rPr>
                <a:t>0.33</a:t>
              </a:r>
            </a:p>
          </p:txBody>
        </p:sp>
        <p:sp>
          <p:nvSpPr>
            <p:cNvPr id="30" name="Rectangle 43"/>
            <p:cNvSpPr>
              <a:spLocks noChangeArrowheads="1"/>
            </p:cNvSpPr>
            <p:nvPr/>
          </p:nvSpPr>
          <p:spPr bwMode="auto">
            <a:xfrm>
              <a:off x="5049838" y="3649663"/>
              <a:ext cx="641350" cy="396875"/>
            </a:xfrm>
            <a:prstGeom prst="rect">
              <a:avLst/>
            </a:prstGeom>
            <a:grpFill/>
            <a:ln w="12700">
              <a:noFill/>
              <a:miter lim="800000"/>
              <a:headEnd/>
              <a:tailEnd/>
            </a:ln>
          </p:spPr>
          <p:txBody>
            <a:bodyPr wrap="none" lIns="90488" tIns="44450" rIns="90488" bIns="44450">
              <a:spAutoFit/>
            </a:bodyPr>
            <a:lstStyle/>
            <a:p>
              <a:pPr eaLnBrk="0" hangingPunct="0">
                <a:defRPr/>
              </a:pPr>
              <a:r>
                <a:rPr lang="en-US" b="1">
                  <a:solidFill>
                    <a:srgbClr val="000000"/>
                  </a:solidFill>
                  <a:latin typeface="+mj-lt"/>
                  <a:cs typeface="+mn-cs"/>
                </a:rPr>
                <a:t>0.00</a:t>
              </a:r>
            </a:p>
          </p:txBody>
        </p:sp>
        <p:sp>
          <p:nvSpPr>
            <p:cNvPr id="31" name="Rectangle 44"/>
            <p:cNvSpPr>
              <a:spLocks noChangeArrowheads="1"/>
            </p:cNvSpPr>
            <p:nvPr/>
          </p:nvSpPr>
          <p:spPr bwMode="auto">
            <a:xfrm>
              <a:off x="5049838" y="3963988"/>
              <a:ext cx="641350" cy="396875"/>
            </a:xfrm>
            <a:prstGeom prst="rect">
              <a:avLst/>
            </a:prstGeom>
            <a:grpFill/>
            <a:ln w="12700">
              <a:noFill/>
              <a:miter lim="800000"/>
              <a:headEnd/>
              <a:tailEnd/>
            </a:ln>
          </p:spPr>
          <p:txBody>
            <a:bodyPr wrap="none" lIns="90488" tIns="44450" rIns="90488" bIns="44450">
              <a:spAutoFit/>
            </a:bodyPr>
            <a:lstStyle/>
            <a:p>
              <a:pPr eaLnBrk="0" hangingPunct="0">
                <a:defRPr/>
              </a:pPr>
              <a:r>
                <a:rPr lang="en-US" b="1">
                  <a:solidFill>
                    <a:srgbClr val="000000"/>
                  </a:solidFill>
                  <a:latin typeface="+mj-lt"/>
                  <a:cs typeface="+mn-cs"/>
                </a:rPr>
                <a:t>0.48</a:t>
              </a:r>
            </a:p>
          </p:txBody>
        </p:sp>
        <p:sp>
          <p:nvSpPr>
            <p:cNvPr id="32" name="Rectangle 45"/>
            <p:cNvSpPr>
              <a:spLocks noChangeArrowheads="1"/>
            </p:cNvSpPr>
            <p:nvPr/>
          </p:nvSpPr>
          <p:spPr bwMode="auto">
            <a:xfrm>
              <a:off x="5049838" y="4276725"/>
              <a:ext cx="641350" cy="396875"/>
            </a:xfrm>
            <a:prstGeom prst="rect">
              <a:avLst/>
            </a:prstGeom>
            <a:grpFill/>
            <a:ln w="12700">
              <a:noFill/>
              <a:miter lim="800000"/>
              <a:headEnd/>
              <a:tailEnd/>
            </a:ln>
          </p:spPr>
          <p:txBody>
            <a:bodyPr wrap="none" lIns="90488" tIns="44450" rIns="90488" bIns="44450">
              <a:spAutoFit/>
            </a:bodyPr>
            <a:lstStyle/>
            <a:p>
              <a:pPr eaLnBrk="0" hangingPunct="0">
                <a:defRPr/>
              </a:pPr>
              <a:r>
                <a:rPr lang="en-US" b="1" dirty="0">
                  <a:solidFill>
                    <a:srgbClr val="000000"/>
                  </a:solidFill>
                  <a:latin typeface="+mj-lt"/>
                  <a:cs typeface="+mn-cs"/>
                </a:rPr>
                <a:t>0.59</a:t>
              </a:r>
            </a:p>
          </p:txBody>
        </p:sp>
        <p:sp>
          <p:nvSpPr>
            <p:cNvPr id="33" name="Rectangle 46"/>
            <p:cNvSpPr>
              <a:spLocks noChangeArrowheads="1"/>
            </p:cNvSpPr>
            <p:nvPr/>
          </p:nvSpPr>
          <p:spPr bwMode="auto">
            <a:xfrm>
              <a:off x="5049838" y="4591050"/>
              <a:ext cx="641350" cy="396875"/>
            </a:xfrm>
            <a:prstGeom prst="rect">
              <a:avLst/>
            </a:prstGeom>
            <a:grpFill/>
            <a:ln w="12700">
              <a:noFill/>
              <a:miter lim="800000"/>
              <a:headEnd/>
              <a:tailEnd/>
            </a:ln>
          </p:spPr>
          <p:txBody>
            <a:bodyPr wrap="none" lIns="90488" tIns="44450" rIns="90488" bIns="44450">
              <a:spAutoFit/>
            </a:bodyPr>
            <a:lstStyle/>
            <a:p>
              <a:pPr eaLnBrk="0" hangingPunct="0">
                <a:defRPr/>
              </a:pPr>
              <a:r>
                <a:rPr lang="en-US" b="1">
                  <a:solidFill>
                    <a:schemeClr val="bg2">
                      <a:lumMod val="60000"/>
                      <a:lumOff val="40000"/>
                    </a:schemeClr>
                  </a:solidFill>
                  <a:latin typeface="+mj-lt"/>
                  <a:cs typeface="+mn-cs"/>
                </a:rPr>
                <a:t>1.74</a:t>
              </a:r>
            </a:p>
          </p:txBody>
        </p:sp>
        <p:sp>
          <p:nvSpPr>
            <p:cNvPr id="34" name="Line 47"/>
            <p:cNvSpPr>
              <a:spLocks noChangeShapeType="1"/>
            </p:cNvSpPr>
            <p:nvPr/>
          </p:nvSpPr>
          <p:spPr bwMode="auto">
            <a:xfrm>
              <a:off x="4924426" y="2144713"/>
              <a:ext cx="765175" cy="0"/>
            </a:xfrm>
            <a:prstGeom prst="line">
              <a:avLst/>
            </a:prstGeom>
            <a:grpFill/>
            <a:ln w="25400">
              <a:solidFill>
                <a:schemeClr val="bg2"/>
              </a:solidFill>
              <a:round/>
              <a:headEnd/>
              <a:tailEnd/>
            </a:ln>
          </p:spPr>
          <p:txBody>
            <a:bodyPr wrap="none" anchor="ctr"/>
            <a:lstStyle/>
            <a:p>
              <a:pPr eaLnBrk="0" hangingPunct="0">
                <a:defRPr/>
              </a:pPr>
              <a:endParaRPr lang="en-US">
                <a:latin typeface="+mj-lt"/>
                <a:cs typeface="+mn-cs"/>
              </a:endParaRPr>
            </a:p>
          </p:txBody>
        </p:sp>
        <p:sp>
          <p:nvSpPr>
            <p:cNvPr id="35" name="Line 48"/>
            <p:cNvSpPr>
              <a:spLocks noChangeShapeType="1"/>
            </p:cNvSpPr>
            <p:nvPr/>
          </p:nvSpPr>
          <p:spPr bwMode="auto">
            <a:xfrm>
              <a:off x="2286001" y="4611688"/>
              <a:ext cx="517525" cy="0"/>
            </a:xfrm>
            <a:prstGeom prst="line">
              <a:avLst/>
            </a:prstGeom>
            <a:grpFill/>
            <a:ln w="25400">
              <a:solidFill>
                <a:schemeClr val="bg2"/>
              </a:solidFill>
              <a:round/>
              <a:headEnd/>
              <a:tailEnd/>
            </a:ln>
          </p:spPr>
          <p:txBody>
            <a:bodyPr wrap="none" anchor="ctr"/>
            <a:lstStyle/>
            <a:p>
              <a:pPr eaLnBrk="0" hangingPunct="0">
                <a:defRPr/>
              </a:pPr>
              <a:endParaRPr lang="en-US">
                <a:latin typeface="+mj-lt"/>
                <a:cs typeface="+mn-cs"/>
              </a:endParaRPr>
            </a:p>
          </p:txBody>
        </p:sp>
        <p:sp>
          <p:nvSpPr>
            <p:cNvPr id="36" name="Line 49"/>
            <p:cNvSpPr>
              <a:spLocks noChangeShapeType="1"/>
            </p:cNvSpPr>
            <p:nvPr/>
          </p:nvSpPr>
          <p:spPr bwMode="auto">
            <a:xfrm>
              <a:off x="3476626" y="4611688"/>
              <a:ext cx="650875" cy="0"/>
            </a:xfrm>
            <a:prstGeom prst="line">
              <a:avLst/>
            </a:prstGeom>
            <a:grpFill/>
            <a:ln w="25400">
              <a:solidFill>
                <a:schemeClr val="bg2"/>
              </a:solidFill>
              <a:round/>
              <a:headEnd/>
              <a:tailEnd/>
            </a:ln>
          </p:spPr>
          <p:txBody>
            <a:bodyPr wrap="none" anchor="ctr"/>
            <a:lstStyle/>
            <a:p>
              <a:pPr eaLnBrk="0" hangingPunct="0">
                <a:defRPr/>
              </a:pPr>
              <a:endParaRPr lang="en-US">
                <a:latin typeface="+mj-lt"/>
                <a:cs typeface="+mn-cs"/>
              </a:endParaRPr>
            </a:p>
          </p:txBody>
        </p:sp>
        <p:sp>
          <p:nvSpPr>
            <p:cNvPr id="37" name="Line 50"/>
            <p:cNvSpPr>
              <a:spLocks noChangeShapeType="1"/>
            </p:cNvSpPr>
            <p:nvPr/>
          </p:nvSpPr>
          <p:spPr bwMode="auto">
            <a:xfrm>
              <a:off x="4981576" y="4611688"/>
              <a:ext cx="650875" cy="0"/>
            </a:xfrm>
            <a:prstGeom prst="line">
              <a:avLst/>
            </a:prstGeom>
            <a:grpFill/>
            <a:ln w="25400">
              <a:solidFill>
                <a:schemeClr val="bg2"/>
              </a:solidFill>
              <a:round/>
              <a:headEnd/>
              <a:tailEnd/>
            </a:ln>
          </p:spPr>
          <p:txBody>
            <a:bodyPr wrap="none" anchor="ctr"/>
            <a:lstStyle/>
            <a:p>
              <a:pPr eaLnBrk="0" hangingPunct="0">
                <a:defRPr/>
              </a:pPr>
              <a:endParaRPr lang="en-US">
                <a:latin typeface="+mj-lt"/>
                <a:cs typeface="+mn-cs"/>
              </a:endParaRPr>
            </a:p>
          </p:txBody>
        </p:sp>
      </p:grpSp>
      <p:sp>
        <p:nvSpPr>
          <p:cNvPr id="48" name="Title 51"/>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i="1" dirty="0" smtClean="0">
                <a:solidFill>
                  <a:srgbClr val="00B0F0"/>
                </a:solidFill>
                <a:latin typeface="Symbol" pitchFamily="18" charset="2"/>
              </a:rPr>
              <a:t></a:t>
            </a:r>
            <a:r>
              <a:rPr lang="en-US" baseline="30000" dirty="0" smtClean="0">
                <a:solidFill>
                  <a:srgbClr val="00B0F0"/>
                </a:solidFill>
              </a:rPr>
              <a:t>2</a:t>
            </a:r>
            <a:r>
              <a:rPr lang="en-US" dirty="0" smtClean="0">
                <a:solidFill>
                  <a:srgbClr val="00B0F0"/>
                </a:solidFill>
              </a:rPr>
              <a:t> </a:t>
            </a:r>
            <a:r>
              <a:rPr lang="en-US" sz="2800" dirty="0" smtClean="0">
                <a:solidFill>
                  <a:srgbClr val="00B0F0"/>
                </a:solidFill>
                <a:latin typeface="Times New Roman" pitchFamily="18" charset="0"/>
                <a:cs typeface="Times New Roman" pitchFamily="18" charset="0"/>
              </a:rPr>
              <a:t>Calculations for</a:t>
            </a:r>
            <a:br>
              <a:rPr lang="en-US" sz="2800" dirty="0" smtClean="0">
                <a:solidFill>
                  <a:srgbClr val="00B0F0"/>
                </a:solidFill>
                <a:latin typeface="Times New Roman" pitchFamily="18" charset="0"/>
                <a:cs typeface="Times New Roman" pitchFamily="18" charset="0"/>
              </a:rPr>
            </a:br>
            <a:r>
              <a:rPr lang="en-US" sz="2800" dirty="0" smtClean="0">
                <a:solidFill>
                  <a:srgbClr val="00B0F0"/>
                </a:solidFill>
                <a:latin typeface="Times New Roman" pitchFamily="18" charset="0"/>
                <a:cs typeface="Times New Roman" pitchFamily="18" charset="0"/>
              </a:rPr>
              <a:t>Demonstration Problem</a:t>
            </a:r>
            <a:endParaRPr lang="en-US" sz="2800" dirty="0" smtClean="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4050154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381000" y="1371600"/>
            <a:ext cx="8639175" cy="2286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Times New Roman" pitchFamily="18" charset="0"/>
                <a:cs typeface="Times New Roman" pitchFamily="18" charset="0"/>
              </a:rPr>
              <a:t>The observed chi-square value of 1.74 is less than</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the critical value of 9.4877.</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decision is not to reject the null hypothesis.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The data does not provide enough evidence to indicate that the distribution of bank arrivals is Poisson.</a:t>
            </a:r>
            <a:endParaRPr lang="en-US" dirty="0" smtClean="0">
              <a:latin typeface="Times New Roman" pitchFamily="18" charset="0"/>
              <a:cs typeface="Times New Roman" pitchFamily="18" charset="0"/>
            </a:endParaRPr>
          </a:p>
        </p:txBody>
      </p:sp>
      <p:sp>
        <p:nvSpPr>
          <p:cNvPr id="3" name="Title 4"/>
          <p:cNvSpPr txBox="1">
            <a:spLocks/>
          </p:cNvSpPr>
          <p:nvPr/>
        </p:nvSpPr>
        <p:spPr>
          <a:xfrm>
            <a:off x="193675" y="230188"/>
            <a:ext cx="875665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rgbClr val="00B0F0"/>
                </a:solidFill>
                <a:latin typeface="Times New Roman" pitchFamily="18" charset="0"/>
                <a:cs typeface="Times New Roman" pitchFamily="18" charset="0"/>
              </a:rPr>
              <a:t>Calculations for</a:t>
            </a:r>
            <a:br>
              <a:rPr lang="en-US" sz="2800" dirty="0" smtClean="0">
                <a:solidFill>
                  <a:srgbClr val="00B0F0"/>
                </a:solidFill>
                <a:latin typeface="Times New Roman" pitchFamily="18" charset="0"/>
                <a:cs typeface="Times New Roman" pitchFamily="18" charset="0"/>
              </a:rPr>
            </a:br>
            <a:r>
              <a:rPr lang="en-US" sz="2800" dirty="0" smtClean="0">
                <a:solidFill>
                  <a:srgbClr val="00B0F0"/>
                </a:solidFill>
                <a:latin typeface="Times New Roman" pitchFamily="18" charset="0"/>
                <a:cs typeface="Times New Roman" pitchFamily="18" charset="0"/>
              </a:rPr>
              <a:t>Demonstration Problem</a:t>
            </a:r>
            <a:endParaRPr lang="en-US" sz="2800" dirty="0" smtClean="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4050154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0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1711325"/>
            <a:ext cx="5867400" cy="4092575"/>
          </a:xfrm>
          <a:prstGeom prst="rect">
            <a:avLst/>
          </a:prstGeom>
          <a:noFill/>
          <a:ln w="76200">
            <a:solidFill>
              <a:srgbClr val="F6BF66"/>
            </a:solidFill>
            <a:miter lim="800000"/>
            <a:headEnd/>
            <a:tailEnd/>
          </a:ln>
          <a:extLst>
            <a:ext uri="{909E8E84-426E-40DD-AFC4-6F175D3DCCD1}">
              <a14:hiddenFill xmlns:a14="http://schemas.microsoft.com/office/drawing/2010/main">
                <a:solidFill>
                  <a:srgbClr val="FFFFFF"/>
                </a:solidFill>
              </a14:hiddenFill>
            </a:ext>
          </a:extLst>
        </p:spPr>
      </p:pic>
      <p:sp>
        <p:nvSpPr>
          <p:cNvPr id="3" name="Title 4"/>
          <p:cNvSpPr txBox="1">
            <a:spLocks/>
          </p:cNvSpPr>
          <p:nvPr/>
        </p:nvSpPr>
        <p:spPr>
          <a:xfrm>
            <a:off x="193675" y="230188"/>
            <a:ext cx="875665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rgbClr val="00B0F0"/>
                </a:solidFill>
                <a:latin typeface="Times New Roman" pitchFamily="18" charset="0"/>
                <a:cs typeface="Times New Roman" pitchFamily="18" charset="0"/>
              </a:rPr>
              <a:t>Calculations for</a:t>
            </a:r>
            <a:br>
              <a:rPr lang="en-US" sz="2800" dirty="0" smtClean="0">
                <a:solidFill>
                  <a:srgbClr val="00B0F0"/>
                </a:solidFill>
                <a:latin typeface="Times New Roman" pitchFamily="18" charset="0"/>
                <a:cs typeface="Times New Roman" pitchFamily="18" charset="0"/>
              </a:rPr>
            </a:br>
            <a:r>
              <a:rPr lang="en-US" sz="2800" dirty="0" smtClean="0">
                <a:solidFill>
                  <a:srgbClr val="00B0F0"/>
                </a:solidFill>
                <a:latin typeface="Times New Roman" pitchFamily="18" charset="0"/>
                <a:cs typeface="Times New Roman" pitchFamily="18" charset="0"/>
              </a:rPr>
              <a:t>Demonstration Problem</a:t>
            </a:r>
            <a:endParaRPr lang="en-US" sz="2800" dirty="0" smtClean="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4050154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914400" y="230188"/>
            <a:ext cx="731520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100" dirty="0">
                <a:solidFill>
                  <a:schemeClr val="tx2">
                    <a:lumMod val="60000"/>
                    <a:lumOff val="40000"/>
                  </a:schemeClr>
                </a:solidFill>
                <a:latin typeface="Times New Roman" pitchFamily="18" charset="0"/>
                <a:cs typeface="Times New Roman" pitchFamily="18" charset="0"/>
              </a:rPr>
              <a:t>Learning Objectives</a:t>
            </a:r>
          </a:p>
        </p:txBody>
      </p:sp>
      <p:sp>
        <p:nvSpPr>
          <p:cNvPr id="3" name="Content Placeholder 5"/>
          <p:cNvSpPr txBox="1">
            <a:spLocks/>
          </p:cNvSpPr>
          <p:nvPr/>
        </p:nvSpPr>
        <p:spPr>
          <a:xfrm>
            <a:off x="381000" y="1412875"/>
            <a:ext cx="8382000" cy="14065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solidFill>
                  <a:srgbClr val="0A0A0A"/>
                </a:solidFill>
                <a:latin typeface="Times New Roman" pitchFamily="18" charset="0"/>
                <a:cs typeface="Times New Roman" pitchFamily="18" charset="0"/>
              </a:rPr>
              <a:t>Understand the</a:t>
            </a:r>
            <a:r>
              <a:rPr lang="en-US" sz="2800" dirty="0" smtClean="0">
                <a:solidFill>
                  <a:srgbClr val="0A0A0A"/>
                </a:solidFill>
              </a:rPr>
              <a:t> </a:t>
            </a:r>
            <a:r>
              <a:rPr lang="en-US" sz="2800" dirty="0" smtClean="0">
                <a:solidFill>
                  <a:srgbClr val="0A0A0A"/>
                </a:solidFill>
                <a:latin typeface="Symbol" pitchFamily="18" charset="2"/>
              </a:rPr>
              <a:t></a:t>
            </a:r>
            <a:r>
              <a:rPr lang="en-US" sz="2800" baseline="30000" dirty="0" smtClean="0">
                <a:solidFill>
                  <a:srgbClr val="0A0A0A"/>
                </a:solidFill>
              </a:rPr>
              <a:t>2</a:t>
            </a:r>
            <a:r>
              <a:rPr lang="en-US" sz="2800" dirty="0" smtClean="0">
                <a:solidFill>
                  <a:srgbClr val="0A0A0A"/>
                </a:solidFill>
              </a:rPr>
              <a:t> </a:t>
            </a:r>
            <a:r>
              <a:rPr lang="en-US" sz="2800" dirty="0" smtClean="0">
                <a:solidFill>
                  <a:srgbClr val="0A0A0A"/>
                </a:solidFill>
                <a:latin typeface="Times New Roman" pitchFamily="18" charset="0"/>
                <a:cs typeface="Times New Roman" pitchFamily="18" charset="0"/>
              </a:rPr>
              <a:t>goodness-of-fit test and how</a:t>
            </a:r>
            <a:br>
              <a:rPr lang="en-US" sz="2800" dirty="0" smtClean="0">
                <a:solidFill>
                  <a:srgbClr val="0A0A0A"/>
                </a:solidFill>
                <a:latin typeface="Times New Roman" pitchFamily="18" charset="0"/>
                <a:cs typeface="Times New Roman" pitchFamily="18" charset="0"/>
              </a:rPr>
            </a:br>
            <a:r>
              <a:rPr lang="en-US" sz="2800" dirty="0" smtClean="0">
                <a:solidFill>
                  <a:srgbClr val="0A0A0A"/>
                </a:solidFill>
                <a:latin typeface="Times New Roman" pitchFamily="18" charset="0"/>
                <a:cs typeface="Times New Roman" pitchFamily="18" charset="0"/>
              </a:rPr>
              <a:t>to use it.</a:t>
            </a:r>
          </a:p>
          <a:p>
            <a:r>
              <a:rPr lang="en-US" sz="2800" dirty="0" smtClean="0">
                <a:solidFill>
                  <a:srgbClr val="0A0A0A"/>
                </a:solidFill>
                <a:latin typeface="Times New Roman" pitchFamily="18" charset="0"/>
                <a:cs typeface="Times New Roman" pitchFamily="18" charset="0"/>
              </a:rPr>
              <a:t>Analyze data using the</a:t>
            </a:r>
            <a:r>
              <a:rPr lang="en-US" sz="2800" dirty="0" smtClean="0">
                <a:solidFill>
                  <a:srgbClr val="0A0A0A"/>
                </a:solidFill>
              </a:rPr>
              <a:t> </a:t>
            </a:r>
            <a:r>
              <a:rPr lang="en-US" sz="2800" dirty="0" smtClean="0">
                <a:solidFill>
                  <a:srgbClr val="0A0A0A"/>
                </a:solidFill>
                <a:latin typeface="Symbol" pitchFamily="18" charset="2"/>
              </a:rPr>
              <a:t></a:t>
            </a:r>
            <a:r>
              <a:rPr lang="en-US" sz="2800" baseline="30000" dirty="0" smtClean="0">
                <a:solidFill>
                  <a:srgbClr val="0A0A0A"/>
                </a:solidFill>
              </a:rPr>
              <a:t>2</a:t>
            </a:r>
            <a:r>
              <a:rPr lang="en-US" sz="2800" dirty="0" smtClean="0">
                <a:solidFill>
                  <a:srgbClr val="0A0A0A"/>
                </a:solidFill>
              </a:rPr>
              <a:t> </a:t>
            </a:r>
            <a:r>
              <a:rPr lang="en-US" sz="2800" dirty="0" smtClean="0">
                <a:solidFill>
                  <a:srgbClr val="0A0A0A"/>
                </a:solidFill>
                <a:latin typeface="Times New Roman" pitchFamily="18" charset="0"/>
                <a:cs typeface="Times New Roman" pitchFamily="18" charset="0"/>
              </a:rPr>
              <a:t>test of independence.</a:t>
            </a: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009911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0">
            <a:hlinkClick r:id="" action="ppaction://ole?verb=0"/>
          </p:cNvPr>
          <p:cNvGraphicFramePr>
            <a:graphicFrameLocks/>
          </p:cNvGraphicFramePr>
          <p:nvPr>
            <p:extLst>
              <p:ext uri="{D42A27DB-BD31-4B8C-83A1-F6EECF244321}">
                <p14:modId xmlns:p14="http://schemas.microsoft.com/office/powerpoint/2010/main" val="1859366244"/>
              </p:ext>
            </p:extLst>
          </p:nvPr>
        </p:nvGraphicFramePr>
        <p:xfrm>
          <a:off x="1295400" y="1868487"/>
          <a:ext cx="2108200" cy="1301750"/>
        </p:xfrm>
        <a:graphic>
          <a:graphicData uri="http://schemas.openxmlformats.org/presentationml/2006/ole">
            <mc:AlternateContent xmlns:mc="http://schemas.openxmlformats.org/markup-compatibility/2006">
              <mc:Choice xmlns:v="urn:schemas-microsoft-com:vml" Requires="v">
                <p:oleObj spid="_x0000_s65618" name="Equation" r:id="rId3" imgW="761760" imgH="431640" progId="Equation.3">
                  <p:embed/>
                </p:oleObj>
              </mc:Choice>
              <mc:Fallback>
                <p:oleObj name="Equation" r:id="rId3" imgW="761760" imgH="4316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868487"/>
                        <a:ext cx="2108200" cy="1301750"/>
                      </a:xfrm>
                      <a:prstGeom prst="rect">
                        <a:avLst/>
                      </a:prstGeom>
                      <a:solidFill>
                        <a:schemeClr val="bg1"/>
                      </a:solidFill>
                      <a:ln w="50800">
                        <a:solidFill>
                          <a:srgbClr val="F6BF66"/>
                        </a:solidFill>
                        <a:miter lim="800000"/>
                        <a:headEnd/>
                        <a:tailEnd/>
                      </a:ln>
                      <a:effectLst/>
                    </p:spPr>
                  </p:pic>
                </p:oleObj>
              </mc:Fallback>
            </mc:AlternateContent>
          </a:graphicData>
        </a:graphic>
      </p:graphicFrame>
      <p:sp>
        <p:nvSpPr>
          <p:cNvPr id="3" name="Title 7"/>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rgbClr val="00B0F0"/>
                </a:solidFill>
                <a:latin typeface="Times New Roman" pitchFamily="18" charset="0"/>
                <a:cs typeface="Times New Roman" pitchFamily="18" charset="0"/>
              </a:rPr>
              <a:t>Using a</a:t>
            </a:r>
            <a:r>
              <a:rPr lang="en-US" dirty="0" smtClean="0">
                <a:solidFill>
                  <a:srgbClr val="00B0F0"/>
                </a:solidFill>
              </a:rPr>
              <a:t> </a:t>
            </a:r>
            <a:r>
              <a:rPr lang="en-US" i="1" dirty="0" smtClean="0">
                <a:solidFill>
                  <a:srgbClr val="00B0F0"/>
                </a:solidFill>
                <a:latin typeface="Symbol" pitchFamily="18" charset="2"/>
              </a:rPr>
              <a:t></a:t>
            </a:r>
            <a:r>
              <a:rPr lang="en-US" baseline="30000" dirty="0" smtClean="0">
                <a:solidFill>
                  <a:srgbClr val="00B0F0"/>
                </a:solidFill>
              </a:rPr>
              <a:t>2</a:t>
            </a:r>
            <a:r>
              <a:rPr lang="en-US" dirty="0" smtClean="0">
                <a:solidFill>
                  <a:srgbClr val="00B0F0"/>
                </a:solidFill>
              </a:rPr>
              <a:t> </a:t>
            </a:r>
            <a:r>
              <a:rPr lang="en-US" sz="2800" dirty="0" smtClean="0">
                <a:solidFill>
                  <a:srgbClr val="00B0F0"/>
                </a:solidFill>
                <a:latin typeface="Times New Roman" pitchFamily="18" charset="0"/>
                <a:cs typeface="Times New Roman" pitchFamily="18" charset="0"/>
              </a:rPr>
              <a:t>Goodness-of-Fit</a:t>
            </a:r>
            <a:br>
              <a:rPr lang="en-US" sz="2800" dirty="0" smtClean="0">
                <a:solidFill>
                  <a:srgbClr val="00B0F0"/>
                </a:solidFill>
                <a:latin typeface="Times New Roman" pitchFamily="18" charset="0"/>
                <a:cs typeface="Times New Roman" pitchFamily="18" charset="0"/>
              </a:rPr>
            </a:br>
            <a:r>
              <a:rPr lang="en-US" sz="2800" dirty="0" smtClean="0">
                <a:solidFill>
                  <a:srgbClr val="00B0F0"/>
                </a:solidFill>
                <a:latin typeface="Times New Roman" pitchFamily="18" charset="0"/>
                <a:cs typeface="Times New Roman" pitchFamily="18" charset="0"/>
              </a:rPr>
              <a:t>Test to Test a Population Proportion</a:t>
            </a:r>
            <a:endParaRPr lang="en-US" sz="2800" dirty="0" smtClean="0">
              <a:solidFill>
                <a:srgbClr val="00B0F0"/>
              </a:solidFill>
              <a:latin typeface="Times New Roman" pitchFamily="18" charset="0"/>
              <a:cs typeface="Times New Roman" pitchFamily="18" charset="0"/>
            </a:endParaRPr>
          </a:p>
        </p:txBody>
      </p:sp>
      <p:grpSp>
        <p:nvGrpSpPr>
          <p:cNvPr id="4" name="Group 70"/>
          <p:cNvGrpSpPr>
            <a:grpSpLocks/>
          </p:cNvGrpSpPr>
          <p:nvPr/>
        </p:nvGrpSpPr>
        <p:grpSpPr bwMode="auto">
          <a:xfrm>
            <a:off x="3810000" y="1792287"/>
            <a:ext cx="3629025" cy="1733550"/>
            <a:chOff x="271" y="935"/>
            <a:chExt cx="2286" cy="1092"/>
          </a:xfrm>
        </p:grpSpPr>
        <p:sp>
          <p:nvSpPr>
            <p:cNvPr id="5" name="Rectangle 53"/>
            <p:cNvSpPr>
              <a:spLocks noChangeArrowheads="1"/>
            </p:cNvSpPr>
            <p:nvPr/>
          </p:nvSpPr>
          <p:spPr bwMode="auto">
            <a:xfrm>
              <a:off x="275" y="943"/>
              <a:ext cx="2272" cy="1072"/>
            </a:xfrm>
            <a:prstGeom prst="rect">
              <a:avLst/>
            </a:prstGeom>
            <a:solidFill>
              <a:schemeClr val="bg1"/>
            </a:solidFill>
            <a:ln w="50800">
              <a:solidFill>
                <a:srgbClr val="F6BF66"/>
              </a:solidFill>
              <a:miter lim="800000"/>
              <a:headEnd/>
              <a:tailEnd/>
            </a:ln>
          </p:spPr>
          <p:txBody>
            <a:bodyPr wrap="none" anchor="ctr"/>
            <a:lstStyle/>
            <a:p>
              <a:pPr eaLnBrk="0" hangingPunct="0"/>
              <a:endParaRPr lang="en-US" sz="2400" i="1">
                <a:solidFill>
                  <a:schemeClr val="tx1"/>
                </a:solidFill>
                <a:latin typeface="Calibri" pitchFamily="34" charset="0"/>
              </a:endParaRPr>
            </a:p>
          </p:txBody>
        </p:sp>
        <p:grpSp>
          <p:nvGrpSpPr>
            <p:cNvPr id="6" name="Group 66"/>
            <p:cNvGrpSpPr>
              <a:grpSpLocks/>
            </p:cNvGrpSpPr>
            <p:nvPr/>
          </p:nvGrpSpPr>
          <p:grpSpPr bwMode="auto">
            <a:xfrm>
              <a:off x="271" y="935"/>
              <a:ext cx="2286" cy="1092"/>
              <a:chOff x="271" y="935"/>
              <a:chExt cx="2286" cy="1092"/>
            </a:xfrm>
          </p:grpSpPr>
          <p:grpSp>
            <p:nvGrpSpPr>
              <p:cNvPr id="7" name="Group 64"/>
              <p:cNvGrpSpPr>
                <a:grpSpLocks/>
              </p:cNvGrpSpPr>
              <p:nvPr/>
            </p:nvGrpSpPr>
            <p:grpSpPr bwMode="auto">
              <a:xfrm>
                <a:off x="271" y="935"/>
                <a:ext cx="2286" cy="1092"/>
                <a:chOff x="271" y="935"/>
                <a:chExt cx="2286" cy="1092"/>
              </a:xfrm>
            </p:grpSpPr>
            <p:sp>
              <p:nvSpPr>
                <p:cNvPr id="9" name="Rectangle 54"/>
                <p:cNvSpPr>
                  <a:spLocks noChangeArrowheads="1"/>
                </p:cNvSpPr>
                <p:nvPr/>
              </p:nvSpPr>
              <p:spPr bwMode="auto">
                <a:xfrm>
                  <a:off x="1678" y="935"/>
                  <a:ext cx="254"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600" b="1" i="1">
                      <a:solidFill>
                        <a:srgbClr val="000000"/>
                      </a:solidFill>
                      <a:latin typeface="Calibri" pitchFamily="34" charset="0"/>
                    </a:rPr>
                    <a:t>f</a:t>
                  </a:r>
                  <a:r>
                    <a:rPr lang="en-US" sz="2600" b="1" i="1" baseline="-25000">
                      <a:solidFill>
                        <a:srgbClr val="000000"/>
                      </a:solidFill>
                      <a:latin typeface="Calibri" pitchFamily="34" charset="0"/>
                    </a:rPr>
                    <a:t>o</a:t>
                  </a:r>
                  <a:endParaRPr lang="en-US" sz="2600" b="1" baseline="-25000">
                    <a:solidFill>
                      <a:srgbClr val="000000"/>
                    </a:solidFill>
                    <a:latin typeface="Calibri" pitchFamily="34" charset="0"/>
                  </a:endParaRPr>
                </a:p>
              </p:txBody>
            </p:sp>
            <p:sp>
              <p:nvSpPr>
                <p:cNvPr id="10" name="Rectangle 55"/>
                <p:cNvSpPr>
                  <a:spLocks noChangeArrowheads="1"/>
                </p:cNvSpPr>
                <p:nvPr/>
              </p:nvSpPr>
              <p:spPr bwMode="auto">
                <a:xfrm>
                  <a:off x="2288" y="935"/>
                  <a:ext cx="249" cy="309"/>
                </a:xfrm>
                <a:prstGeom prst="rect">
                  <a:avLst/>
                </a:prstGeom>
                <a:noFill/>
                <a:ln w="12700">
                  <a:noFill/>
                  <a:miter lim="800000"/>
                  <a:headEnd/>
                  <a:tailEnd/>
                </a:ln>
              </p:spPr>
              <p:txBody>
                <a:bodyPr wrap="none" lIns="90488" tIns="44450" rIns="90488" bIns="44450">
                  <a:spAutoFit/>
                </a:bodyPr>
                <a:lstStyle/>
                <a:p>
                  <a:pPr eaLnBrk="0" hangingPunct="0">
                    <a:defRPr/>
                  </a:pPr>
                  <a:r>
                    <a:rPr lang="en-US" sz="2600" b="1" dirty="0" err="1">
                      <a:solidFill>
                        <a:srgbClr val="000000"/>
                      </a:solidFill>
                      <a:latin typeface="+mj-lt"/>
                      <a:cs typeface="+mn-cs"/>
                    </a:rPr>
                    <a:t>f</a:t>
                  </a:r>
                  <a:r>
                    <a:rPr lang="en-US" sz="2600" b="1" baseline="-25000" dirty="0" err="1">
                      <a:solidFill>
                        <a:srgbClr val="000000"/>
                      </a:solidFill>
                      <a:latin typeface="+mj-lt"/>
                      <a:cs typeface="+mn-cs"/>
                    </a:rPr>
                    <a:t>e</a:t>
                  </a:r>
                  <a:endParaRPr lang="en-US" sz="2600" b="1" baseline="-25000" dirty="0">
                    <a:solidFill>
                      <a:srgbClr val="000000"/>
                    </a:solidFill>
                    <a:latin typeface="+mj-lt"/>
                    <a:cs typeface="+mn-cs"/>
                  </a:endParaRPr>
                </a:p>
              </p:txBody>
            </p:sp>
            <p:sp>
              <p:nvSpPr>
                <p:cNvPr id="11" name="Rectangle 56"/>
                <p:cNvSpPr>
                  <a:spLocks noChangeArrowheads="1"/>
                </p:cNvSpPr>
                <p:nvPr/>
              </p:nvSpPr>
              <p:spPr bwMode="auto">
                <a:xfrm>
                  <a:off x="271" y="1196"/>
                  <a:ext cx="759" cy="306"/>
                </a:xfrm>
                <a:prstGeom prst="rect">
                  <a:avLst/>
                </a:prstGeom>
                <a:noFill/>
                <a:ln w="12700">
                  <a:noFill/>
                  <a:miter lim="800000"/>
                  <a:headEnd/>
                  <a:tailEnd/>
                </a:ln>
              </p:spPr>
              <p:txBody>
                <a:bodyPr wrap="none" lIns="90488" tIns="44450" rIns="90488" bIns="44450">
                  <a:spAutoFit/>
                </a:bodyPr>
                <a:lstStyle/>
                <a:p>
                  <a:pPr eaLnBrk="0" hangingPunct="0">
                    <a:defRPr/>
                  </a:pPr>
                  <a:r>
                    <a:rPr lang="en-US" sz="2600" b="1">
                      <a:solidFill>
                        <a:srgbClr val="000000"/>
                      </a:solidFill>
                      <a:latin typeface="+mj-lt"/>
                      <a:cs typeface="+mn-cs"/>
                    </a:rPr>
                    <a:t>Defects</a:t>
                  </a:r>
                </a:p>
              </p:txBody>
            </p:sp>
            <p:sp>
              <p:nvSpPr>
                <p:cNvPr id="12" name="Rectangle 57"/>
                <p:cNvSpPr>
                  <a:spLocks noChangeArrowheads="1"/>
                </p:cNvSpPr>
                <p:nvPr/>
              </p:nvSpPr>
              <p:spPr bwMode="auto">
                <a:xfrm>
                  <a:off x="1625" y="1196"/>
                  <a:ext cx="327" cy="309"/>
                </a:xfrm>
                <a:prstGeom prst="rect">
                  <a:avLst/>
                </a:prstGeom>
                <a:noFill/>
                <a:ln w="12700">
                  <a:noFill/>
                  <a:miter lim="800000"/>
                  <a:headEnd/>
                  <a:tailEnd/>
                </a:ln>
              </p:spPr>
              <p:txBody>
                <a:bodyPr wrap="none" lIns="90488" tIns="44450" rIns="90488" bIns="44450">
                  <a:spAutoFit/>
                </a:bodyPr>
                <a:lstStyle/>
                <a:p>
                  <a:pPr eaLnBrk="0" hangingPunct="0">
                    <a:defRPr/>
                  </a:pPr>
                  <a:r>
                    <a:rPr lang="en-US" sz="2600" b="1">
                      <a:solidFill>
                        <a:srgbClr val="000000"/>
                      </a:solidFill>
                      <a:latin typeface="+mj-lt"/>
                      <a:cs typeface="+mn-cs"/>
                    </a:rPr>
                    <a:t>33</a:t>
                  </a:r>
                </a:p>
              </p:txBody>
            </p:sp>
            <p:sp>
              <p:nvSpPr>
                <p:cNvPr id="13" name="Rectangle 58"/>
                <p:cNvSpPr>
                  <a:spLocks noChangeArrowheads="1"/>
                </p:cNvSpPr>
                <p:nvPr/>
              </p:nvSpPr>
              <p:spPr bwMode="auto">
                <a:xfrm>
                  <a:off x="2229" y="1196"/>
                  <a:ext cx="327" cy="309"/>
                </a:xfrm>
                <a:prstGeom prst="rect">
                  <a:avLst/>
                </a:prstGeom>
                <a:noFill/>
                <a:ln w="12700">
                  <a:noFill/>
                  <a:miter lim="800000"/>
                  <a:headEnd/>
                  <a:tailEnd/>
                </a:ln>
              </p:spPr>
              <p:txBody>
                <a:bodyPr wrap="none" lIns="90488" tIns="44450" rIns="90488" bIns="44450">
                  <a:spAutoFit/>
                </a:bodyPr>
                <a:lstStyle/>
                <a:p>
                  <a:pPr eaLnBrk="0" hangingPunct="0">
                    <a:defRPr/>
                  </a:pPr>
                  <a:r>
                    <a:rPr lang="en-US" sz="2600" b="1">
                      <a:solidFill>
                        <a:srgbClr val="000000"/>
                      </a:solidFill>
                      <a:latin typeface="+mj-lt"/>
                      <a:cs typeface="+mn-cs"/>
                    </a:rPr>
                    <a:t>16</a:t>
                  </a:r>
                </a:p>
              </p:txBody>
            </p:sp>
            <p:sp>
              <p:nvSpPr>
                <p:cNvPr id="14" name="Rectangle 59"/>
                <p:cNvSpPr>
                  <a:spLocks noChangeArrowheads="1"/>
                </p:cNvSpPr>
                <p:nvPr/>
              </p:nvSpPr>
              <p:spPr bwMode="auto">
                <a:xfrm>
                  <a:off x="271" y="1457"/>
                  <a:ext cx="1111" cy="309"/>
                </a:xfrm>
                <a:prstGeom prst="rect">
                  <a:avLst/>
                </a:prstGeom>
                <a:noFill/>
                <a:ln w="12700">
                  <a:noFill/>
                  <a:miter lim="800000"/>
                  <a:headEnd/>
                  <a:tailEnd/>
                </a:ln>
              </p:spPr>
              <p:txBody>
                <a:bodyPr wrap="none" lIns="90488" tIns="44450" rIns="90488" bIns="44450">
                  <a:spAutoFit/>
                </a:bodyPr>
                <a:lstStyle/>
                <a:p>
                  <a:pPr eaLnBrk="0" hangingPunct="0">
                    <a:defRPr/>
                  </a:pPr>
                  <a:r>
                    <a:rPr lang="en-US" sz="2600" b="1">
                      <a:solidFill>
                        <a:srgbClr val="000000"/>
                      </a:solidFill>
                      <a:latin typeface="+mj-lt"/>
                      <a:cs typeface="+mn-cs"/>
                    </a:rPr>
                    <a:t>Nondefects</a:t>
                  </a:r>
                </a:p>
              </p:txBody>
            </p:sp>
            <p:sp>
              <p:nvSpPr>
                <p:cNvPr id="15" name="Rectangle 60"/>
                <p:cNvSpPr>
                  <a:spLocks noChangeArrowheads="1"/>
                </p:cNvSpPr>
                <p:nvPr/>
              </p:nvSpPr>
              <p:spPr bwMode="auto">
                <a:xfrm>
                  <a:off x="1520" y="1457"/>
                  <a:ext cx="433" cy="309"/>
                </a:xfrm>
                <a:prstGeom prst="rect">
                  <a:avLst/>
                </a:prstGeom>
                <a:noFill/>
                <a:ln w="12700">
                  <a:noFill/>
                  <a:miter lim="800000"/>
                  <a:headEnd/>
                  <a:tailEnd/>
                </a:ln>
              </p:spPr>
              <p:txBody>
                <a:bodyPr wrap="none" lIns="90488" tIns="44450" rIns="90488" bIns="44450">
                  <a:spAutoFit/>
                </a:bodyPr>
                <a:lstStyle/>
                <a:p>
                  <a:pPr eaLnBrk="0" hangingPunct="0">
                    <a:defRPr/>
                  </a:pPr>
                  <a:r>
                    <a:rPr lang="en-US" sz="2600" b="1" dirty="0">
                      <a:solidFill>
                        <a:srgbClr val="000000"/>
                      </a:solidFill>
                      <a:latin typeface="+mj-lt"/>
                      <a:cs typeface="+mn-cs"/>
                    </a:rPr>
                    <a:t>167</a:t>
                  </a:r>
                </a:p>
              </p:txBody>
            </p:sp>
            <p:sp>
              <p:nvSpPr>
                <p:cNvPr id="16" name="Rectangle 61"/>
                <p:cNvSpPr>
                  <a:spLocks noChangeArrowheads="1"/>
                </p:cNvSpPr>
                <p:nvPr/>
              </p:nvSpPr>
              <p:spPr bwMode="auto">
                <a:xfrm>
                  <a:off x="2124" y="1457"/>
                  <a:ext cx="433" cy="309"/>
                </a:xfrm>
                <a:prstGeom prst="rect">
                  <a:avLst/>
                </a:prstGeom>
                <a:noFill/>
                <a:ln w="12700">
                  <a:noFill/>
                  <a:miter lim="800000"/>
                  <a:headEnd/>
                  <a:tailEnd/>
                </a:ln>
              </p:spPr>
              <p:txBody>
                <a:bodyPr wrap="none" lIns="90488" tIns="44450" rIns="90488" bIns="44450">
                  <a:spAutoFit/>
                </a:bodyPr>
                <a:lstStyle/>
                <a:p>
                  <a:pPr eaLnBrk="0" hangingPunct="0">
                    <a:defRPr/>
                  </a:pPr>
                  <a:r>
                    <a:rPr lang="en-US" sz="2600" b="1">
                      <a:solidFill>
                        <a:srgbClr val="000000"/>
                      </a:solidFill>
                      <a:latin typeface="+mj-lt"/>
                      <a:cs typeface="+mn-cs"/>
                    </a:rPr>
                    <a:t>184</a:t>
                  </a:r>
                </a:p>
              </p:txBody>
            </p:sp>
            <p:sp>
              <p:nvSpPr>
                <p:cNvPr id="17" name="Rectangle 62"/>
                <p:cNvSpPr>
                  <a:spLocks noChangeArrowheads="1"/>
                </p:cNvSpPr>
                <p:nvPr/>
              </p:nvSpPr>
              <p:spPr bwMode="auto">
                <a:xfrm>
                  <a:off x="1520" y="1718"/>
                  <a:ext cx="433" cy="309"/>
                </a:xfrm>
                <a:prstGeom prst="rect">
                  <a:avLst/>
                </a:prstGeom>
                <a:noFill/>
                <a:ln w="12700">
                  <a:noFill/>
                  <a:miter lim="800000"/>
                  <a:headEnd/>
                  <a:tailEnd/>
                </a:ln>
              </p:spPr>
              <p:txBody>
                <a:bodyPr wrap="none" lIns="90488" tIns="44450" rIns="90488" bIns="44450">
                  <a:spAutoFit/>
                </a:bodyPr>
                <a:lstStyle/>
                <a:p>
                  <a:pPr eaLnBrk="0" hangingPunct="0">
                    <a:defRPr/>
                  </a:pPr>
                  <a:r>
                    <a:rPr lang="en-US" sz="2600" b="1" dirty="0">
                      <a:solidFill>
                        <a:srgbClr val="000000"/>
                      </a:solidFill>
                      <a:latin typeface="+mj-lt"/>
                      <a:cs typeface="+mn-cs"/>
                    </a:rPr>
                    <a:t>200</a:t>
                  </a:r>
                </a:p>
              </p:txBody>
            </p:sp>
            <p:sp>
              <p:nvSpPr>
                <p:cNvPr id="18" name="Rectangle 63"/>
                <p:cNvSpPr>
                  <a:spLocks noChangeArrowheads="1"/>
                </p:cNvSpPr>
                <p:nvPr/>
              </p:nvSpPr>
              <p:spPr bwMode="auto">
                <a:xfrm>
                  <a:off x="2124" y="1718"/>
                  <a:ext cx="433" cy="309"/>
                </a:xfrm>
                <a:prstGeom prst="rect">
                  <a:avLst/>
                </a:prstGeom>
                <a:noFill/>
                <a:ln w="12700">
                  <a:noFill/>
                  <a:miter lim="800000"/>
                  <a:headEnd/>
                  <a:tailEnd/>
                </a:ln>
              </p:spPr>
              <p:txBody>
                <a:bodyPr wrap="none" lIns="90488" tIns="44450" rIns="90488" bIns="44450">
                  <a:spAutoFit/>
                </a:bodyPr>
                <a:lstStyle/>
                <a:p>
                  <a:pPr eaLnBrk="0" hangingPunct="0">
                    <a:defRPr/>
                  </a:pPr>
                  <a:r>
                    <a:rPr lang="en-US" sz="2600" b="1">
                      <a:solidFill>
                        <a:srgbClr val="000000"/>
                      </a:solidFill>
                      <a:latin typeface="+mj-lt"/>
                      <a:cs typeface="+mn-cs"/>
                    </a:rPr>
                    <a:t>200</a:t>
                  </a:r>
                </a:p>
              </p:txBody>
            </p:sp>
          </p:grpSp>
          <p:sp>
            <p:nvSpPr>
              <p:cNvPr id="8" name="Rectangle 65"/>
              <p:cNvSpPr>
                <a:spLocks noChangeArrowheads="1"/>
              </p:cNvSpPr>
              <p:nvPr/>
            </p:nvSpPr>
            <p:spPr bwMode="auto">
              <a:xfrm>
                <a:off x="1179" y="1758"/>
                <a:ext cx="299" cy="231"/>
              </a:xfrm>
              <a:prstGeom prst="rect">
                <a:avLst/>
              </a:prstGeom>
              <a:noFill/>
              <a:ln w="12700">
                <a:noFill/>
                <a:miter lim="800000"/>
                <a:headEnd/>
                <a:tailEnd/>
              </a:ln>
            </p:spPr>
            <p:txBody>
              <a:bodyPr wrap="none" lIns="90488" tIns="44450" rIns="90488" bIns="44450">
                <a:spAutoFit/>
              </a:bodyPr>
              <a:lstStyle/>
              <a:p>
                <a:pPr eaLnBrk="0" hangingPunct="0">
                  <a:defRPr/>
                </a:pPr>
                <a:r>
                  <a:rPr lang="en-US" sz="1800" b="1" dirty="0">
                    <a:latin typeface="+mj-lt"/>
                    <a:cs typeface="+mn-cs"/>
                  </a:rPr>
                  <a:t>n =</a:t>
                </a:r>
              </a:p>
            </p:txBody>
          </p:sp>
        </p:grpSp>
      </p:grpSp>
      <p:graphicFrame>
        <p:nvGraphicFramePr>
          <p:cNvPr id="19" name="Object 1"/>
          <p:cNvGraphicFramePr>
            <a:graphicFrameLocks noChangeAspect="1"/>
          </p:cNvGraphicFramePr>
          <p:nvPr>
            <p:extLst>
              <p:ext uri="{D42A27DB-BD31-4B8C-83A1-F6EECF244321}">
                <p14:modId xmlns:p14="http://schemas.microsoft.com/office/powerpoint/2010/main" val="1970479417"/>
              </p:ext>
            </p:extLst>
          </p:nvPr>
        </p:nvGraphicFramePr>
        <p:xfrm>
          <a:off x="3505200" y="3773487"/>
          <a:ext cx="3048000" cy="3008313"/>
        </p:xfrm>
        <a:graphic>
          <a:graphicData uri="http://schemas.openxmlformats.org/presentationml/2006/ole">
            <mc:AlternateContent xmlns:mc="http://schemas.openxmlformats.org/markup-compatibility/2006">
              <mc:Choice xmlns:v="urn:schemas-microsoft-com:vml" Requires="v">
                <p:oleObj spid="_x0000_s65619" name="Equation" r:id="rId5" imgW="2946400" imgH="2908300" progId="Equation.3">
                  <p:embed/>
                </p:oleObj>
              </mc:Choice>
              <mc:Fallback>
                <p:oleObj name="Equation" r:id="rId5" imgW="2946400" imgH="2908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3773487"/>
                        <a:ext cx="3048000" cy="3008313"/>
                      </a:xfrm>
                      <a:prstGeom prst="rect">
                        <a:avLst/>
                      </a:prstGeom>
                      <a:solidFill>
                        <a:schemeClr val="bg1"/>
                      </a:solidFill>
                      <a:ln w="57150">
                        <a:solidFill>
                          <a:srgbClr val="F6BF66"/>
                        </a:solidFill>
                        <a:miter lim="800000"/>
                        <a:headEnd/>
                        <a:tailEnd/>
                      </a:ln>
                    </p:spPr>
                  </p:pic>
                </p:oleObj>
              </mc:Fallback>
            </mc:AlternateContent>
          </a:graphicData>
        </a:graphic>
      </p:graphicFrame>
      <p:graphicFrame>
        <p:nvGraphicFramePr>
          <p:cNvPr id="20" name="Object 4">
            <a:hlinkClick r:id="" action="ppaction://ole?verb=0"/>
          </p:cNvPr>
          <p:cNvGraphicFramePr>
            <a:graphicFrameLocks/>
          </p:cNvGraphicFramePr>
          <p:nvPr>
            <p:extLst>
              <p:ext uri="{D42A27DB-BD31-4B8C-83A1-F6EECF244321}">
                <p14:modId xmlns:p14="http://schemas.microsoft.com/office/powerpoint/2010/main" val="505051515"/>
              </p:ext>
            </p:extLst>
          </p:nvPr>
        </p:nvGraphicFramePr>
        <p:xfrm>
          <a:off x="6705600" y="3773487"/>
          <a:ext cx="2300288" cy="2925763"/>
        </p:xfrm>
        <a:graphic>
          <a:graphicData uri="http://schemas.openxmlformats.org/presentationml/2006/ole">
            <mc:AlternateContent xmlns:mc="http://schemas.openxmlformats.org/markup-compatibility/2006">
              <mc:Choice xmlns:v="urn:schemas-microsoft-com:vml" Requires="v">
                <p:oleObj spid="_x0000_s65620" name="Equation" r:id="rId7" imgW="990360" imgH="1244520" progId="">
                  <p:embed/>
                </p:oleObj>
              </mc:Choice>
              <mc:Fallback>
                <p:oleObj name="Equation" r:id="rId7" imgW="990360" imgH="1244520" progId="">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05600" y="3773487"/>
                        <a:ext cx="2300288" cy="2925763"/>
                      </a:xfrm>
                      <a:prstGeom prst="rect">
                        <a:avLst/>
                      </a:prstGeom>
                      <a:solidFill>
                        <a:schemeClr val="bg1"/>
                      </a:solidFill>
                      <a:ln w="50800">
                        <a:solidFill>
                          <a:srgbClr val="F6BF66"/>
                        </a:solidFill>
                        <a:miter lim="800000"/>
                        <a:headEnd/>
                        <a:tailEnd/>
                      </a:ln>
                      <a:effectLst/>
                    </p:spPr>
                  </p:pic>
                </p:oleObj>
              </mc:Fallback>
            </mc:AlternateContent>
          </a:graphicData>
        </a:graphic>
      </p:graphicFrame>
      <p:graphicFrame>
        <p:nvGraphicFramePr>
          <p:cNvPr id="21" name="Object 5">
            <a:hlinkClick r:id="" action="ppaction://ole?verb=0"/>
          </p:cNvPr>
          <p:cNvGraphicFramePr>
            <a:graphicFrameLocks/>
          </p:cNvGraphicFramePr>
          <p:nvPr>
            <p:extLst>
              <p:ext uri="{D42A27DB-BD31-4B8C-83A1-F6EECF244321}">
                <p14:modId xmlns:p14="http://schemas.microsoft.com/office/powerpoint/2010/main" val="3736165188"/>
              </p:ext>
            </p:extLst>
          </p:nvPr>
        </p:nvGraphicFramePr>
        <p:xfrm>
          <a:off x="228600" y="3773487"/>
          <a:ext cx="3065463" cy="2690813"/>
        </p:xfrm>
        <a:graphic>
          <a:graphicData uri="http://schemas.openxmlformats.org/presentationml/2006/ole">
            <mc:AlternateContent xmlns:mc="http://schemas.openxmlformats.org/markup-compatibility/2006">
              <mc:Choice xmlns:v="urn:schemas-microsoft-com:vml" Requires="v">
                <p:oleObj spid="_x0000_s65621" name="Equation" r:id="rId9" imgW="1739880" imgH="1650960" progId="Equation.3">
                  <p:embed/>
                </p:oleObj>
              </mc:Choice>
              <mc:Fallback>
                <p:oleObj name="Equation" r:id="rId9" imgW="1739880" imgH="165096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 y="3773487"/>
                        <a:ext cx="3065463" cy="2690813"/>
                      </a:xfrm>
                      <a:prstGeom prst="rect">
                        <a:avLst/>
                      </a:prstGeom>
                      <a:solidFill>
                        <a:schemeClr val="bg1"/>
                      </a:solidFill>
                      <a:ln w="50800">
                        <a:solidFill>
                          <a:srgbClr val="F6BF66"/>
                        </a:solidFill>
                        <a:miter lim="800000"/>
                        <a:headEnd/>
                        <a:tailEnd/>
                      </a:ln>
                      <a:effectLst/>
                    </p:spPr>
                  </p:pic>
                </p:oleObj>
              </mc:Fallback>
            </mc:AlternateContent>
          </a:graphicData>
        </a:graphic>
      </p:graphicFrame>
    </p:spTree>
    <p:extLst>
      <p:ext uri="{BB962C8B-B14F-4D97-AF65-F5344CB8AC3E}">
        <p14:creationId xmlns:p14="http://schemas.microsoft.com/office/powerpoint/2010/main" val="4050154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4"/>
          <p:cNvSpPr txBox="1">
            <a:spLocks/>
          </p:cNvSpPr>
          <p:nvPr/>
        </p:nvSpPr>
        <p:spPr>
          <a:xfrm>
            <a:off x="381000" y="2012950"/>
            <a:ext cx="8528050" cy="370205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latin typeface="Times New Roman" pitchFamily="18" charset="0"/>
                <a:cs typeface="Times New Roman" pitchFamily="18" charset="0"/>
              </a:rPr>
              <a:t>The observed chi-square value of 19.63 is greater than the critical value of 2.7055.</a:t>
            </a:r>
          </a:p>
          <a:p>
            <a:r>
              <a:rPr lang="en-US" sz="2800" dirty="0" smtClean="0">
                <a:latin typeface="Times New Roman" pitchFamily="18" charset="0"/>
                <a:cs typeface="Times New Roman" pitchFamily="18" charset="0"/>
              </a:rPr>
              <a:t>The decision is to reject the null hypothesis. The manufacturer does not produce 8% defects according to the analysis.  </a:t>
            </a:r>
          </a:p>
          <a:p>
            <a:r>
              <a:rPr lang="en-US" sz="2800" dirty="0" smtClean="0">
                <a:latin typeface="Times New Roman" pitchFamily="18" charset="0"/>
                <a:cs typeface="Times New Roman" pitchFamily="18" charset="0"/>
              </a:rPr>
              <a:t>Observing the actual sample result, in which 0.165 of the sample was defective, indicates that the proportion of the population that is defective might be greater than 8%.</a:t>
            </a:r>
            <a:endParaRPr lang="en-US" sz="2800" dirty="0" smtClean="0">
              <a:latin typeface="Times New Roman" pitchFamily="18" charset="0"/>
              <a:cs typeface="Times New Roman" pitchFamily="18" charset="0"/>
            </a:endParaRPr>
          </a:p>
        </p:txBody>
      </p:sp>
      <p:sp>
        <p:nvSpPr>
          <p:cNvPr id="4" name="Title 7"/>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rgbClr val="00B0F0"/>
                </a:solidFill>
                <a:latin typeface="Times New Roman" pitchFamily="18" charset="0"/>
                <a:cs typeface="Times New Roman" pitchFamily="18" charset="0"/>
              </a:rPr>
              <a:t>Using a</a:t>
            </a:r>
            <a:r>
              <a:rPr lang="en-US" dirty="0" smtClean="0">
                <a:solidFill>
                  <a:srgbClr val="00B0F0"/>
                </a:solidFill>
              </a:rPr>
              <a:t> </a:t>
            </a:r>
            <a:r>
              <a:rPr lang="en-US" i="1" dirty="0" smtClean="0">
                <a:solidFill>
                  <a:srgbClr val="00B0F0"/>
                </a:solidFill>
                <a:latin typeface="Symbol" pitchFamily="18" charset="2"/>
              </a:rPr>
              <a:t></a:t>
            </a:r>
            <a:r>
              <a:rPr lang="en-US" baseline="30000" dirty="0" smtClean="0">
                <a:solidFill>
                  <a:srgbClr val="00B0F0"/>
                </a:solidFill>
              </a:rPr>
              <a:t>2</a:t>
            </a:r>
            <a:r>
              <a:rPr lang="en-US" dirty="0" smtClean="0">
                <a:solidFill>
                  <a:srgbClr val="00B0F0"/>
                </a:solidFill>
              </a:rPr>
              <a:t> </a:t>
            </a:r>
            <a:r>
              <a:rPr lang="en-US" sz="2800" dirty="0" smtClean="0">
                <a:solidFill>
                  <a:srgbClr val="00B0F0"/>
                </a:solidFill>
                <a:latin typeface="Times New Roman" pitchFamily="18" charset="0"/>
                <a:cs typeface="Times New Roman" pitchFamily="18" charset="0"/>
              </a:rPr>
              <a:t>Goodness-of-Fit</a:t>
            </a:r>
            <a:br>
              <a:rPr lang="en-US" sz="2800" dirty="0" smtClean="0">
                <a:solidFill>
                  <a:srgbClr val="00B0F0"/>
                </a:solidFill>
                <a:latin typeface="Times New Roman" pitchFamily="18" charset="0"/>
                <a:cs typeface="Times New Roman" pitchFamily="18" charset="0"/>
              </a:rPr>
            </a:br>
            <a:r>
              <a:rPr lang="en-US" sz="2800" dirty="0" smtClean="0">
                <a:solidFill>
                  <a:srgbClr val="00B0F0"/>
                </a:solidFill>
                <a:latin typeface="Times New Roman" pitchFamily="18" charset="0"/>
                <a:cs typeface="Times New Roman" pitchFamily="18" charset="0"/>
              </a:rPr>
              <a:t>Test to Test a Population Proportion</a:t>
            </a:r>
            <a:endParaRPr lang="en-US" sz="2800" dirty="0" smtClean="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4050154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533400" y="2590800"/>
            <a:ext cx="8159750"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0488" tIns="44450" rIns="90488" bIns="44450">
            <a:spAutoFit/>
          </a:bodyPr>
          <a:lstStyle/>
          <a:p>
            <a:pPr eaLnBrk="0" hangingPunct="0"/>
            <a:r>
              <a:rPr lang="en-US" sz="2400" dirty="0">
                <a:solidFill>
                  <a:srgbClr val="00000C"/>
                </a:solidFill>
                <a:latin typeface="Times New Roman" pitchFamily="18" charset="0"/>
                <a:cs typeface="Times New Roman" pitchFamily="18" charset="0"/>
              </a:rPr>
              <a:t>In a previous chapter, we tested to determine whether the residents of Wisconsin consume a significantly higher proportion of milk as their primary breakfast beverage than the .17 figure for the US as a whole.</a:t>
            </a:r>
          </a:p>
          <a:p>
            <a:pPr eaLnBrk="0" hangingPunct="0"/>
            <a:endParaRPr lang="en-US" sz="2400" dirty="0">
              <a:solidFill>
                <a:srgbClr val="00000C"/>
              </a:solidFill>
              <a:latin typeface="Times New Roman" pitchFamily="18" charset="0"/>
              <a:cs typeface="Times New Roman" pitchFamily="18" charset="0"/>
            </a:endParaRPr>
          </a:p>
        </p:txBody>
      </p:sp>
      <p:sp>
        <p:nvSpPr>
          <p:cNvPr id="3" name="Title 3"/>
          <p:cNvSpPr txBox="1">
            <a:spLocks/>
          </p:cNvSpPr>
          <p:nvPr/>
        </p:nvSpPr>
        <p:spPr>
          <a:xfrm>
            <a:off x="939800" y="230188"/>
            <a:ext cx="72644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da-DK" sz="2800" dirty="0" smtClean="0">
                <a:solidFill>
                  <a:srgbClr val="00B0F0"/>
                </a:solidFill>
                <a:latin typeface="Times New Roman" pitchFamily="18" charset="0"/>
                <a:cs typeface="Times New Roman" pitchFamily="18" charset="0"/>
              </a:rPr>
              <a:t>Preference for Milk Data</a:t>
            </a:r>
            <a:br>
              <a:rPr lang="da-DK" sz="2800" dirty="0" smtClean="0">
                <a:solidFill>
                  <a:srgbClr val="00B0F0"/>
                </a:solidFill>
                <a:latin typeface="Times New Roman" pitchFamily="18" charset="0"/>
                <a:cs typeface="Times New Roman" pitchFamily="18" charset="0"/>
              </a:rPr>
            </a:br>
            <a:r>
              <a:rPr lang="da-DK" sz="2800" dirty="0" smtClean="0">
                <a:solidFill>
                  <a:srgbClr val="00B0F0"/>
                </a:solidFill>
                <a:latin typeface="Times New Roman" pitchFamily="18" charset="0"/>
                <a:cs typeface="Times New Roman" pitchFamily="18" charset="0"/>
              </a:rPr>
              <a:t>for Demonstration Problem</a:t>
            </a:r>
            <a:endParaRPr lang="da-DK" sz="2800" dirty="0" smtClean="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4050154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22"/>
          <p:cNvSpPr>
            <a:spLocks noChangeArrowheads="1"/>
          </p:cNvSpPr>
          <p:nvPr/>
        </p:nvSpPr>
        <p:spPr bwMode="auto">
          <a:xfrm>
            <a:off x="0" y="2281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wrap="none" lIns="90488" tIns="44450" rIns="90488" bIns="44450" anchor="ctr">
            <a:spAutoFit/>
          </a:bodyPr>
          <a:lstStyle/>
          <a:p>
            <a:pPr eaLnBrk="0" hangingPunct="0"/>
            <a:endParaRPr lang="en-US" sz="2400" i="1">
              <a:solidFill>
                <a:schemeClr val="tx1"/>
              </a:solidFill>
            </a:endParaRPr>
          </a:p>
        </p:txBody>
      </p:sp>
      <p:sp>
        <p:nvSpPr>
          <p:cNvPr id="3" name="Title 22"/>
          <p:cNvSpPr txBox="1">
            <a:spLocks/>
          </p:cNvSpPr>
          <p:nvPr/>
        </p:nvSpPr>
        <p:spPr>
          <a:xfrm>
            <a:off x="381000" y="230188"/>
            <a:ext cx="8382000" cy="14954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rgbClr val="00B0F0"/>
                </a:solidFill>
                <a:latin typeface="Times New Roman" pitchFamily="18" charset="0"/>
                <a:cs typeface="Times New Roman" pitchFamily="18" charset="0"/>
              </a:rPr>
              <a:t>Demonstration Problem</a:t>
            </a:r>
            <a:br>
              <a:rPr lang="en-US" sz="2800" dirty="0" smtClean="0">
                <a:solidFill>
                  <a:srgbClr val="00B0F0"/>
                </a:solidFill>
                <a:latin typeface="Times New Roman" pitchFamily="18" charset="0"/>
                <a:cs typeface="Times New Roman" pitchFamily="18" charset="0"/>
              </a:rPr>
            </a:br>
            <a:r>
              <a:rPr lang="en-US" sz="2800" dirty="0" smtClean="0">
                <a:solidFill>
                  <a:srgbClr val="00B0F0"/>
                </a:solidFill>
                <a:latin typeface="Times New Roman" pitchFamily="18" charset="0"/>
                <a:cs typeface="Times New Roman" pitchFamily="18" charset="0"/>
              </a:rPr>
              <a:t>Using a </a:t>
            </a:r>
            <a:r>
              <a:rPr lang="en-US" sz="2800" i="1" dirty="0" smtClean="0">
                <a:solidFill>
                  <a:srgbClr val="00B0F0"/>
                </a:solidFill>
                <a:latin typeface="Symbol" pitchFamily="18" charset="2"/>
              </a:rPr>
              <a:t></a:t>
            </a:r>
            <a:r>
              <a:rPr lang="en-US" sz="2800" baseline="30000" dirty="0" smtClean="0">
                <a:solidFill>
                  <a:srgbClr val="00B0F0"/>
                </a:solidFill>
              </a:rPr>
              <a:t>2</a:t>
            </a:r>
            <a:r>
              <a:rPr lang="en-US" sz="2800" dirty="0" smtClean="0">
                <a:solidFill>
                  <a:srgbClr val="00B0F0"/>
                </a:solidFill>
              </a:rPr>
              <a:t> </a:t>
            </a:r>
            <a:r>
              <a:rPr lang="en-US" sz="2800" dirty="0" smtClean="0">
                <a:solidFill>
                  <a:srgbClr val="00B0F0"/>
                </a:solidFill>
                <a:latin typeface="Times New Roman" pitchFamily="18" charset="0"/>
                <a:cs typeface="Times New Roman" pitchFamily="18" charset="0"/>
              </a:rPr>
              <a:t>Goodness-of-Fit Test to Test a Population Proportion: Calculations</a:t>
            </a:r>
            <a:endParaRPr lang="en-US" sz="2800" dirty="0" smtClean="0">
              <a:solidFill>
                <a:srgbClr val="00B0F0"/>
              </a:solidFill>
              <a:latin typeface="Times New Roman" pitchFamily="18" charset="0"/>
              <a:cs typeface="Times New Roman" pitchFamily="18" charset="0"/>
            </a:endParaRPr>
          </a:p>
        </p:txBody>
      </p:sp>
      <p:graphicFrame>
        <p:nvGraphicFramePr>
          <p:cNvPr id="4" name="Object 1">
            <a:hlinkClick r:id="" action="ppaction://ole?verb=0"/>
          </p:cNvPr>
          <p:cNvGraphicFramePr>
            <a:graphicFrameLocks/>
          </p:cNvGraphicFramePr>
          <p:nvPr>
            <p:extLst>
              <p:ext uri="{D42A27DB-BD31-4B8C-83A1-F6EECF244321}">
                <p14:modId xmlns:p14="http://schemas.microsoft.com/office/powerpoint/2010/main" val="3923903767"/>
              </p:ext>
            </p:extLst>
          </p:nvPr>
        </p:nvGraphicFramePr>
        <p:xfrm>
          <a:off x="4724400" y="2209800"/>
          <a:ext cx="2327275" cy="2890838"/>
        </p:xfrm>
        <a:graphic>
          <a:graphicData uri="http://schemas.openxmlformats.org/presentationml/2006/ole">
            <mc:AlternateContent xmlns:mc="http://schemas.openxmlformats.org/markup-compatibility/2006">
              <mc:Choice xmlns:v="urn:schemas-microsoft-com:vml" Requires="v">
                <p:oleObj spid="_x0000_s66630" name="Equation" r:id="rId3" imgW="1001520" imgH="1230120" progId="Equation.3">
                  <p:embed/>
                </p:oleObj>
              </mc:Choice>
              <mc:Fallback>
                <p:oleObj name="Equation" r:id="rId3" imgW="1001520" imgH="123012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209800"/>
                        <a:ext cx="2327275" cy="2890838"/>
                      </a:xfrm>
                      <a:prstGeom prst="rect">
                        <a:avLst/>
                      </a:prstGeom>
                      <a:solidFill>
                        <a:schemeClr val="bg1"/>
                      </a:solidFill>
                      <a:ln w="50800">
                        <a:solidFill>
                          <a:srgbClr val="F6BF66"/>
                        </a:solidFill>
                        <a:miter lim="800000"/>
                        <a:headEnd/>
                        <a:tailEnd/>
                      </a:ln>
                      <a:effectLst/>
                    </p:spPr>
                  </p:pic>
                </p:oleObj>
              </mc:Fallback>
            </mc:AlternateContent>
          </a:graphicData>
        </a:graphic>
      </p:graphicFrame>
      <p:graphicFrame>
        <p:nvGraphicFramePr>
          <p:cNvPr id="5" name="Object 2">
            <a:hlinkClick r:id="" action="ppaction://ole?verb=0"/>
          </p:cNvPr>
          <p:cNvGraphicFramePr>
            <a:graphicFrameLocks/>
          </p:cNvGraphicFramePr>
          <p:nvPr>
            <p:extLst>
              <p:ext uri="{D42A27DB-BD31-4B8C-83A1-F6EECF244321}">
                <p14:modId xmlns:p14="http://schemas.microsoft.com/office/powerpoint/2010/main" val="2314158370"/>
              </p:ext>
            </p:extLst>
          </p:nvPr>
        </p:nvGraphicFramePr>
        <p:xfrm>
          <a:off x="4724400" y="5257800"/>
          <a:ext cx="3321050" cy="989013"/>
        </p:xfrm>
        <a:graphic>
          <a:graphicData uri="http://schemas.openxmlformats.org/presentationml/2006/ole">
            <mc:AlternateContent xmlns:mc="http://schemas.openxmlformats.org/markup-compatibility/2006">
              <mc:Choice xmlns:v="urn:schemas-microsoft-com:vml" Requires="v">
                <p:oleObj spid="_x0000_s66631" name="Equation" r:id="rId5" imgW="2017440" imgH="658800" progId="Equation.3">
                  <p:embed/>
                </p:oleObj>
              </mc:Choice>
              <mc:Fallback>
                <p:oleObj name="Equation" r:id="rId5" imgW="2017440" imgH="6588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5257800"/>
                        <a:ext cx="3321050" cy="989013"/>
                      </a:xfrm>
                      <a:prstGeom prst="rect">
                        <a:avLst/>
                      </a:prstGeom>
                      <a:solidFill>
                        <a:schemeClr val="bg1"/>
                      </a:solidFill>
                      <a:ln w="50800">
                        <a:solidFill>
                          <a:srgbClr val="F6BF66"/>
                        </a:solidFill>
                        <a:miter lim="800000"/>
                        <a:headEnd/>
                        <a:tailEnd/>
                      </a:ln>
                      <a:effectLst/>
                    </p:spPr>
                  </p:pic>
                </p:oleObj>
              </mc:Fallback>
            </mc:AlternateContent>
          </a:graphicData>
        </a:graphic>
      </p:graphicFrame>
      <p:graphicFrame>
        <p:nvGraphicFramePr>
          <p:cNvPr id="6" name="Object 0">
            <a:hlinkClick r:id="" action="ppaction://ole?verb=0"/>
          </p:cNvPr>
          <p:cNvGraphicFramePr>
            <a:graphicFrameLocks/>
          </p:cNvGraphicFramePr>
          <p:nvPr>
            <p:extLst>
              <p:ext uri="{D42A27DB-BD31-4B8C-83A1-F6EECF244321}">
                <p14:modId xmlns:p14="http://schemas.microsoft.com/office/powerpoint/2010/main" val="894399139"/>
              </p:ext>
            </p:extLst>
          </p:nvPr>
        </p:nvGraphicFramePr>
        <p:xfrm>
          <a:off x="1482725" y="2286000"/>
          <a:ext cx="2036763" cy="1301750"/>
        </p:xfrm>
        <a:graphic>
          <a:graphicData uri="http://schemas.openxmlformats.org/presentationml/2006/ole">
            <mc:AlternateContent xmlns:mc="http://schemas.openxmlformats.org/markup-compatibility/2006">
              <mc:Choice xmlns:v="urn:schemas-microsoft-com:vml" Requires="v">
                <p:oleObj spid="_x0000_s66632" name="Equation" r:id="rId7" imgW="736560" imgH="431640" progId="">
                  <p:embed/>
                </p:oleObj>
              </mc:Choice>
              <mc:Fallback>
                <p:oleObj name="Equation" r:id="rId7" imgW="736560" imgH="431640" progId="">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2725" y="2286000"/>
                        <a:ext cx="2036763" cy="1301750"/>
                      </a:xfrm>
                      <a:prstGeom prst="rect">
                        <a:avLst/>
                      </a:prstGeom>
                      <a:solidFill>
                        <a:schemeClr val="bg1"/>
                      </a:solidFill>
                      <a:ln w="50800">
                        <a:solidFill>
                          <a:srgbClr val="F6BF66"/>
                        </a:solidFill>
                        <a:miter lim="800000"/>
                        <a:headEnd/>
                        <a:tailEnd/>
                      </a:ln>
                      <a:effec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2384226175"/>
              </p:ext>
            </p:extLst>
          </p:nvPr>
        </p:nvGraphicFramePr>
        <p:xfrm>
          <a:off x="854075" y="3638550"/>
          <a:ext cx="3625850" cy="3046413"/>
        </p:xfrm>
        <a:graphic>
          <a:graphicData uri="http://schemas.openxmlformats.org/presentationml/2006/ole">
            <mc:AlternateContent xmlns:mc="http://schemas.openxmlformats.org/markup-compatibility/2006">
              <mc:Choice xmlns:v="urn:schemas-microsoft-com:vml" Requires="v">
                <p:oleObj spid="_x0000_s66633" name="Equation" r:id="rId9" imgW="3504960" imgH="2946240" progId="">
                  <p:embed/>
                </p:oleObj>
              </mc:Choice>
              <mc:Fallback>
                <p:oleObj name="Equation" r:id="rId9" imgW="3504960" imgH="294624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4075" y="3638550"/>
                        <a:ext cx="3625850" cy="3046413"/>
                      </a:xfrm>
                      <a:prstGeom prst="rect">
                        <a:avLst/>
                      </a:prstGeom>
                      <a:solidFill>
                        <a:schemeClr val="bg1"/>
                      </a:solidFill>
                      <a:ln w="57150">
                        <a:solidFill>
                          <a:srgbClr val="F6BF66"/>
                        </a:solidFill>
                        <a:miter lim="800000"/>
                        <a:headEnd/>
                        <a:tailEnd/>
                      </a:ln>
                    </p:spPr>
                  </p:pic>
                </p:oleObj>
              </mc:Fallback>
            </mc:AlternateContent>
          </a:graphicData>
        </a:graphic>
      </p:graphicFrame>
    </p:spTree>
    <p:extLst>
      <p:ext uri="{BB962C8B-B14F-4D97-AF65-F5344CB8AC3E}">
        <p14:creationId xmlns:p14="http://schemas.microsoft.com/office/powerpoint/2010/main" val="4050154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679450" y="230188"/>
            <a:ext cx="77851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rgbClr val="00B0F0"/>
                </a:solidFill>
                <a:latin typeface="Times New Roman" pitchFamily="18" charset="0"/>
                <a:cs typeface="Times New Roman" pitchFamily="18" charset="0"/>
              </a:rPr>
              <a:t>Using a</a:t>
            </a:r>
            <a:r>
              <a:rPr lang="en-US" sz="2800" dirty="0" smtClean="0">
                <a:solidFill>
                  <a:srgbClr val="00B0F0"/>
                </a:solidFill>
              </a:rPr>
              <a:t> </a:t>
            </a:r>
            <a:r>
              <a:rPr lang="en-US" sz="2800" dirty="0" smtClean="0">
                <a:solidFill>
                  <a:srgbClr val="00B0F0"/>
                </a:solidFill>
                <a:latin typeface="Symbol" pitchFamily="18" charset="2"/>
              </a:rPr>
              <a:t></a:t>
            </a:r>
            <a:r>
              <a:rPr lang="en-US" sz="2800" baseline="30000" dirty="0" smtClean="0">
                <a:solidFill>
                  <a:srgbClr val="00B0F0"/>
                </a:solidFill>
              </a:rPr>
              <a:t>2</a:t>
            </a:r>
            <a:r>
              <a:rPr lang="en-US" sz="2800" dirty="0" smtClean="0">
                <a:solidFill>
                  <a:srgbClr val="00B0F0"/>
                </a:solidFill>
              </a:rPr>
              <a:t> </a:t>
            </a:r>
            <a:r>
              <a:rPr lang="en-US" sz="2800" dirty="0" smtClean="0">
                <a:solidFill>
                  <a:srgbClr val="00B0F0"/>
                </a:solidFill>
                <a:latin typeface="Times New Roman" pitchFamily="18" charset="0"/>
                <a:cs typeface="Times New Roman" pitchFamily="18" charset="0"/>
              </a:rPr>
              <a:t>Goodness-of-Fit Test to Test</a:t>
            </a:r>
            <a:br>
              <a:rPr lang="en-US" sz="2800" dirty="0" smtClean="0">
                <a:solidFill>
                  <a:srgbClr val="00B0F0"/>
                </a:solidFill>
                <a:latin typeface="Times New Roman" pitchFamily="18" charset="0"/>
                <a:cs typeface="Times New Roman" pitchFamily="18" charset="0"/>
              </a:rPr>
            </a:br>
            <a:r>
              <a:rPr lang="en-US" sz="2800" dirty="0" smtClean="0">
                <a:solidFill>
                  <a:srgbClr val="00B0F0"/>
                </a:solidFill>
                <a:latin typeface="Times New Roman" pitchFamily="18" charset="0"/>
                <a:cs typeface="Times New Roman" pitchFamily="18" charset="0"/>
              </a:rPr>
              <a:t>a Population Proportion</a:t>
            </a:r>
            <a:endParaRPr lang="en-US" sz="2800" dirty="0" smtClean="0">
              <a:solidFill>
                <a:srgbClr val="00B0F0"/>
              </a:solidFill>
              <a:latin typeface="Times New Roman" pitchFamily="18" charset="0"/>
              <a:cs typeface="Times New Roman" pitchFamily="18" charset="0"/>
            </a:endParaRPr>
          </a:p>
        </p:txBody>
      </p:sp>
      <p:sp>
        <p:nvSpPr>
          <p:cNvPr id="3" name="Content Placeholder 4"/>
          <p:cNvSpPr txBox="1">
            <a:spLocks/>
          </p:cNvSpPr>
          <p:nvPr/>
        </p:nvSpPr>
        <p:spPr>
          <a:xfrm>
            <a:off x="381000" y="2098675"/>
            <a:ext cx="8528050" cy="27781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latin typeface="Times New Roman" pitchFamily="18" charset="0"/>
                <a:cs typeface="Times New Roman" pitchFamily="18" charset="0"/>
              </a:rPr>
              <a:t>The observed chi-square value of 5.95 is greater than the critical value of 3.8415.</a:t>
            </a:r>
          </a:p>
          <a:p>
            <a:r>
              <a:rPr lang="en-US" sz="2800" dirty="0" smtClean="0">
                <a:latin typeface="Times New Roman" pitchFamily="18" charset="0"/>
                <a:cs typeface="Times New Roman" pitchFamily="18" charset="0"/>
              </a:rPr>
              <a:t>The decision is to reject the null hypothesis. The proportion of residents who drink milk as their primary breakfast beverage is higher in Wisconsin than in the US as a whole.  </a:t>
            </a: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050154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93675" y="230188"/>
            <a:ext cx="875665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i="1" dirty="0" smtClean="0">
                <a:solidFill>
                  <a:srgbClr val="00B0F0"/>
                </a:solidFill>
                <a:latin typeface="Symbol" pitchFamily="18" charset="2"/>
              </a:rPr>
              <a:t></a:t>
            </a:r>
            <a:r>
              <a:rPr lang="en-US" sz="2800" baseline="30000" dirty="0" smtClean="0">
                <a:solidFill>
                  <a:srgbClr val="00B0F0"/>
                </a:solidFill>
              </a:rPr>
              <a:t>2</a:t>
            </a:r>
            <a:r>
              <a:rPr lang="en-US" sz="2800" dirty="0" smtClean="0">
                <a:solidFill>
                  <a:srgbClr val="00B0F0"/>
                </a:solidFill>
                <a:latin typeface="Times New Roman" pitchFamily="18" charset="0"/>
                <a:cs typeface="Times New Roman" pitchFamily="18" charset="0"/>
              </a:rPr>
              <a:t> Test of Independence</a:t>
            </a:r>
            <a:endParaRPr lang="en-US" sz="2800" dirty="0" smtClean="0">
              <a:solidFill>
                <a:srgbClr val="00B0F0"/>
              </a:solidFill>
              <a:latin typeface="Times New Roman" pitchFamily="18" charset="0"/>
              <a:cs typeface="Times New Roman" pitchFamily="18" charset="0"/>
            </a:endParaRPr>
          </a:p>
        </p:txBody>
      </p:sp>
      <p:sp>
        <p:nvSpPr>
          <p:cNvPr id="3" name="Content Placeholder 7"/>
          <p:cNvSpPr txBox="1">
            <a:spLocks/>
          </p:cNvSpPr>
          <p:nvPr/>
        </p:nvSpPr>
        <p:spPr>
          <a:xfrm>
            <a:off x="381000" y="1412875"/>
            <a:ext cx="8602663" cy="43783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latin typeface="Times New Roman" pitchFamily="18" charset="0"/>
                <a:cs typeface="Times New Roman" pitchFamily="18" charset="0"/>
              </a:rPr>
              <a:t>Chi-square goodness-of-fit test - used to analyze the distribution of frequencies for categories of one variable to determine whether the distribution of these frequencies is the same as some hypothesized</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or expected distribution.</a:t>
            </a:r>
          </a:p>
          <a:p>
            <a:r>
              <a:rPr lang="en-US" sz="2800" dirty="0" smtClean="0">
                <a:latin typeface="Times New Roman" pitchFamily="18" charset="0"/>
                <a:cs typeface="Times New Roman" pitchFamily="18" charset="0"/>
              </a:rPr>
              <a:t>The goodness-of-fit test </a:t>
            </a:r>
            <a:r>
              <a:rPr lang="en-US" sz="2800" u="sng" dirty="0" smtClean="0">
                <a:latin typeface="Times New Roman" pitchFamily="18" charset="0"/>
                <a:cs typeface="Times New Roman" pitchFamily="18" charset="0"/>
              </a:rPr>
              <a:t>cannot</a:t>
            </a:r>
            <a:r>
              <a:rPr lang="en-US" sz="2800" dirty="0" smtClean="0">
                <a:latin typeface="Times New Roman" pitchFamily="18" charset="0"/>
                <a:cs typeface="Times New Roman" pitchFamily="18" charset="0"/>
              </a:rPr>
              <a:t> be used to analyze</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two variables simultaneously.</a:t>
            </a:r>
          </a:p>
          <a:p>
            <a:r>
              <a:rPr lang="en-US" sz="2800" dirty="0" smtClean="0">
                <a:latin typeface="Times New Roman" pitchFamily="18" charset="0"/>
                <a:cs typeface="Times New Roman" pitchFamily="18" charset="0"/>
              </a:rPr>
              <a:t>Chi-square test of independence - used to analyze the frequencies of two variables with multiple categories to determine whether the two variables are independent.</a:t>
            </a: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050154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81000" y="1412875"/>
            <a:ext cx="8515350" cy="28543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solidFill>
                  <a:srgbClr val="0A0A0A"/>
                </a:solidFill>
                <a:latin typeface="Times New Roman" pitchFamily="18" charset="0"/>
                <a:cs typeface="Times New Roman" pitchFamily="18" charset="0"/>
              </a:rPr>
              <a:t>Different chi-square test, the chi-square test of independence, can be used to analyze the frequencies of two variables with multiple categories to determine whether the two variables are independent.</a:t>
            </a:r>
          </a:p>
          <a:p>
            <a:pPr>
              <a:buClr>
                <a:schemeClr val="bg2"/>
              </a:buClr>
            </a:pPr>
            <a:r>
              <a:rPr lang="en-US" sz="2800" dirty="0" smtClean="0">
                <a:solidFill>
                  <a:srgbClr val="0A0A0A"/>
                </a:solidFill>
                <a:latin typeface="Times New Roman" pitchFamily="18" charset="0"/>
                <a:cs typeface="Times New Roman" pitchFamily="18" charset="0"/>
              </a:rPr>
              <a:t>Used to analyze the frequencies of two variables with multiple categories to determine whether the two variables are independent</a:t>
            </a:r>
            <a:endParaRPr lang="en-US" sz="2800" dirty="0" smtClean="0">
              <a:solidFill>
                <a:srgbClr val="0A0A0A"/>
              </a:solidFill>
              <a:latin typeface="Times New Roman" pitchFamily="18" charset="0"/>
              <a:cs typeface="Times New Roman" pitchFamily="18" charset="0"/>
            </a:endParaRPr>
          </a:p>
        </p:txBody>
      </p:sp>
      <p:sp>
        <p:nvSpPr>
          <p:cNvPr id="3" name="Rectangle 2"/>
          <p:cNvSpPr txBox="1">
            <a:spLocks noChangeArrowheads="1"/>
          </p:cNvSpPr>
          <p:nvPr/>
        </p:nvSpPr>
        <p:spPr>
          <a:xfrm>
            <a:off x="193675" y="230188"/>
            <a:ext cx="875665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i="1" dirty="0" smtClean="0">
                <a:solidFill>
                  <a:srgbClr val="00B0F0"/>
                </a:solidFill>
                <a:latin typeface="Symbol" pitchFamily="18" charset="2"/>
              </a:rPr>
              <a:t></a:t>
            </a:r>
            <a:r>
              <a:rPr lang="en-US" sz="2800" baseline="30000" dirty="0" smtClean="0">
                <a:solidFill>
                  <a:srgbClr val="00B0F0"/>
                </a:solidFill>
              </a:rPr>
              <a:t>2</a:t>
            </a:r>
            <a:r>
              <a:rPr lang="en-US" sz="2800" dirty="0" smtClean="0">
                <a:solidFill>
                  <a:srgbClr val="00B0F0"/>
                </a:solidFill>
                <a:latin typeface="Times New Roman" pitchFamily="18" charset="0"/>
                <a:cs typeface="Times New Roman" pitchFamily="18" charset="0"/>
              </a:rPr>
              <a:t> Test of Independence</a:t>
            </a:r>
            <a:endParaRPr lang="en-US" sz="2800" dirty="0" smtClean="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40501541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457200" y="1752600"/>
            <a:ext cx="8458200" cy="4191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2400" dirty="0" smtClean="0">
                <a:latin typeface="Times New Roman" pitchFamily="18" charset="0"/>
                <a:cs typeface="Times New Roman" pitchFamily="18" charset="0"/>
              </a:rPr>
              <a:t>Suppose a business researcher wants to determine whether type of gasoline preferred is independent of a person’s income. She takes a random survey of gasoline purchasers, asking them one question about gasoline preference and a second question about income. </a:t>
            </a:r>
          </a:p>
          <a:p>
            <a:pPr marL="0" indent="0">
              <a:buFontTx/>
              <a:buNone/>
            </a:pPr>
            <a:endParaRPr lang="en-US" sz="2400" dirty="0" smtClean="0">
              <a:latin typeface="Times New Roman" pitchFamily="18" charset="0"/>
              <a:cs typeface="Times New Roman" pitchFamily="18" charset="0"/>
            </a:endParaRPr>
          </a:p>
          <a:p>
            <a:pPr marL="0" indent="0">
              <a:buFontTx/>
              <a:buNone/>
            </a:pPr>
            <a:r>
              <a:rPr lang="en-US" sz="2400" dirty="0" smtClean="0">
                <a:latin typeface="Times New Roman" pitchFamily="18" charset="0"/>
                <a:cs typeface="Times New Roman" pitchFamily="18" charset="0"/>
              </a:rPr>
              <a:t>The respondent checks which gasoline he or she prefers       </a:t>
            </a:r>
          </a:p>
          <a:p>
            <a:pPr marL="0" indent="0">
              <a:buFontTx/>
              <a:buNone/>
            </a:pPr>
            <a:r>
              <a:rPr lang="en-US" sz="2400" dirty="0" smtClean="0">
                <a:latin typeface="Times New Roman" pitchFamily="18" charset="0"/>
                <a:cs typeface="Times New Roman" pitchFamily="18" charset="0"/>
              </a:rPr>
              <a:t>(1) regular, (2) premium, or (3) extra premium. </a:t>
            </a:r>
          </a:p>
          <a:p>
            <a:pPr marL="0" indent="0">
              <a:buFontTx/>
              <a:buNone/>
            </a:pPr>
            <a:endParaRPr lang="en-US" sz="2400" dirty="0" smtClean="0">
              <a:latin typeface="Times New Roman" pitchFamily="18" charset="0"/>
              <a:cs typeface="Times New Roman" pitchFamily="18" charset="0"/>
            </a:endParaRPr>
          </a:p>
          <a:p>
            <a:pPr marL="0" indent="0">
              <a:buFontTx/>
              <a:buNone/>
            </a:pPr>
            <a:r>
              <a:rPr lang="en-US" sz="2400" dirty="0" smtClean="0">
                <a:latin typeface="Times New Roman" pitchFamily="18" charset="0"/>
                <a:cs typeface="Times New Roman" pitchFamily="18" charset="0"/>
              </a:rPr>
              <a:t>The respondent also is to check his or her income brackets   as being (1) &lt; $30,000, (2)  $30,000 to $49,999, (3) $50,000 to $99,999, or (4) &gt; $100,000.</a:t>
            </a:r>
          </a:p>
          <a:p>
            <a:pPr marL="0" indent="0">
              <a:buFontTx/>
              <a:buNone/>
            </a:pPr>
            <a:endParaRPr lang="en-US" sz="2400" dirty="0" smtClean="0">
              <a:latin typeface="Times New Roman" pitchFamily="18" charset="0"/>
              <a:cs typeface="Times New Roman" pitchFamily="18" charset="0"/>
            </a:endParaRPr>
          </a:p>
        </p:txBody>
      </p:sp>
      <p:sp>
        <p:nvSpPr>
          <p:cNvPr id="3" name="Title 4"/>
          <p:cNvSpPr txBox="1">
            <a:spLocks/>
          </p:cNvSpPr>
          <p:nvPr/>
        </p:nvSpPr>
        <p:spPr>
          <a:xfrm>
            <a:off x="193675" y="242888"/>
            <a:ext cx="875665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00B0F0"/>
                </a:solidFill>
                <a:latin typeface="Symbol" pitchFamily="18" charset="2"/>
              </a:rPr>
              <a:t></a:t>
            </a:r>
            <a:r>
              <a:rPr lang="en-US" baseline="30000" dirty="0" smtClean="0">
                <a:solidFill>
                  <a:srgbClr val="00B0F0"/>
                </a:solidFill>
              </a:rPr>
              <a:t>2</a:t>
            </a:r>
            <a:r>
              <a:rPr lang="en-US" dirty="0" smtClean="0">
                <a:solidFill>
                  <a:srgbClr val="00B0F0"/>
                </a:solidFill>
              </a:rPr>
              <a:t> </a:t>
            </a:r>
            <a:r>
              <a:rPr lang="en-US" sz="2800" dirty="0" smtClean="0">
                <a:solidFill>
                  <a:srgbClr val="00B0F0"/>
                </a:solidFill>
                <a:latin typeface="Times New Roman" pitchFamily="18" charset="0"/>
                <a:cs typeface="Times New Roman" pitchFamily="18" charset="0"/>
              </a:rPr>
              <a:t>Test of Independence: Gasoline</a:t>
            </a:r>
            <a:br>
              <a:rPr lang="en-US" sz="2800" dirty="0" smtClean="0">
                <a:solidFill>
                  <a:srgbClr val="00B0F0"/>
                </a:solidFill>
                <a:latin typeface="Times New Roman" pitchFamily="18" charset="0"/>
                <a:cs typeface="Times New Roman" pitchFamily="18" charset="0"/>
              </a:rPr>
            </a:br>
            <a:r>
              <a:rPr lang="en-US" sz="2800" dirty="0" smtClean="0">
                <a:solidFill>
                  <a:srgbClr val="00B0F0"/>
                </a:solidFill>
                <a:latin typeface="Times New Roman" pitchFamily="18" charset="0"/>
                <a:cs typeface="Times New Roman" pitchFamily="18" charset="0"/>
              </a:rPr>
              <a:t>Preference Versus Income Category</a:t>
            </a:r>
            <a:endParaRPr lang="en-US" sz="2800" dirty="0" smtClean="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4050154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9"/>
          <p:cNvSpPr txBox="1">
            <a:spLocks/>
          </p:cNvSpPr>
          <p:nvPr/>
        </p:nvSpPr>
        <p:spPr>
          <a:xfrm>
            <a:off x="381000" y="1219200"/>
            <a:ext cx="7996238" cy="1752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dirty="0" smtClean="0">
                <a:latin typeface="Times New Roman" pitchFamily="18" charset="0"/>
                <a:cs typeface="Times New Roman" pitchFamily="18" charset="0"/>
              </a:rPr>
              <a:t>Hypotheses: 	</a:t>
            </a:r>
          </a:p>
          <a:p>
            <a:pPr>
              <a:buFontTx/>
              <a:buNone/>
            </a:pPr>
            <a:endParaRPr lang="en-US" sz="2400" dirty="0" smtClean="0">
              <a:latin typeface="Times New Roman" pitchFamily="18" charset="0"/>
              <a:cs typeface="Times New Roman" pitchFamily="18" charset="0"/>
            </a:endParaRPr>
          </a:p>
          <a:p>
            <a:pPr>
              <a:buFontTx/>
              <a:buNone/>
            </a:pPr>
            <a:endParaRPr lang="en-US" sz="2400" dirty="0" smtClean="0">
              <a:latin typeface="Times New Roman" pitchFamily="18" charset="0"/>
              <a:cs typeface="Times New Roman" pitchFamily="18" charset="0"/>
            </a:endParaRPr>
          </a:p>
          <a:p>
            <a:pPr>
              <a:buFontTx/>
              <a:buNone/>
            </a:pPr>
            <a:endParaRPr lang="en-US" sz="2400" dirty="0" smtClean="0">
              <a:latin typeface="Times New Roman" pitchFamily="18" charset="0"/>
              <a:cs typeface="Times New Roman" pitchFamily="18" charset="0"/>
            </a:endParaRPr>
          </a:p>
        </p:txBody>
      </p:sp>
      <p:sp>
        <p:nvSpPr>
          <p:cNvPr id="3" name="Rectangle 4"/>
          <p:cNvSpPr txBox="1">
            <a:spLocks noChangeArrowheads="1"/>
          </p:cNvSpPr>
          <p:nvPr/>
        </p:nvSpPr>
        <p:spPr>
          <a:xfrm>
            <a:off x="990600" y="228600"/>
            <a:ext cx="7342188"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i="1" dirty="0" smtClean="0">
                <a:solidFill>
                  <a:srgbClr val="00B0F0"/>
                </a:solidFill>
                <a:latin typeface="Symbol" pitchFamily="18" charset="2"/>
              </a:rPr>
              <a:t></a:t>
            </a:r>
            <a:r>
              <a:rPr lang="en-US" sz="2800" baseline="30000" dirty="0" smtClean="0">
                <a:solidFill>
                  <a:srgbClr val="00B0F0"/>
                </a:solidFill>
              </a:rPr>
              <a:t>2</a:t>
            </a:r>
            <a:r>
              <a:rPr lang="en-US" sz="2800" dirty="0" smtClean="0">
                <a:solidFill>
                  <a:srgbClr val="00B0F0"/>
                </a:solidFill>
              </a:rPr>
              <a:t> </a:t>
            </a:r>
            <a:r>
              <a:rPr lang="en-US" sz="2800" dirty="0" smtClean="0">
                <a:solidFill>
                  <a:srgbClr val="00B0F0"/>
                </a:solidFill>
                <a:latin typeface="Times New Roman" pitchFamily="18" charset="0"/>
                <a:cs typeface="Times New Roman" pitchFamily="18" charset="0"/>
              </a:rPr>
              <a:t>Test of Independence:</a:t>
            </a:r>
            <a:br>
              <a:rPr lang="en-US" sz="2800" dirty="0" smtClean="0">
                <a:solidFill>
                  <a:srgbClr val="00B0F0"/>
                </a:solidFill>
                <a:latin typeface="Times New Roman" pitchFamily="18" charset="0"/>
                <a:cs typeface="Times New Roman" pitchFamily="18" charset="0"/>
              </a:rPr>
            </a:br>
            <a:r>
              <a:rPr lang="en-US" sz="2800" dirty="0" smtClean="0">
                <a:solidFill>
                  <a:srgbClr val="00B0F0"/>
                </a:solidFill>
                <a:latin typeface="Times New Roman" pitchFamily="18" charset="0"/>
                <a:cs typeface="Times New Roman" pitchFamily="18" charset="0"/>
              </a:rPr>
              <a:t>Type of Gasoline and Income Example</a:t>
            </a:r>
            <a:endParaRPr lang="en-US" sz="2800" dirty="0" smtClean="0">
              <a:solidFill>
                <a:srgbClr val="00B0F0"/>
              </a:solidFill>
              <a:latin typeface="Times New Roman" pitchFamily="18" charset="0"/>
              <a:cs typeface="Times New Roman" pitchFamily="18" charset="0"/>
            </a:endParaRPr>
          </a:p>
        </p:txBody>
      </p:sp>
      <p:graphicFrame>
        <p:nvGraphicFramePr>
          <p:cNvPr id="4" name="Object 0">
            <a:hlinkClick r:id="" action="ppaction://ole?verb=0"/>
          </p:cNvPr>
          <p:cNvGraphicFramePr>
            <a:graphicFrameLocks/>
          </p:cNvGraphicFramePr>
          <p:nvPr>
            <p:extLst>
              <p:ext uri="{D42A27DB-BD31-4B8C-83A1-F6EECF244321}">
                <p14:modId xmlns:p14="http://schemas.microsoft.com/office/powerpoint/2010/main" val="1092464212"/>
              </p:ext>
            </p:extLst>
          </p:nvPr>
        </p:nvGraphicFramePr>
        <p:xfrm>
          <a:off x="1066800" y="2035175"/>
          <a:ext cx="6710363" cy="838200"/>
        </p:xfrm>
        <a:graphic>
          <a:graphicData uri="http://schemas.openxmlformats.org/presentationml/2006/ole">
            <mc:AlternateContent xmlns:mc="http://schemas.openxmlformats.org/markup-compatibility/2006">
              <mc:Choice xmlns:v="urn:schemas-microsoft-com:vml" Requires="v">
                <p:oleObj spid="_x0000_s67596" name="Equation" r:id="rId3" imgW="3111480" imgH="431640" progId="">
                  <p:embed/>
                </p:oleObj>
              </mc:Choice>
              <mc:Fallback>
                <p:oleObj name="Equation" r:id="rId3" imgW="3111480" imgH="431640" progId="">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035175"/>
                        <a:ext cx="6710363" cy="838200"/>
                      </a:xfrm>
                      <a:prstGeom prst="rect">
                        <a:avLst/>
                      </a:prstGeom>
                      <a:solidFill>
                        <a:schemeClr val="bg1"/>
                      </a:solidFill>
                      <a:ln w="50800">
                        <a:solidFill>
                          <a:schemeClr val="accent1"/>
                        </a:solidFill>
                        <a:miter lim="800000"/>
                        <a:headEnd/>
                        <a:tailEnd/>
                      </a:ln>
                      <a:effectLst/>
                    </p:spPr>
                  </p:pic>
                </p:oleObj>
              </mc:Fallback>
            </mc:AlternateContent>
          </a:graphicData>
        </a:graphic>
      </p:graphicFrame>
      <p:pic>
        <p:nvPicPr>
          <p:cNvPr id="5" name="Picture 47" descr="table 16-5 gasoline.t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2949575"/>
            <a:ext cx="5400675" cy="286702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6" name="Rectangle 48"/>
          <p:cNvSpPr>
            <a:spLocks noChangeArrowheads="1"/>
          </p:cNvSpPr>
          <p:nvPr/>
        </p:nvSpPr>
        <p:spPr bwMode="auto">
          <a:xfrm>
            <a:off x="990600" y="5921375"/>
            <a:ext cx="7696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0A0A0A"/>
                </a:solidFill>
              </a:rPr>
              <a:t>Using </a:t>
            </a:r>
            <a:r>
              <a:rPr lang="el-GR" i="1">
                <a:solidFill>
                  <a:srgbClr val="0A0A0A"/>
                </a:solidFill>
              </a:rPr>
              <a:t>α</a:t>
            </a:r>
            <a:r>
              <a:rPr lang="en-US">
                <a:solidFill>
                  <a:srgbClr val="0A0A0A"/>
                </a:solidFill>
              </a:rPr>
              <a:t> = .01, she uses the chi-square test of independence to determine whether type of gasoline preferred is independent of income level.</a:t>
            </a:r>
            <a:endParaRPr lang="en-US"/>
          </a:p>
        </p:txBody>
      </p:sp>
    </p:spTree>
    <p:extLst>
      <p:ext uri="{BB962C8B-B14F-4D97-AF65-F5344CB8AC3E}">
        <p14:creationId xmlns:p14="http://schemas.microsoft.com/office/powerpoint/2010/main" val="40501541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a:grpSpLocks/>
          </p:cNvGrpSpPr>
          <p:nvPr/>
        </p:nvGrpSpPr>
        <p:grpSpPr bwMode="auto">
          <a:xfrm>
            <a:off x="2908300" y="1752600"/>
            <a:ext cx="6027738" cy="2720975"/>
            <a:chOff x="1870" y="1262"/>
            <a:chExt cx="3797" cy="1796"/>
          </a:xfrm>
        </p:grpSpPr>
        <p:grpSp>
          <p:nvGrpSpPr>
            <p:cNvPr id="3" name="Group 35"/>
            <p:cNvGrpSpPr>
              <a:grpSpLocks/>
            </p:cNvGrpSpPr>
            <p:nvPr/>
          </p:nvGrpSpPr>
          <p:grpSpPr bwMode="auto">
            <a:xfrm>
              <a:off x="1870" y="1262"/>
              <a:ext cx="3797" cy="1796"/>
              <a:chOff x="1870" y="1262"/>
              <a:chExt cx="3797" cy="1796"/>
            </a:xfrm>
          </p:grpSpPr>
          <p:sp>
            <p:nvSpPr>
              <p:cNvPr id="6" name="Rectangle 4"/>
              <p:cNvSpPr>
                <a:spLocks noChangeArrowheads="1"/>
              </p:cNvSpPr>
              <p:nvPr/>
            </p:nvSpPr>
            <p:spPr bwMode="auto">
              <a:xfrm>
                <a:off x="1891" y="1262"/>
                <a:ext cx="3776" cy="1796"/>
              </a:xfrm>
              <a:prstGeom prst="rect">
                <a:avLst/>
              </a:prstGeom>
              <a:solidFill>
                <a:srgbClr val="EAEAEA"/>
              </a:solidFill>
              <a:ln w="25400">
                <a:solidFill>
                  <a:srgbClr val="000022"/>
                </a:solidFill>
                <a:miter lim="800000"/>
                <a:headEnd/>
                <a:tailEnd/>
              </a:ln>
            </p:spPr>
            <p:txBody>
              <a:bodyPr wrap="none" anchor="ctr"/>
              <a:lstStyle/>
              <a:p>
                <a:endParaRPr lang="en-US" sz="2400" i="1">
                  <a:solidFill>
                    <a:srgbClr val="FFFFFF"/>
                  </a:solidFill>
                </a:endParaRPr>
              </a:p>
            </p:txBody>
          </p:sp>
          <p:grpSp>
            <p:nvGrpSpPr>
              <p:cNvPr id="7" name="Group 34"/>
              <p:cNvGrpSpPr>
                <a:grpSpLocks/>
              </p:cNvGrpSpPr>
              <p:nvPr/>
            </p:nvGrpSpPr>
            <p:grpSpPr bwMode="auto">
              <a:xfrm>
                <a:off x="1870" y="1307"/>
                <a:ext cx="3763" cy="1639"/>
                <a:chOff x="1870" y="1307"/>
                <a:chExt cx="3763" cy="1639"/>
              </a:xfrm>
            </p:grpSpPr>
            <p:sp>
              <p:nvSpPr>
                <p:cNvPr id="8" name="Line 5"/>
                <p:cNvSpPr>
                  <a:spLocks noChangeShapeType="1"/>
                </p:cNvSpPr>
                <p:nvPr/>
              </p:nvSpPr>
              <p:spPr bwMode="auto">
                <a:xfrm>
                  <a:off x="3336" y="2119"/>
                  <a:ext cx="2286" cy="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kern="0">
                    <a:solidFill>
                      <a:sysClr val="windowText" lastClr="000000"/>
                    </a:solidFill>
                    <a:cs typeface="+mn-cs"/>
                  </a:endParaRPr>
                </a:p>
              </p:txBody>
            </p:sp>
            <p:sp>
              <p:nvSpPr>
                <p:cNvPr id="9" name="Rectangle 6"/>
                <p:cNvSpPr>
                  <a:spLocks noChangeArrowheads="1"/>
                </p:cNvSpPr>
                <p:nvPr/>
              </p:nvSpPr>
              <p:spPr bwMode="auto">
                <a:xfrm>
                  <a:off x="3332" y="2119"/>
                  <a:ext cx="2288" cy="16"/>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sz="2400" i="1">
                    <a:solidFill>
                      <a:srgbClr val="FFFFFF"/>
                    </a:solidFill>
                  </a:endParaRPr>
                </a:p>
              </p:txBody>
            </p:sp>
            <p:sp>
              <p:nvSpPr>
                <p:cNvPr id="10" name="Line 7"/>
                <p:cNvSpPr>
                  <a:spLocks noChangeShapeType="1"/>
                </p:cNvSpPr>
                <p:nvPr/>
              </p:nvSpPr>
              <p:spPr bwMode="auto">
                <a:xfrm>
                  <a:off x="3336" y="2319"/>
                  <a:ext cx="2286" cy="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kern="0">
                    <a:solidFill>
                      <a:sysClr val="windowText" lastClr="000000"/>
                    </a:solidFill>
                    <a:cs typeface="+mn-cs"/>
                  </a:endParaRPr>
                </a:p>
              </p:txBody>
            </p:sp>
            <p:sp>
              <p:nvSpPr>
                <p:cNvPr id="11" name="Rectangle 8"/>
                <p:cNvSpPr>
                  <a:spLocks noChangeArrowheads="1"/>
                </p:cNvSpPr>
                <p:nvPr/>
              </p:nvSpPr>
              <p:spPr bwMode="auto">
                <a:xfrm>
                  <a:off x="3332" y="2319"/>
                  <a:ext cx="2288" cy="16"/>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sz="2400" i="1">
                    <a:solidFill>
                      <a:srgbClr val="FFFFFF"/>
                    </a:solidFill>
                  </a:endParaRPr>
                </a:p>
              </p:txBody>
            </p:sp>
            <p:sp>
              <p:nvSpPr>
                <p:cNvPr id="12" name="Line 9"/>
                <p:cNvSpPr>
                  <a:spLocks noChangeShapeType="1"/>
                </p:cNvSpPr>
                <p:nvPr/>
              </p:nvSpPr>
              <p:spPr bwMode="auto">
                <a:xfrm>
                  <a:off x="3336" y="2519"/>
                  <a:ext cx="2286" cy="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kern="0">
                    <a:solidFill>
                      <a:sysClr val="windowText" lastClr="000000"/>
                    </a:solidFill>
                    <a:cs typeface="+mn-cs"/>
                  </a:endParaRPr>
                </a:p>
              </p:txBody>
            </p:sp>
            <p:sp>
              <p:nvSpPr>
                <p:cNvPr id="13" name="Rectangle 10"/>
                <p:cNvSpPr>
                  <a:spLocks noChangeArrowheads="1"/>
                </p:cNvSpPr>
                <p:nvPr/>
              </p:nvSpPr>
              <p:spPr bwMode="auto">
                <a:xfrm>
                  <a:off x="3332" y="2519"/>
                  <a:ext cx="2288" cy="16"/>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sz="2400" i="1">
                    <a:solidFill>
                      <a:srgbClr val="FFFFFF"/>
                    </a:solidFill>
                  </a:endParaRPr>
                </a:p>
              </p:txBody>
            </p:sp>
            <p:sp>
              <p:nvSpPr>
                <p:cNvPr id="14" name="Line 11"/>
                <p:cNvSpPr>
                  <a:spLocks noChangeShapeType="1"/>
                </p:cNvSpPr>
                <p:nvPr/>
              </p:nvSpPr>
              <p:spPr bwMode="auto">
                <a:xfrm>
                  <a:off x="3336" y="2716"/>
                  <a:ext cx="2286" cy="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kern="0">
                    <a:solidFill>
                      <a:sysClr val="windowText" lastClr="000000"/>
                    </a:solidFill>
                    <a:cs typeface="+mn-cs"/>
                  </a:endParaRPr>
                </a:p>
              </p:txBody>
            </p:sp>
            <p:sp>
              <p:nvSpPr>
                <p:cNvPr id="15" name="Rectangle 12"/>
                <p:cNvSpPr>
                  <a:spLocks noChangeArrowheads="1"/>
                </p:cNvSpPr>
                <p:nvPr/>
              </p:nvSpPr>
              <p:spPr bwMode="auto">
                <a:xfrm>
                  <a:off x="3332" y="2716"/>
                  <a:ext cx="2288" cy="19"/>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sz="2400" i="1">
                    <a:solidFill>
                      <a:srgbClr val="FFFFFF"/>
                    </a:solidFill>
                  </a:endParaRPr>
                </a:p>
              </p:txBody>
            </p:sp>
            <p:sp>
              <p:nvSpPr>
                <p:cNvPr id="16" name="Line 13"/>
                <p:cNvSpPr>
                  <a:spLocks noChangeShapeType="1"/>
                </p:cNvSpPr>
                <p:nvPr/>
              </p:nvSpPr>
              <p:spPr bwMode="auto">
                <a:xfrm>
                  <a:off x="3336" y="2919"/>
                  <a:ext cx="2286" cy="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kern="0">
                    <a:solidFill>
                      <a:sysClr val="windowText" lastClr="000000"/>
                    </a:solidFill>
                    <a:cs typeface="+mn-cs"/>
                  </a:endParaRPr>
                </a:p>
              </p:txBody>
            </p:sp>
            <p:sp>
              <p:nvSpPr>
                <p:cNvPr id="17" name="Rectangle 14"/>
                <p:cNvSpPr>
                  <a:spLocks noChangeArrowheads="1"/>
                </p:cNvSpPr>
                <p:nvPr/>
              </p:nvSpPr>
              <p:spPr bwMode="auto">
                <a:xfrm>
                  <a:off x="3332" y="2919"/>
                  <a:ext cx="2288" cy="17"/>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sz="2400" i="1">
                    <a:solidFill>
                      <a:srgbClr val="FFFFFF"/>
                    </a:solidFill>
                  </a:endParaRPr>
                </a:p>
              </p:txBody>
            </p:sp>
            <p:sp>
              <p:nvSpPr>
                <p:cNvPr id="18" name="Rectangle 15"/>
                <p:cNvSpPr>
                  <a:spLocks noChangeArrowheads="1"/>
                </p:cNvSpPr>
                <p:nvPr/>
              </p:nvSpPr>
              <p:spPr bwMode="auto">
                <a:xfrm>
                  <a:off x="3949" y="1307"/>
                  <a:ext cx="600" cy="242"/>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800" b="1" kern="0" dirty="0">
                      <a:solidFill>
                        <a:srgbClr val="000000"/>
                      </a:solidFill>
                      <a:latin typeface="+mj-lt"/>
                      <a:cs typeface="+mn-cs"/>
                    </a:rPr>
                    <a:t>Type</a:t>
                  </a:r>
                  <a:r>
                    <a:rPr lang="en-US" sz="1800" b="1" kern="0" dirty="0">
                      <a:solidFill>
                        <a:srgbClr val="000000"/>
                      </a:solidFill>
                      <a:cs typeface="+mn-cs"/>
                    </a:rPr>
                    <a:t> </a:t>
                  </a:r>
                  <a:r>
                    <a:rPr lang="en-US" sz="1800" b="1" kern="0" dirty="0">
                      <a:solidFill>
                        <a:srgbClr val="000000"/>
                      </a:solidFill>
                      <a:latin typeface="+mj-lt"/>
                      <a:cs typeface="+mn-cs"/>
                    </a:rPr>
                    <a:t>of</a:t>
                  </a:r>
                  <a:r>
                    <a:rPr lang="en-US" sz="1800" b="1" kern="0" dirty="0">
                      <a:solidFill>
                        <a:srgbClr val="000000"/>
                      </a:solidFill>
                      <a:cs typeface="+mn-cs"/>
                    </a:rPr>
                    <a:t> </a:t>
                  </a:r>
                </a:p>
              </p:txBody>
            </p:sp>
            <p:sp>
              <p:nvSpPr>
                <p:cNvPr id="19" name="Rectangle 16"/>
                <p:cNvSpPr>
                  <a:spLocks noChangeArrowheads="1"/>
                </p:cNvSpPr>
                <p:nvPr/>
              </p:nvSpPr>
              <p:spPr bwMode="auto">
                <a:xfrm>
                  <a:off x="3949" y="1502"/>
                  <a:ext cx="636" cy="242"/>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800" b="1" kern="0" dirty="0">
                      <a:solidFill>
                        <a:srgbClr val="000000"/>
                      </a:solidFill>
                      <a:latin typeface="+mj-lt"/>
                      <a:cs typeface="+mn-cs"/>
                    </a:rPr>
                    <a:t>Gasoline</a:t>
                  </a:r>
                </a:p>
              </p:txBody>
            </p:sp>
            <p:sp>
              <p:nvSpPr>
                <p:cNvPr id="20" name="Rectangle 17"/>
                <p:cNvSpPr>
                  <a:spLocks noChangeArrowheads="1"/>
                </p:cNvSpPr>
                <p:nvPr/>
              </p:nvSpPr>
              <p:spPr bwMode="auto">
                <a:xfrm>
                  <a:off x="2258" y="1904"/>
                  <a:ext cx="560" cy="242"/>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800" b="1" kern="0" dirty="0">
                      <a:solidFill>
                        <a:srgbClr val="000000"/>
                      </a:solidFill>
                      <a:latin typeface="+mj-lt"/>
                      <a:cs typeface="+mn-cs"/>
                    </a:rPr>
                    <a:t>Income</a:t>
                  </a:r>
                </a:p>
              </p:txBody>
            </p:sp>
            <p:sp>
              <p:nvSpPr>
                <p:cNvPr id="21" name="Rectangle 18"/>
                <p:cNvSpPr>
                  <a:spLocks noChangeArrowheads="1"/>
                </p:cNvSpPr>
                <p:nvPr/>
              </p:nvSpPr>
              <p:spPr bwMode="auto">
                <a:xfrm>
                  <a:off x="3353" y="1904"/>
                  <a:ext cx="575" cy="242"/>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800" b="1" kern="0" dirty="0">
                      <a:solidFill>
                        <a:srgbClr val="00AE00"/>
                      </a:solidFill>
                      <a:latin typeface="+mj-lt"/>
                      <a:cs typeface="+mn-cs"/>
                    </a:rPr>
                    <a:t>Regular</a:t>
                  </a:r>
                </a:p>
              </p:txBody>
            </p:sp>
            <p:sp>
              <p:nvSpPr>
                <p:cNvPr id="22" name="Rectangle 19"/>
                <p:cNvSpPr>
                  <a:spLocks noChangeArrowheads="1"/>
                </p:cNvSpPr>
                <p:nvPr/>
              </p:nvSpPr>
              <p:spPr bwMode="auto">
                <a:xfrm>
                  <a:off x="4043" y="1904"/>
                  <a:ext cx="666" cy="242"/>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800" b="1" kern="0" dirty="0">
                      <a:solidFill>
                        <a:srgbClr val="00AE00"/>
                      </a:solidFill>
                      <a:latin typeface="+mj-lt"/>
                      <a:cs typeface="+mn-cs"/>
                    </a:rPr>
                    <a:t>Premium</a:t>
                  </a:r>
                </a:p>
              </p:txBody>
            </p:sp>
            <p:sp>
              <p:nvSpPr>
                <p:cNvPr id="23" name="Rectangle 20"/>
                <p:cNvSpPr>
                  <a:spLocks noChangeArrowheads="1"/>
                </p:cNvSpPr>
                <p:nvPr/>
              </p:nvSpPr>
              <p:spPr bwMode="auto">
                <a:xfrm>
                  <a:off x="4980" y="1709"/>
                  <a:ext cx="462" cy="242"/>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800" b="1" kern="0" dirty="0">
                      <a:solidFill>
                        <a:srgbClr val="00AE00"/>
                      </a:solidFill>
                      <a:latin typeface="+mj-lt"/>
                      <a:cs typeface="+mn-cs"/>
                    </a:rPr>
                    <a:t>Extra</a:t>
                  </a:r>
                  <a:r>
                    <a:rPr lang="en-US" sz="1800" b="1" kern="0" dirty="0">
                      <a:solidFill>
                        <a:srgbClr val="00AE00"/>
                      </a:solidFill>
                      <a:cs typeface="+mn-cs"/>
                    </a:rPr>
                    <a:t> </a:t>
                  </a:r>
                </a:p>
              </p:txBody>
            </p:sp>
            <p:sp>
              <p:nvSpPr>
                <p:cNvPr id="24" name="Rectangle 21"/>
                <p:cNvSpPr>
                  <a:spLocks noChangeArrowheads="1"/>
                </p:cNvSpPr>
                <p:nvPr/>
              </p:nvSpPr>
              <p:spPr bwMode="auto">
                <a:xfrm>
                  <a:off x="4863" y="1904"/>
                  <a:ext cx="666" cy="242"/>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800" b="1" kern="0" dirty="0">
                      <a:solidFill>
                        <a:srgbClr val="00AE00"/>
                      </a:solidFill>
                      <a:latin typeface="+mj-lt"/>
                      <a:cs typeface="+mn-cs"/>
                    </a:rPr>
                    <a:t>Premium</a:t>
                  </a:r>
                </a:p>
              </p:txBody>
            </p:sp>
            <p:sp>
              <p:nvSpPr>
                <p:cNvPr id="25" name="Rectangle 22"/>
                <p:cNvSpPr>
                  <a:spLocks noChangeArrowheads="1"/>
                </p:cNvSpPr>
                <p:nvPr/>
              </p:nvSpPr>
              <p:spPr bwMode="auto">
                <a:xfrm>
                  <a:off x="1912" y="2102"/>
                  <a:ext cx="1188" cy="242"/>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800" b="1" kern="0" dirty="0">
                      <a:solidFill>
                        <a:srgbClr val="000099"/>
                      </a:solidFill>
                      <a:latin typeface="+mj-lt"/>
                      <a:cs typeface="+mn-cs"/>
                    </a:rPr>
                    <a:t>Less than $30,000</a:t>
                  </a:r>
                </a:p>
              </p:txBody>
            </p:sp>
            <p:sp>
              <p:nvSpPr>
                <p:cNvPr id="26" name="Rectangle 23"/>
                <p:cNvSpPr>
                  <a:spLocks noChangeArrowheads="1"/>
                </p:cNvSpPr>
                <p:nvPr/>
              </p:nvSpPr>
              <p:spPr bwMode="auto">
                <a:xfrm>
                  <a:off x="1870" y="2305"/>
                  <a:ext cx="1269" cy="242"/>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800" b="1" kern="0" dirty="0">
                      <a:solidFill>
                        <a:srgbClr val="000099"/>
                      </a:solidFill>
                      <a:latin typeface="+mj-lt"/>
                      <a:cs typeface="+mn-cs"/>
                    </a:rPr>
                    <a:t>$30,000 to $49,999</a:t>
                  </a:r>
                </a:p>
              </p:txBody>
            </p:sp>
            <p:sp>
              <p:nvSpPr>
                <p:cNvPr id="27" name="Rectangle 24"/>
                <p:cNvSpPr>
                  <a:spLocks noChangeArrowheads="1"/>
                </p:cNvSpPr>
                <p:nvPr/>
              </p:nvSpPr>
              <p:spPr bwMode="auto">
                <a:xfrm>
                  <a:off x="1870" y="2504"/>
                  <a:ext cx="1269" cy="242"/>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800" b="1" kern="0" dirty="0">
                      <a:solidFill>
                        <a:srgbClr val="000099"/>
                      </a:solidFill>
                      <a:latin typeface="+mj-lt"/>
                      <a:cs typeface="+mn-cs"/>
                    </a:rPr>
                    <a:t>$50,000 to $99,000</a:t>
                  </a:r>
                </a:p>
              </p:txBody>
            </p:sp>
            <p:sp>
              <p:nvSpPr>
                <p:cNvPr id="28" name="Rectangle 25"/>
                <p:cNvSpPr>
                  <a:spLocks noChangeArrowheads="1"/>
                </p:cNvSpPr>
                <p:nvPr/>
              </p:nvSpPr>
              <p:spPr bwMode="auto">
                <a:xfrm>
                  <a:off x="1931" y="2704"/>
                  <a:ext cx="1161" cy="242"/>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800" b="1" kern="0" dirty="0">
                      <a:solidFill>
                        <a:srgbClr val="000099"/>
                      </a:solidFill>
                      <a:latin typeface="+mj-lt"/>
                      <a:cs typeface="+mn-cs"/>
                    </a:rPr>
                    <a:t>At least $100,000</a:t>
                  </a:r>
                </a:p>
              </p:txBody>
            </p:sp>
            <p:sp>
              <p:nvSpPr>
                <p:cNvPr id="29" name="Line 26"/>
                <p:cNvSpPr>
                  <a:spLocks noChangeShapeType="1"/>
                </p:cNvSpPr>
                <p:nvPr/>
              </p:nvSpPr>
              <p:spPr bwMode="auto">
                <a:xfrm>
                  <a:off x="3323" y="2123"/>
                  <a:ext cx="0" cy="801"/>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kern="0">
                    <a:solidFill>
                      <a:sysClr val="windowText" lastClr="000000"/>
                    </a:solidFill>
                    <a:cs typeface="+mn-cs"/>
                  </a:endParaRPr>
                </a:p>
              </p:txBody>
            </p:sp>
            <p:sp>
              <p:nvSpPr>
                <p:cNvPr id="30" name="Rectangle 27"/>
                <p:cNvSpPr>
                  <a:spLocks noChangeArrowheads="1"/>
                </p:cNvSpPr>
                <p:nvPr/>
              </p:nvSpPr>
              <p:spPr bwMode="auto">
                <a:xfrm>
                  <a:off x="3323" y="2119"/>
                  <a:ext cx="16" cy="803"/>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sz="2400" i="1">
                    <a:solidFill>
                      <a:srgbClr val="FFFFFF"/>
                    </a:solidFill>
                  </a:endParaRPr>
                </a:p>
              </p:txBody>
            </p:sp>
            <p:sp>
              <p:nvSpPr>
                <p:cNvPr id="31" name="Line 28"/>
                <p:cNvSpPr>
                  <a:spLocks noChangeShapeType="1"/>
                </p:cNvSpPr>
                <p:nvPr/>
              </p:nvSpPr>
              <p:spPr bwMode="auto">
                <a:xfrm>
                  <a:off x="3975" y="2123"/>
                  <a:ext cx="0" cy="801"/>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kern="0">
                    <a:solidFill>
                      <a:sysClr val="windowText" lastClr="000000"/>
                    </a:solidFill>
                    <a:cs typeface="+mn-cs"/>
                  </a:endParaRPr>
                </a:p>
              </p:txBody>
            </p:sp>
            <p:sp>
              <p:nvSpPr>
                <p:cNvPr id="32" name="Rectangle 29"/>
                <p:cNvSpPr>
                  <a:spLocks noChangeArrowheads="1"/>
                </p:cNvSpPr>
                <p:nvPr/>
              </p:nvSpPr>
              <p:spPr bwMode="auto">
                <a:xfrm>
                  <a:off x="3975" y="2119"/>
                  <a:ext cx="16" cy="803"/>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sz="2400" i="1">
                    <a:solidFill>
                      <a:srgbClr val="FFFFFF"/>
                    </a:solidFill>
                  </a:endParaRPr>
                </a:p>
              </p:txBody>
            </p:sp>
            <p:sp>
              <p:nvSpPr>
                <p:cNvPr id="33" name="Line 30"/>
                <p:cNvSpPr>
                  <a:spLocks noChangeShapeType="1"/>
                </p:cNvSpPr>
                <p:nvPr/>
              </p:nvSpPr>
              <p:spPr bwMode="auto">
                <a:xfrm>
                  <a:off x="4783" y="2123"/>
                  <a:ext cx="0" cy="801"/>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kern="0">
                    <a:solidFill>
                      <a:sysClr val="windowText" lastClr="000000"/>
                    </a:solidFill>
                    <a:cs typeface="+mn-cs"/>
                  </a:endParaRPr>
                </a:p>
              </p:txBody>
            </p:sp>
            <p:sp>
              <p:nvSpPr>
                <p:cNvPr id="34" name="Rectangle 31"/>
                <p:cNvSpPr>
                  <a:spLocks noChangeArrowheads="1"/>
                </p:cNvSpPr>
                <p:nvPr/>
              </p:nvSpPr>
              <p:spPr bwMode="auto">
                <a:xfrm>
                  <a:off x="4783" y="2119"/>
                  <a:ext cx="16" cy="803"/>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sz="2400" i="1">
                    <a:solidFill>
                      <a:srgbClr val="FFFFFF"/>
                    </a:solidFill>
                  </a:endParaRPr>
                </a:p>
              </p:txBody>
            </p:sp>
            <p:sp>
              <p:nvSpPr>
                <p:cNvPr id="35" name="Line 32"/>
                <p:cNvSpPr>
                  <a:spLocks noChangeShapeType="1"/>
                </p:cNvSpPr>
                <p:nvPr/>
              </p:nvSpPr>
              <p:spPr bwMode="auto">
                <a:xfrm>
                  <a:off x="5617" y="2123"/>
                  <a:ext cx="0" cy="801"/>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kern="0">
                    <a:solidFill>
                      <a:sysClr val="windowText" lastClr="000000"/>
                    </a:solidFill>
                    <a:cs typeface="+mn-cs"/>
                  </a:endParaRPr>
                </a:p>
              </p:txBody>
            </p:sp>
            <p:sp>
              <p:nvSpPr>
                <p:cNvPr id="36" name="Rectangle 33"/>
                <p:cNvSpPr>
                  <a:spLocks noChangeArrowheads="1"/>
                </p:cNvSpPr>
                <p:nvPr/>
              </p:nvSpPr>
              <p:spPr bwMode="auto">
                <a:xfrm>
                  <a:off x="5617" y="2119"/>
                  <a:ext cx="16" cy="803"/>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sz="2400" i="1">
                    <a:solidFill>
                      <a:srgbClr val="FFFFFF"/>
                    </a:solidFill>
                  </a:endParaRPr>
                </a:p>
              </p:txBody>
            </p:sp>
          </p:grpSp>
        </p:grpSp>
        <p:sp>
          <p:nvSpPr>
            <p:cNvPr id="4" name="Rectangle 36"/>
            <p:cNvSpPr>
              <a:spLocks noChangeArrowheads="1"/>
            </p:cNvSpPr>
            <p:nvPr/>
          </p:nvSpPr>
          <p:spPr bwMode="auto">
            <a:xfrm>
              <a:off x="2001" y="1563"/>
              <a:ext cx="466" cy="303"/>
            </a:xfrm>
            <a:prstGeom prst="rect">
              <a:avLst/>
            </a:prstGeom>
            <a:noFill/>
            <a:ln w="12700">
              <a:noFill/>
              <a:miter lim="800000"/>
              <a:headEnd/>
              <a:tailEnd/>
            </a:ln>
          </p:spPr>
          <p:txBody>
            <a:bodyPr wrap="none" lIns="90488" tIns="44450" rIns="90488" bIns="44450">
              <a:spAutoFit/>
            </a:bodyPr>
            <a:lstStyle/>
            <a:p>
              <a:pPr algn="ctr" fontAlgn="auto">
                <a:spcBef>
                  <a:spcPts val="0"/>
                </a:spcBef>
                <a:spcAft>
                  <a:spcPts val="0"/>
                </a:spcAft>
                <a:defRPr/>
              </a:pPr>
              <a:r>
                <a:rPr lang="en-US" sz="2400" b="1" kern="0" dirty="0">
                  <a:solidFill>
                    <a:srgbClr val="000099"/>
                  </a:solidFill>
                  <a:latin typeface="+mj-lt"/>
                  <a:cs typeface="+mn-cs"/>
                </a:rPr>
                <a:t>r = 4</a:t>
              </a:r>
            </a:p>
          </p:txBody>
        </p:sp>
        <p:sp>
          <p:nvSpPr>
            <p:cNvPr id="5" name="Rectangle 37"/>
            <p:cNvSpPr>
              <a:spLocks noChangeArrowheads="1"/>
            </p:cNvSpPr>
            <p:nvPr/>
          </p:nvSpPr>
          <p:spPr bwMode="auto">
            <a:xfrm>
              <a:off x="3478" y="1648"/>
              <a:ext cx="478" cy="304"/>
            </a:xfrm>
            <a:prstGeom prst="rect">
              <a:avLst/>
            </a:prstGeom>
            <a:noFill/>
            <a:ln w="12700">
              <a:noFill/>
              <a:miter lim="800000"/>
              <a:headEnd/>
              <a:tailEnd/>
            </a:ln>
          </p:spPr>
          <p:txBody>
            <a:bodyPr wrap="none" lIns="90488" tIns="44450" rIns="90488" bIns="44450">
              <a:spAutoFit/>
            </a:bodyPr>
            <a:lstStyle/>
            <a:p>
              <a:pPr algn="ctr" fontAlgn="auto">
                <a:spcBef>
                  <a:spcPts val="0"/>
                </a:spcBef>
                <a:spcAft>
                  <a:spcPts val="0"/>
                </a:spcAft>
                <a:defRPr/>
              </a:pPr>
              <a:r>
                <a:rPr lang="en-US" sz="2400" b="1" kern="0" dirty="0">
                  <a:solidFill>
                    <a:srgbClr val="00AE00"/>
                  </a:solidFill>
                  <a:latin typeface="+mj-lt"/>
                  <a:cs typeface="+mn-cs"/>
                </a:rPr>
                <a:t>c = 3</a:t>
              </a:r>
            </a:p>
          </p:txBody>
        </p:sp>
      </p:grpSp>
      <p:graphicFrame>
        <p:nvGraphicFramePr>
          <p:cNvPr id="37" name="Object 41">
            <a:hlinkClick r:id="" action="ppaction://ole?verb=0"/>
          </p:cNvPr>
          <p:cNvGraphicFramePr>
            <a:graphicFrameLocks/>
          </p:cNvGraphicFramePr>
          <p:nvPr/>
        </p:nvGraphicFramePr>
        <p:xfrm>
          <a:off x="381000" y="1828800"/>
          <a:ext cx="2379663" cy="2303463"/>
        </p:xfrm>
        <a:graphic>
          <a:graphicData uri="http://schemas.openxmlformats.org/presentationml/2006/ole">
            <mc:AlternateContent xmlns:mc="http://schemas.openxmlformats.org/markup-compatibility/2006">
              <mc:Choice xmlns:v="urn:schemas-microsoft-com:vml" Requires="v">
                <p:oleObj spid="_x0000_s68626" name="Equation" r:id="rId3" imgW="1255680" imgH="1255680" progId="Equation.3">
                  <p:embed/>
                </p:oleObj>
              </mc:Choice>
              <mc:Fallback>
                <p:oleObj name="Equation" r:id="rId3" imgW="1255680" imgH="125568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828800"/>
                        <a:ext cx="2379663" cy="2303463"/>
                      </a:xfrm>
                      <a:prstGeom prst="rect">
                        <a:avLst/>
                      </a:prstGeom>
                      <a:solidFill>
                        <a:srgbClr val="FFFFFF"/>
                      </a:solidFill>
                      <a:ln w="50800">
                        <a:solidFill>
                          <a:srgbClr val="FF9900"/>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graphicFrame>
        <p:nvGraphicFramePr>
          <p:cNvPr id="38" name="Object 42">
            <a:hlinkClick r:id="" action="ppaction://ole?verb=0"/>
          </p:cNvPr>
          <p:cNvGraphicFramePr>
            <a:graphicFrameLocks/>
          </p:cNvGraphicFramePr>
          <p:nvPr/>
        </p:nvGraphicFramePr>
        <p:xfrm>
          <a:off x="395288" y="4724400"/>
          <a:ext cx="4240212" cy="1162050"/>
        </p:xfrm>
        <a:graphic>
          <a:graphicData uri="http://schemas.openxmlformats.org/presentationml/2006/ole">
            <mc:AlternateContent xmlns:mc="http://schemas.openxmlformats.org/markup-compatibility/2006">
              <mc:Choice xmlns:v="urn:schemas-microsoft-com:vml" Requires="v">
                <p:oleObj spid="_x0000_s68627" name="Equation" r:id="rId5" imgW="2106360" imgH="658800" progId="Equation.3">
                  <p:embed/>
                </p:oleObj>
              </mc:Choice>
              <mc:Fallback>
                <p:oleObj name="Equation" r:id="rId5" imgW="2106360" imgH="6588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4724400"/>
                        <a:ext cx="4240212" cy="1162050"/>
                      </a:xfrm>
                      <a:prstGeom prst="rect">
                        <a:avLst/>
                      </a:prstGeom>
                      <a:solidFill>
                        <a:srgbClr val="FFFFFF"/>
                      </a:solidFill>
                      <a:ln w="50800">
                        <a:solidFill>
                          <a:srgbClr val="FF9900"/>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sp>
        <p:nvSpPr>
          <p:cNvPr id="39" name="Title 4"/>
          <p:cNvSpPr txBox="1">
            <a:spLocks/>
          </p:cNvSpPr>
          <p:nvPr/>
        </p:nvSpPr>
        <p:spPr>
          <a:xfrm>
            <a:off x="193675" y="242888"/>
            <a:ext cx="875665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rgbClr val="00B0F0"/>
                </a:solidFill>
                <a:latin typeface="Symbol" pitchFamily="18" charset="2"/>
              </a:rPr>
              <a:t></a:t>
            </a:r>
            <a:r>
              <a:rPr lang="en-US" sz="3600" baseline="30000" dirty="0" smtClean="0">
                <a:solidFill>
                  <a:srgbClr val="00B0F0"/>
                </a:solidFill>
              </a:rPr>
              <a:t>2</a:t>
            </a:r>
            <a:r>
              <a:rPr lang="en-US" sz="3600" dirty="0" smtClean="0">
                <a:solidFill>
                  <a:srgbClr val="00B0F0"/>
                </a:solidFill>
              </a:rPr>
              <a:t> </a:t>
            </a:r>
            <a:r>
              <a:rPr lang="en-US" sz="2800" dirty="0" smtClean="0">
                <a:solidFill>
                  <a:srgbClr val="00B0F0"/>
                </a:solidFill>
                <a:latin typeface="Times New Roman" pitchFamily="18" charset="0"/>
                <a:cs typeface="Times New Roman" pitchFamily="18" charset="0"/>
              </a:rPr>
              <a:t>Test of Independence: Gasoline</a:t>
            </a:r>
            <a:br>
              <a:rPr lang="en-US" sz="2800" dirty="0" smtClean="0">
                <a:solidFill>
                  <a:srgbClr val="00B0F0"/>
                </a:solidFill>
                <a:latin typeface="Times New Roman" pitchFamily="18" charset="0"/>
                <a:cs typeface="Times New Roman" pitchFamily="18" charset="0"/>
              </a:rPr>
            </a:br>
            <a:r>
              <a:rPr lang="en-US" sz="2800" dirty="0" smtClean="0">
                <a:solidFill>
                  <a:srgbClr val="00B0F0"/>
                </a:solidFill>
                <a:latin typeface="Times New Roman" pitchFamily="18" charset="0"/>
                <a:cs typeface="Times New Roman" pitchFamily="18" charset="0"/>
              </a:rPr>
              <a:t>Preference Versus Income Category</a:t>
            </a:r>
            <a:endParaRPr lang="en-US" sz="2800" dirty="0" smtClean="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405015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193675" y="230188"/>
            <a:ext cx="875665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Symbol" pitchFamily="18" charset="2"/>
              </a:rPr>
              <a:t></a:t>
            </a:r>
            <a:r>
              <a:rPr lang="en-US" sz="3200" baseline="30000" dirty="0" smtClean="0">
                <a:solidFill>
                  <a:srgbClr val="00B0F0"/>
                </a:solidFill>
              </a:rPr>
              <a:t>2</a:t>
            </a:r>
            <a:r>
              <a:rPr lang="en-US" sz="3200" dirty="0" smtClean="0">
                <a:solidFill>
                  <a:srgbClr val="00B0F0"/>
                </a:solidFill>
              </a:rPr>
              <a:t> </a:t>
            </a:r>
            <a:r>
              <a:rPr lang="en-US" sz="3200" dirty="0" smtClean="0">
                <a:solidFill>
                  <a:srgbClr val="00B0F0"/>
                </a:solidFill>
                <a:latin typeface="Times New Roman" pitchFamily="18" charset="0"/>
                <a:cs typeface="Times New Roman" pitchFamily="18" charset="0"/>
              </a:rPr>
              <a:t>Goodness-of-Fit Test</a:t>
            </a:r>
            <a:endParaRPr lang="en-US" sz="3200" dirty="0" smtClean="0">
              <a:solidFill>
                <a:srgbClr val="00B0F0"/>
              </a:solidFill>
              <a:latin typeface="Times New Roman" pitchFamily="18" charset="0"/>
              <a:cs typeface="Times New Roman" pitchFamily="18" charset="0"/>
            </a:endParaRPr>
          </a:p>
        </p:txBody>
      </p:sp>
      <p:sp>
        <p:nvSpPr>
          <p:cNvPr id="3" name="Content Placeholder 6"/>
          <p:cNvSpPr txBox="1">
            <a:spLocks/>
          </p:cNvSpPr>
          <p:nvPr/>
        </p:nvSpPr>
        <p:spPr>
          <a:xfrm>
            <a:off x="381000" y="1412875"/>
            <a:ext cx="8602663" cy="36163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latin typeface="Times New Roman" pitchFamily="18" charset="0"/>
                <a:cs typeface="Times New Roman" pitchFamily="18" charset="0"/>
              </a:rPr>
              <a:t>The</a:t>
            </a:r>
            <a:r>
              <a:rPr lang="en-US" dirty="0" smtClean="0"/>
              <a:t> </a:t>
            </a:r>
            <a:r>
              <a:rPr lang="en-US" i="1" dirty="0" smtClean="0">
                <a:solidFill>
                  <a:srgbClr val="0A0A0A"/>
                </a:solidFill>
                <a:latin typeface="Symbol" pitchFamily="18" charset="2"/>
              </a:rPr>
              <a:t></a:t>
            </a:r>
            <a:r>
              <a:rPr lang="en-US" baseline="30000" dirty="0" smtClean="0"/>
              <a:t>2</a:t>
            </a:r>
            <a:r>
              <a:rPr lang="en-US" dirty="0" smtClean="0"/>
              <a:t> </a:t>
            </a:r>
            <a:r>
              <a:rPr lang="en-US" sz="2800" dirty="0" smtClean="0">
                <a:latin typeface="Times New Roman" pitchFamily="18" charset="0"/>
                <a:cs typeface="Times New Roman" pitchFamily="18" charset="0"/>
              </a:rPr>
              <a:t>goodness-of-fit test compares expected (theoretical) frequencies of categories from a population distribution to the observed (actual) frequencies from a distribution to determine whether there is a difference between what was expected and what was observed.</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Chi-square goodness-of-fit test is used to analyze probabilities of multinomial distribution trials along</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a single dimension.</a:t>
            </a: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831787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6"/>
          <p:cNvGrpSpPr>
            <a:grpSpLocks/>
          </p:cNvGrpSpPr>
          <p:nvPr/>
        </p:nvGrpSpPr>
        <p:grpSpPr bwMode="auto">
          <a:xfrm>
            <a:off x="1066800" y="2382838"/>
            <a:ext cx="6942138" cy="3027362"/>
            <a:chOff x="648" y="971"/>
            <a:chExt cx="4373" cy="1907"/>
          </a:xfrm>
        </p:grpSpPr>
        <p:sp>
          <p:nvSpPr>
            <p:cNvPr id="3" name="Rectangle 5"/>
            <p:cNvSpPr>
              <a:spLocks noChangeArrowheads="1"/>
            </p:cNvSpPr>
            <p:nvPr/>
          </p:nvSpPr>
          <p:spPr bwMode="auto">
            <a:xfrm>
              <a:off x="648" y="971"/>
              <a:ext cx="4367" cy="1893"/>
            </a:xfrm>
            <a:prstGeom prst="rect">
              <a:avLst/>
            </a:prstGeom>
            <a:solidFill>
              <a:schemeClr val="bg1">
                <a:lumMod val="95000"/>
              </a:schemeClr>
            </a:solidFill>
            <a:ln w="50800">
              <a:solidFill>
                <a:srgbClr val="FFC000"/>
              </a:solidFill>
              <a:miter lim="800000"/>
              <a:headEnd/>
              <a:tailEnd/>
            </a:ln>
          </p:spPr>
          <p:txBody>
            <a:bodyPr wrap="none" anchor="ctr"/>
            <a:lstStyle/>
            <a:p>
              <a:pPr eaLnBrk="0" hangingPunct="0"/>
              <a:endParaRPr lang="en-US" sz="2400" i="1">
                <a:solidFill>
                  <a:schemeClr val="tx1"/>
                </a:solidFill>
                <a:latin typeface="Calibri" pitchFamily="34" charset="0"/>
              </a:endParaRPr>
            </a:p>
          </p:txBody>
        </p:sp>
        <p:grpSp>
          <p:nvGrpSpPr>
            <p:cNvPr id="4" name="Group 55"/>
            <p:cNvGrpSpPr>
              <a:grpSpLocks/>
            </p:cNvGrpSpPr>
            <p:nvPr/>
          </p:nvGrpSpPr>
          <p:grpSpPr bwMode="auto">
            <a:xfrm>
              <a:off x="649" y="990"/>
              <a:ext cx="4372" cy="1888"/>
              <a:chOff x="649" y="990"/>
              <a:chExt cx="4372" cy="1888"/>
            </a:xfrm>
          </p:grpSpPr>
          <p:sp>
            <p:nvSpPr>
              <p:cNvPr id="5" name="Line 6"/>
              <p:cNvSpPr>
                <a:spLocks noChangeShapeType="1"/>
              </p:cNvSpPr>
              <p:nvPr/>
            </p:nvSpPr>
            <p:spPr bwMode="auto">
              <a:xfrm>
                <a:off x="2170" y="1804"/>
                <a:ext cx="2374" cy="0"/>
              </a:xfrm>
              <a:prstGeom prst="line">
                <a:avLst/>
              </a:prstGeom>
              <a:noFill/>
              <a:ln w="12700">
                <a:solidFill>
                  <a:srgbClr val="000000"/>
                </a:solidFill>
                <a:round/>
                <a:headEnd/>
                <a:tailEnd/>
              </a:ln>
            </p:spPr>
            <p:txBody>
              <a:bodyPr wrap="none" anchor="ctr"/>
              <a:lstStyle/>
              <a:p>
                <a:pPr eaLnBrk="0" hangingPunct="0">
                  <a:defRPr/>
                </a:pPr>
                <a:endParaRPr lang="en-US">
                  <a:latin typeface="+mj-lt"/>
                  <a:cs typeface="+mn-cs"/>
                </a:endParaRPr>
              </a:p>
            </p:txBody>
          </p:sp>
          <p:sp>
            <p:nvSpPr>
              <p:cNvPr id="6" name="Rectangle 7"/>
              <p:cNvSpPr>
                <a:spLocks noChangeArrowheads="1"/>
              </p:cNvSpPr>
              <p:nvPr/>
            </p:nvSpPr>
            <p:spPr bwMode="auto">
              <a:xfrm>
                <a:off x="2166" y="1804"/>
                <a:ext cx="2376" cy="16"/>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sz="2400" i="1">
                  <a:solidFill>
                    <a:schemeClr val="tx1"/>
                  </a:solidFill>
                  <a:latin typeface="Calibri" pitchFamily="34" charset="0"/>
                </a:endParaRPr>
              </a:p>
            </p:txBody>
          </p:sp>
          <p:sp>
            <p:nvSpPr>
              <p:cNvPr id="7" name="Line 8"/>
              <p:cNvSpPr>
                <a:spLocks noChangeShapeType="1"/>
              </p:cNvSpPr>
              <p:nvPr/>
            </p:nvSpPr>
            <p:spPr bwMode="auto">
              <a:xfrm>
                <a:off x="2170" y="2011"/>
                <a:ext cx="2374" cy="0"/>
              </a:xfrm>
              <a:prstGeom prst="line">
                <a:avLst/>
              </a:prstGeom>
              <a:noFill/>
              <a:ln w="12700">
                <a:solidFill>
                  <a:srgbClr val="000000"/>
                </a:solidFill>
                <a:round/>
                <a:headEnd/>
                <a:tailEnd/>
              </a:ln>
            </p:spPr>
            <p:txBody>
              <a:bodyPr wrap="none" anchor="ctr"/>
              <a:lstStyle/>
              <a:p>
                <a:pPr eaLnBrk="0" hangingPunct="0">
                  <a:defRPr/>
                </a:pPr>
                <a:endParaRPr lang="en-US">
                  <a:latin typeface="+mj-lt"/>
                  <a:cs typeface="+mn-cs"/>
                </a:endParaRPr>
              </a:p>
            </p:txBody>
          </p:sp>
          <p:sp>
            <p:nvSpPr>
              <p:cNvPr id="8" name="Rectangle 9"/>
              <p:cNvSpPr>
                <a:spLocks noChangeArrowheads="1"/>
              </p:cNvSpPr>
              <p:nvPr/>
            </p:nvSpPr>
            <p:spPr bwMode="auto">
              <a:xfrm>
                <a:off x="2166" y="2011"/>
                <a:ext cx="2376" cy="16"/>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sz="2400" i="1">
                  <a:solidFill>
                    <a:schemeClr val="tx1"/>
                  </a:solidFill>
                  <a:latin typeface="Calibri" pitchFamily="34" charset="0"/>
                </a:endParaRPr>
              </a:p>
            </p:txBody>
          </p:sp>
          <p:sp>
            <p:nvSpPr>
              <p:cNvPr id="9" name="Line 10"/>
              <p:cNvSpPr>
                <a:spLocks noChangeShapeType="1"/>
              </p:cNvSpPr>
              <p:nvPr/>
            </p:nvSpPr>
            <p:spPr bwMode="auto">
              <a:xfrm>
                <a:off x="2170" y="2219"/>
                <a:ext cx="2374" cy="0"/>
              </a:xfrm>
              <a:prstGeom prst="line">
                <a:avLst/>
              </a:prstGeom>
              <a:noFill/>
              <a:ln w="12700">
                <a:solidFill>
                  <a:srgbClr val="000000"/>
                </a:solidFill>
                <a:round/>
                <a:headEnd/>
                <a:tailEnd/>
              </a:ln>
            </p:spPr>
            <p:txBody>
              <a:bodyPr wrap="none" anchor="ctr"/>
              <a:lstStyle/>
              <a:p>
                <a:pPr eaLnBrk="0" hangingPunct="0">
                  <a:defRPr/>
                </a:pPr>
                <a:endParaRPr lang="en-US">
                  <a:latin typeface="+mj-lt"/>
                  <a:cs typeface="+mn-cs"/>
                </a:endParaRPr>
              </a:p>
            </p:txBody>
          </p:sp>
          <p:sp>
            <p:nvSpPr>
              <p:cNvPr id="10" name="Rectangle 11"/>
              <p:cNvSpPr>
                <a:spLocks noChangeArrowheads="1"/>
              </p:cNvSpPr>
              <p:nvPr/>
            </p:nvSpPr>
            <p:spPr bwMode="auto">
              <a:xfrm>
                <a:off x="2166" y="2219"/>
                <a:ext cx="2376" cy="16"/>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sz="2400" i="1">
                  <a:solidFill>
                    <a:schemeClr val="tx1"/>
                  </a:solidFill>
                  <a:latin typeface="Calibri" pitchFamily="34" charset="0"/>
                </a:endParaRPr>
              </a:p>
            </p:txBody>
          </p:sp>
          <p:sp>
            <p:nvSpPr>
              <p:cNvPr id="11" name="Line 12"/>
              <p:cNvSpPr>
                <a:spLocks noChangeShapeType="1"/>
              </p:cNvSpPr>
              <p:nvPr/>
            </p:nvSpPr>
            <p:spPr bwMode="auto">
              <a:xfrm>
                <a:off x="2170" y="2427"/>
                <a:ext cx="2374" cy="0"/>
              </a:xfrm>
              <a:prstGeom prst="line">
                <a:avLst/>
              </a:prstGeom>
              <a:noFill/>
              <a:ln w="12700">
                <a:solidFill>
                  <a:srgbClr val="000000"/>
                </a:solidFill>
                <a:round/>
                <a:headEnd/>
                <a:tailEnd/>
              </a:ln>
            </p:spPr>
            <p:txBody>
              <a:bodyPr wrap="none" anchor="ctr"/>
              <a:lstStyle/>
              <a:p>
                <a:pPr eaLnBrk="0" hangingPunct="0">
                  <a:defRPr/>
                </a:pPr>
                <a:endParaRPr lang="en-US">
                  <a:latin typeface="+mj-lt"/>
                  <a:cs typeface="+mn-cs"/>
                </a:endParaRPr>
              </a:p>
            </p:txBody>
          </p:sp>
          <p:sp>
            <p:nvSpPr>
              <p:cNvPr id="12" name="Rectangle 13"/>
              <p:cNvSpPr>
                <a:spLocks noChangeArrowheads="1"/>
              </p:cNvSpPr>
              <p:nvPr/>
            </p:nvSpPr>
            <p:spPr bwMode="auto">
              <a:xfrm>
                <a:off x="2166" y="2427"/>
                <a:ext cx="2376" cy="16"/>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sz="2400" i="1">
                  <a:solidFill>
                    <a:schemeClr val="tx1"/>
                  </a:solidFill>
                  <a:latin typeface="Calibri" pitchFamily="34" charset="0"/>
                </a:endParaRPr>
              </a:p>
            </p:txBody>
          </p:sp>
          <p:sp>
            <p:nvSpPr>
              <p:cNvPr id="13" name="Line 14"/>
              <p:cNvSpPr>
                <a:spLocks noChangeShapeType="1"/>
              </p:cNvSpPr>
              <p:nvPr/>
            </p:nvSpPr>
            <p:spPr bwMode="auto">
              <a:xfrm>
                <a:off x="2170" y="2635"/>
                <a:ext cx="2374" cy="0"/>
              </a:xfrm>
              <a:prstGeom prst="line">
                <a:avLst/>
              </a:prstGeom>
              <a:noFill/>
              <a:ln w="12700">
                <a:solidFill>
                  <a:srgbClr val="000000"/>
                </a:solidFill>
                <a:round/>
                <a:headEnd/>
                <a:tailEnd/>
              </a:ln>
            </p:spPr>
            <p:txBody>
              <a:bodyPr wrap="none" anchor="ctr"/>
              <a:lstStyle/>
              <a:p>
                <a:pPr eaLnBrk="0" hangingPunct="0">
                  <a:defRPr/>
                </a:pPr>
                <a:endParaRPr lang="en-US">
                  <a:latin typeface="+mj-lt"/>
                  <a:cs typeface="+mn-cs"/>
                </a:endParaRPr>
              </a:p>
            </p:txBody>
          </p:sp>
          <p:sp>
            <p:nvSpPr>
              <p:cNvPr id="14" name="Rectangle 15"/>
              <p:cNvSpPr>
                <a:spLocks noChangeArrowheads="1"/>
              </p:cNvSpPr>
              <p:nvPr/>
            </p:nvSpPr>
            <p:spPr bwMode="auto">
              <a:xfrm>
                <a:off x="2166" y="2635"/>
                <a:ext cx="2376" cy="16"/>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sz="2400" i="1">
                  <a:solidFill>
                    <a:schemeClr val="tx1"/>
                  </a:solidFill>
                  <a:latin typeface="Calibri" pitchFamily="34" charset="0"/>
                </a:endParaRPr>
              </a:p>
            </p:txBody>
          </p:sp>
          <p:sp>
            <p:nvSpPr>
              <p:cNvPr id="15" name="Rectangle 16"/>
              <p:cNvSpPr>
                <a:spLocks noChangeArrowheads="1"/>
              </p:cNvSpPr>
              <p:nvPr/>
            </p:nvSpPr>
            <p:spPr bwMode="auto">
              <a:xfrm>
                <a:off x="2809" y="990"/>
                <a:ext cx="672" cy="260"/>
              </a:xfrm>
              <a:prstGeom prst="rect">
                <a:avLst/>
              </a:prstGeom>
              <a:noFill/>
              <a:ln w="12700">
                <a:noFill/>
                <a:miter lim="800000"/>
                <a:headEnd/>
                <a:tailEnd/>
              </a:ln>
            </p:spPr>
            <p:txBody>
              <a:bodyPr wrap="none" lIns="90488" tIns="44450" rIns="90488" bIns="44450">
                <a:spAutoFit/>
              </a:bodyPr>
              <a:lstStyle/>
              <a:p>
                <a:pPr eaLnBrk="0" hangingPunct="0">
                  <a:defRPr/>
                </a:pPr>
                <a:r>
                  <a:rPr lang="en-US" sz="2100" b="1" dirty="0">
                    <a:solidFill>
                      <a:srgbClr val="000000"/>
                    </a:solidFill>
                    <a:latin typeface="+mj-lt"/>
                    <a:cs typeface="+mn-cs"/>
                  </a:rPr>
                  <a:t>Type of </a:t>
                </a:r>
              </a:p>
            </p:txBody>
          </p:sp>
          <p:sp>
            <p:nvSpPr>
              <p:cNvPr id="16" name="Rectangle 17"/>
              <p:cNvSpPr>
                <a:spLocks noChangeArrowheads="1"/>
              </p:cNvSpPr>
              <p:nvPr/>
            </p:nvSpPr>
            <p:spPr bwMode="auto">
              <a:xfrm>
                <a:off x="2809" y="1161"/>
                <a:ext cx="740" cy="258"/>
              </a:xfrm>
              <a:prstGeom prst="rect">
                <a:avLst/>
              </a:prstGeom>
              <a:no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j-lt"/>
                    <a:cs typeface="+mn-cs"/>
                  </a:rPr>
                  <a:t>Gasoline</a:t>
                </a:r>
              </a:p>
            </p:txBody>
          </p:sp>
          <p:sp>
            <p:nvSpPr>
              <p:cNvPr id="17" name="Rectangle 18"/>
              <p:cNvSpPr>
                <a:spLocks noChangeArrowheads="1"/>
              </p:cNvSpPr>
              <p:nvPr/>
            </p:nvSpPr>
            <p:spPr bwMode="auto">
              <a:xfrm>
                <a:off x="1053" y="1555"/>
                <a:ext cx="646" cy="258"/>
              </a:xfrm>
              <a:prstGeom prst="rect">
                <a:avLst/>
              </a:prstGeom>
              <a:no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j-lt"/>
                    <a:cs typeface="+mn-cs"/>
                  </a:rPr>
                  <a:t>Income</a:t>
                </a:r>
              </a:p>
            </p:txBody>
          </p:sp>
          <p:sp>
            <p:nvSpPr>
              <p:cNvPr id="18" name="Rectangle 19"/>
              <p:cNvSpPr>
                <a:spLocks noChangeArrowheads="1"/>
              </p:cNvSpPr>
              <p:nvPr/>
            </p:nvSpPr>
            <p:spPr bwMode="auto">
              <a:xfrm>
                <a:off x="2190" y="1555"/>
                <a:ext cx="652" cy="260"/>
              </a:xfrm>
              <a:prstGeom prst="rect">
                <a:avLst/>
              </a:prstGeom>
              <a:noFill/>
              <a:ln w="12700">
                <a:noFill/>
                <a:miter lim="800000"/>
                <a:headEnd/>
                <a:tailEnd/>
              </a:ln>
            </p:spPr>
            <p:txBody>
              <a:bodyPr wrap="none" lIns="90488" tIns="44450" rIns="90488" bIns="44450">
                <a:spAutoFit/>
              </a:bodyPr>
              <a:lstStyle/>
              <a:p>
                <a:pPr eaLnBrk="0" hangingPunct="0">
                  <a:defRPr/>
                </a:pPr>
                <a:r>
                  <a:rPr lang="en-US" sz="2100" b="1" dirty="0">
                    <a:solidFill>
                      <a:srgbClr val="000000"/>
                    </a:solidFill>
                    <a:latin typeface="+mj-lt"/>
                    <a:cs typeface="+mn-cs"/>
                  </a:rPr>
                  <a:t>Regular</a:t>
                </a:r>
              </a:p>
            </p:txBody>
          </p:sp>
          <p:sp>
            <p:nvSpPr>
              <p:cNvPr id="19" name="Rectangle 20"/>
              <p:cNvSpPr>
                <a:spLocks noChangeArrowheads="1"/>
              </p:cNvSpPr>
              <p:nvPr/>
            </p:nvSpPr>
            <p:spPr bwMode="auto">
              <a:xfrm>
                <a:off x="2906" y="1555"/>
                <a:ext cx="787" cy="258"/>
              </a:xfrm>
              <a:prstGeom prst="rect">
                <a:avLst/>
              </a:prstGeom>
              <a:no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j-lt"/>
                    <a:cs typeface="+mn-cs"/>
                  </a:rPr>
                  <a:t>Premium</a:t>
                </a:r>
              </a:p>
            </p:txBody>
          </p:sp>
          <p:sp>
            <p:nvSpPr>
              <p:cNvPr id="20" name="Rectangle 21"/>
              <p:cNvSpPr>
                <a:spLocks noChangeArrowheads="1"/>
              </p:cNvSpPr>
              <p:nvPr/>
            </p:nvSpPr>
            <p:spPr bwMode="auto">
              <a:xfrm>
                <a:off x="3880" y="1402"/>
                <a:ext cx="513" cy="260"/>
              </a:xfrm>
              <a:prstGeom prst="rect">
                <a:avLst/>
              </a:prstGeom>
              <a:noFill/>
              <a:ln w="12700">
                <a:noFill/>
                <a:miter lim="800000"/>
                <a:headEnd/>
                <a:tailEnd/>
              </a:ln>
            </p:spPr>
            <p:txBody>
              <a:bodyPr wrap="none" lIns="90488" tIns="44450" rIns="90488" bIns="44450">
                <a:spAutoFit/>
              </a:bodyPr>
              <a:lstStyle/>
              <a:p>
                <a:pPr eaLnBrk="0" hangingPunct="0">
                  <a:defRPr/>
                </a:pPr>
                <a:r>
                  <a:rPr lang="en-US" sz="2100" b="1" dirty="0">
                    <a:solidFill>
                      <a:srgbClr val="000000"/>
                    </a:solidFill>
                    <a:latin typeface="+mj-lt"/>
                    <a:cs typeface="+mn-cs"/>
                  </a:rPr>
                  <a:t>Extra </a:t>
                </a:r>
              </a:p>
            </p:txBody>
          </p:sp>
          <p:sp>
            <p:nvSpPr>
              <p:cNvPr id="21" name="Rectangle 22"/>
              <p:cNvSpPr>
                <a:spLocks noChangeArrowheads="1"/>
              </p:cNvSpPr>
              <p:nvPr/>
            </p:nvSpPr>
            <p:spPr bwMode="auto">
              <a:xfrm>
                <a:off x="3758" y="1555"/>
                <a:ext cx="787" cy="258"/>
              </a:xfrm>
              <a:prstGeom prst="rect">
                <a:avLst/>
              </a:prstGeom>
              <a:no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j-lt"/>
                    <a:cs typeface="+mn-cs"/>
                  </a:rPr>
                  <a:t>Premium</a:t>
                </a:r>
              </a:p>
            </p:txBody>
          </p:sp>
          <p:sp>
            <p:nvSpPr>
              <p:cNvPr id="22" name="Rectangle 23"/>
              <p:cNvSpPr>
                <a:spLocks noChangeArrowheads="1"/>
              </p:cNvSpPr>
              <p:nvPr/>
            </p:nvSpPr>
            <p:spPr bwMode="auto">
              <a:xfrm>
                <a:off x="693" y="1787"/>
                <a:ext cx="1387" cy="258"/>
              </a:xfrm>
              <a:prstGeom prst="rect">
                <a:avLst/>
              </a:prstGeom>
              <a:noFill/>
              <a:ln w="12700">
                <a:noFill/>
                <a:miter lim="800000"/>
                <a:headEnd/>
                <a:tailEnd/>
              </a:ln>
            </p:spPr>
            <p:txBody>
              <a:bodyPr wrap="none" lIns="90488" tIns="44450" rIns="90488" bIns="44450">
                <a:spAutoFit/>
              </a:bodyPr>
              <a:lstStyle/>
              <a:p>
                <a:pPr eaLnBrk="0" hangingPunct="0">
                  <a:defRPr/>
                </a:pPr>
                <a:r>
                  <a:rPr lang="en-US" sz="2100" b="1" dirty="0">
                    <a:solidFill>
                      <a:srgbClr val="000000"/>
                    </a:solidFill>
                    <a:latin typeface="+mj-lt"/>
                    <a:cs typeface="+mn-cs"/>
                  </a:rPr>
                  <a:t>Less than $30,000</a:t>
                </a:r>
              </a:p>
            </p:txBody>
          </p:sp>
          <p:sp>
            <p:nvSpPr>
              <p:cNvPr id="23" name="Rectangle 24"/>
              <p:cNvSpPr>
                <a:spLocks noChangeArrowheads="1"/>
              </p:cNvSpPr>
              <p:nvPr/>
            </p:nvSpPr>
            <p:spPr bwMode="auto">
              <a:xfrm>
                <a:off x="2588" y="1787"/>
                <a:ext cx="287" cy="260"/>
              </a:xfrm>
              <a:prstGeom prst="rect">
                <a:avLst/>
              </a:prstGeom>
              <a:no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j-lt"/>
                    <a:cs typeface="+mn-cs"/>
                  </a:rPr>
                  <a:t>85</a:t>
                </a:r>
              </a:p>
            </p:txBody>
          </p:sp>
          <p:sp>
            <p:nvSpPr>
              <p:cNvPr id="24" name="Rectangle 25"/>
              <p:cNvSpPr>
                <a:spLocks noChangeArrowheads="1"/>
              </p:cNvSpPr>
              <p:nvPr/>
            </p:nvSpPr>
            <p:spPr bwMode="auto">
              <a:xfrm>
                <a:off x="3427" y="1787"/>
                <a:ext cx="287" cy="260"/>
              </a:xfrm>
              <a:prstGeom prst="rect">
                <a:avLst/>
              </a:prstGeom>
              <a:no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j-lt"/>
                    <a:cs typeface="+mn-cs"/>
                  </a:rPr>
                  <a:t>16</a:t>
                </a:r>
              </a:p>
            </p:txBody>
          </p:sp>
          <p:sp>
            <p:nvSpPr>
              <p:cNvPr id="25" name="Rectangle 26"/>
              <p:cNvSpPr>
                <a:spLocks noChangeArrowheads="1"/>
              </p:cNvSpPr>
              <p:nvPr/>
            </p:nvSpPr>
            <p:spPr bwMode="auto">
              <a:xfrm>
                <a:off x="4376" y="1787"/>
                <a:ext cx="20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r>
                  <a:rPr lang="en-US" sz="2100" b="1">
                    <a:solidFill>
                      <a:srgbClr val="000000"/>
                    </a:solidFill>
                    <a:latin typeface="Calibri" pitchFamily="34" charset="0"/>
                  </a:rPr>
                  <a:t>6</a:t>
                </a:r>
              </a:p>
            </p:txBody>
          </p:sp>
          <p:sp>
            <p:nvSpPr>
              <p:cNvPr id="26" name="Rectangle 27"/>
              <p:cNvSpPr>
                <a:spLocks noChangeArrowheads="1"/>
              </p:cNvSpPr>
              <p:nvPr/>
            </p:nvSpPr>
            <p:spPr bwMode="auto">
              <a:xfrm>
                <a:off x="4648" y="1787"/>
                <a:ext cx="373" cy="260"/>
              </a:xfrm>
              <a:prstGeom prst="rect">
                <a:avLst/>
              </a:prstGeom>
              <a:noFill/>
              <a:ln w="12700">
                <a:noFill/>
                <a:miter lim="800000"/>
                <a:headEnd/>
                <a:tailEnd/>
              </a:ln>
            </p:spPr>
            <p:txBody>
              <a:bodyPr wrap="none" lIns="90488" tIns="44450" rIns="90488" bIns="44450">
                <a:spAutoFit/>
              </a:bodyPr>
              <a:lstStyle/>
              <a:p>
                <a:pPr eaLnBrk="0" hangingPunct="0">
                  <a:defRPr/>
                </a:pPr>
                <a:r>
                  <a:rPr lang="en-US" sz="2100" b="1" dirty="0">
                    <a:solidFill>
                      <a:schemeClr val="bg2">
                        <a:lumMod val="60000"/>
                        <a:lumOff val="40000"/>
                      </a:schemeClr>
                    </a:solidFill>
                    <a:latin typeface="+mj-lt"/>
                    <a:cs typeface="+mn-cs"/>
                  </a:rPr>
                  <a:t>107</a:t>
                </a:r>
              </a:p>
            </p:txBody>
          </p:sp>
          <p:sp>
            <p:nvSpPr>
              <p:cNvPr id="27" name="Rectangle 28"/>
              <p:cNvSpPr>
                <a:spLocks noChangeArrowheads="1"/>
              </p:cNvSpPr>
              <p:nvPr/>
            </p:nvSpPr>
            <p:spPr bwMode="auto">
              <a:xfrm>
                <a:off x="649" y="1995"/>
                <a:ext cx="1456" cy="260"/>
              </a:xfrm>
              <a:prstGeom prst="rect">
                <a:avLst/>
              </a:prstGeom>
              <a:noFill/>
              <a:ln w="12700">
                <a:noFill/>
                <a:miter lim="800000"/>
                <a:headEnd/>
                <a:tailEnd/>
              </a:ln>
            </p:spPr>
            <p:txBody>
              <a:bodyPr wrap="none" lIns="90488" tIns="44450" rIns="90488" bIns="44450">
                <a:spAutoFit/>
              </a:bodyPr>
              <a:lstStyle/>
              <a:p>
                <a:pPr eaLnBrk="0" hangingPunct="0">
                  <a:defRPr/>
                </a:pPr>
                <a:r>
                  <a:rPr lang="en-US" sz="2100" b="1" dirty="0">
                    <a:solidFill>
                      <a:srgbClr val="000000"/>
                    </a:solidFill>
                    <a:latin typeface="+mj-lt"/>
                    <a:cs typeface="+mn-cs"/>
                  </a:rPr>
                  <a:t>$30,000 to $49,999</a:t>
                </a:r>
              </a:p>
            </p:txBody>
          </p:sp>
          <p:sp>
            <p:nvSpPr>
              <p:cNvPr id="28" name="Rectangle 29"/>
              <p:cNvSpPr>
                <a:spLocks noChangeArrowheads="1"/>
              </p:cNvSpPr>
              <p:nvPr/>
            </p:nvSpPr>
            <p:spPr bwMode="auto">
              <a:xfrm>
                <a:off x="2505" y="1995"/>
                <a:ext cx="373" cy="260"/>
              </a:xfrm>
              <a:prstGeom prst="rect">
                <a:avLst/>
              </a:prstGeom>
              <a:no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j-lt"/>
                    <a:cs typeface="+mn-cs"/>
                  </a:rPr>
                  <a:t>102</a:t>
                </a:r>
              </a:p>
            </p:txBody>
          </p:sp>
          <p:sp>
            <p:nvSpPr>
              <p:cNvPr id="29" name="Rectangle 30"/>
              <p:cNvSpPr>
                <a:spLocks noChangeArrowheads="1"/>
              </p:cNvSpPr>
              <p:nvPr/>
            </p:nvSpPr>
            <p:spPr bwMode="auto">
              <a:xfrm>
                <a:off x="3427" y="1995"/>
                <a:ext cx="287" cy="260"/>
              </a:xfrm>
              <a:prstGeom prst="rect">
                <a:avLst/>
              </a:prstGeom>
              <a:no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j-lt"/>
                    <a:cs typeface="+mn-cs"/>
                  </a:rPr>
                  <a:t>27</a:t>
                </a:r>
              </a:p>
            </p:txBody>
          </p:sp>
          <p:sp>
            <p:nvSpPr>
              <p:cNvPr id="30" name="Rectangle 31"/>
              <p:cNvSpPr>
                <a:spLocks noChangeArrowheads="1"/>
              </p:cNvSpPr>
              <p:nvPr/>
            </p:nvSpPr>
            <p:spPr bwMode="auto">
              <a:xfrm>
                <a:off x="4293" y="1995"/>
                <a:ext cx="287" cy="260"/>
              </a:xfrm>
              <a:prstGeom prst="rect">
                <a:avLst/>
              </a:prstGeom>
              <a:no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j-lt"/>
                    <a:cs typeface="+mn-cs"/>
                  </a:rPr>
                  <a:t>13</a:t>
                </a:r>
              </a:p>
            </p:txBody>
          </p:sp>
          <p:sp>
            <p:nvSpPr>
              <p:cNvPr id="31" name="Rectangle 32"/>
              <p:cNvSpPr>
                <a:spLocks noChangeArrowheads="1"/>
              </p:cNvSpPr>
              <p:nvPr/>
            </p:nvSpPr>
            <p:spPr bwMode="auto">
              <a:xfrm>
                <a:off x="4648" y="1995"/>
                <a:ext cx="373" cy="260"/>
              </a:xfrm>
              <a:prstGeom prst="rect">
                <a:avLst/>
              </a:prstGeom>
              <a:noFill/>
              <a:ln w="12700">
                <a:noFill/>
                <a:miter lim="800000"/>
                <a:headEnd/>
                <a:tailEnd/>
              </a:ln>
            </p:spPr>
            <p:txBody>
              <a:bodyPr wrap="none" lIns="90488" tIns="44450" rIns="90488" bIns="44450">
                <a:spAutoFit/>
              </a:bodyPr>
              <a:lstStyle/>
              <a:p>
                <a:pPr eaLnBrk="0" hangingPunct="0">
                  <a:defRPr/>
                </a:pPr>
                <a:r>
                  <a:rPr lang="en-US" sz="2100" b="1" dirty="0">
                    <a:solidFill>
                      <a:schemeClr val="bg2">
                        <a:lumMod val="60000"/>
                        <a:lumOff val="40000"/>
                      </a:schemeClr>
                    </a:solidFill>
                    <a:latin typeface="+mj-lt"/>
                    <a:cs typeface="+mn-cs"/>
                  </a:rPr>
                  <a:t>142</a:t>
                </a:r>
              </a:p>
            </p:txBody>
          </p:sp>
          <p:sp>
            <p:nvSpPr>
              <p:cNvPr id="32" name="Rectangle 33"/>
              <p:cNvSpPr>
                <a:spLocks noChangeArrowheads="1"/>
              </p:cNvSpPr>
              <p:nvPr/>
            </p:nvSpPr>
            <p:spPr bwMode="auto">
              <a:xfrm>
                <a:off x="649" y="2202"/>
                <a:ext cx="1456" cy="260"/>
              </a:xfrm>
              <a:prstGeom prst="rect">
                <a:avLst/>
              </a:prstGeom>
              <a:noFill/>
              <a:ln w="12700">
                <a:noFill/>
                <a:miter lim="800000"/>
                <a:headEnd/>
                <a:tailEnd/>
              </a:ln>
            </p:spPr>
            <p:txBody>
              <a:bodyPr wrap="none" lIns="90488" tIns="44450" rIns="90488" bIns="44450">
                <a:spAutoFit/>
              </a:bodyPr>
              <a:lstStyle/>
              <a:p>
                <a:pPr eaLnBrk="0" hangingPunct="0">
                  <a:defRPr/>
                </a:pPr>
                <a:r>
                  <a:rPr lang="en-US" sz="2100" b="1" dirty="0">
                    <a:solidFill>
                      <a:srgbClr val="000000"/>
                    </a:solidFill>
                    <a:latin typeface="+mj-lt"/>
                    <a:cs typeface="+mn-cs"/>
                  </a:rPr>
                  <a:t>$50,000 to $99,000</a:t>
                </a:r>
              </a:p>
            </p:txBody>
          </p:sp>
          <p:sp>
            <p:nvSpPr>
              <p:cNvPr id="33" name="Rectangle 34"/>
              <p:cNvSpPr>
                <a:spLocks noChangeArrowheads="1"/>
              </p:cNvSpPr>
              <p:nvPr/>
            </p:nvSpPr>
            <p:spPr bwMode="auto">
              <a:xfrm>
                <a:off x="2588" y="2202"/>
                <a:ext cx="287" cy="260"/>
              </a:xfrm>
              <a:prstGeom prst="rect">
                <a:avLst/>
              </a:prstGeom>
              <a:no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j-lt"/>
                    <a:cs typeface="+mn-cs"/>
                  </a:rPr>
                  <a:t>36</a:t>
                </a:r>
              </a:p>
            </p:txBody>
          </p:sp>
          <p:sp>
            <p:nvSpPr>
              <p:cNvPr id="34" name="Rectangle 35"/>
              <p:cNvSpPr>
                <a:spLocks noChangeArrowheads="1"/>
              </p:cNvSpPr>
              <p:nvPr/>
            </p:nvSpPr>
            <p:spPr bwMode="auto">
              <a:xfrm>
                <a:off x="3427" y="2202"/>
                <a:ext cx="287" cy="260"/>
              </a:xfrm>
              <a:prstGeom prst="rect">
                <a:avLst/>
              </a:prstGeom>
              <a:no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j-lt"/>
                    <a:cs typeface="+mn-cs"/>
                  </a:rPr>
                  <a:t>22</a:t>
                </a:r>
              </a:p>
            </p:txBody>
          </p:sp>
          <p:sp>
            <p:nvSpPr>
              <p:cNvPr id="35" name="Rectangle 36"/>
              <p:cNvSpPr>
                <a:spLocks noChangeArrowheads="1"/>
              </p:cNvSpPr>
              <p:nvPr/>
            </p:nvSpPr>
            <p:spPr bwMode="auto">
              <a:xfrm>
                <a:off x="4293" y="2202"/>
                <a:ext cx="287" cy="260"/>
              </a:xfrm>
              <a:prstGeom prst="rect">
                <a:avLst/>
              </a:prstGeom>
              <a:no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j-lt"/>
                    <a:cs typeface="+mn-cs"/>
                  </a:rPr>
                  <a:t>15</a:t>
                </a:r>
              </a:p>
            </p:txBody>
          </p:sp>
          <p:sp>
            <p:nvSpPr>
              <p:cNvPr id="36" name="Rectangle 37"/>
              <p:cNvSpPr>
                <a:spLocks noChangeArrowheads="1"/>
              </p:cNvSpPr>
              <p:nvPr/>
            </p:nvSpPr>
            <p:spPr bwMode="auto">
              <a:xfrm>
                <a:off x="4731" y="2202"/>
                <a:ext cx="287" cy="260"/>
              </a:xfrm>
              <a:prstGeom prst="rect">
                <a:avLst/>
              </a:prstGeom>
              <a:noFill/>
              <a:ln w="12700">
                <a:noFill/>
                <a:miter lim="800000"/>
                <a:headEnd/>
                <a:tailEnd/>
              </a:ln>
            </p:spPr>
            <p:txBody>
              <a:bodyPr wrap="none" lIns="90488" tIns="44450" rIns="90488" bIns="44450">
                <a:spAutoFit/>
              </a:bodyPr>
              <a:lstStyle/>
              <a:p>
                <a:pPr eaLnBrk="0" hangingPunct="0">
                  <a:defRPr/>
                </a:pPr>
                <a:r>
                  <a:rPr lang="en-US" sz="2100" b="1">
                    <a:solidFill>
                      <a:schemeClr val="bg2">
                        <a:lumMod val="60000"/>
                        <a:lumOff val="40000"/>
                      </a:schemeClr>
                    </a:solidFill>
                    <a:latin typeface="+mj-lt"/>
                    <a:cs typeface="+mn-cs"/>
                  </a:rPr>
                  <a:t>73</a:t>
                </a:r>
              </a:p>
            </p:txBody>
          </p:sp>
          <p:sp>
            <p:nvSpPr>
              <p:cNvPr id="37" name="Rectangle 38"/>
              <p:cNvSpPr>
                <a:spLocks noChangeArrowheads="1"/>
              </p:cNvSpPr>
              <p:nvPr/>
            </p:nvSpPr>
            <p:spPr bwMode="auto">
              <a:xfrm>
                <a:off x="713" y="2410"/>
                <a:ext cx="1332" cy="258"/>
              </a:xfrm>
              <a:prstGeom prst="rect">
                <a:avLst/>
              </a:prstGeom>
              <a:noFill/>
              <a:ln w="12700">
                <a:noFill/>
                <a:miter lim="800000"/>
                <a:headEnd/>
                <a:tailEnd/>
              </a:ln>
            </p:spPr>
            <p:txBody>
              <a:bodyPr wrap="none" lIns="90488" tIns="44450" rIns="90488" bIns="44450">
                <a:spAutoFit/>
              </a:bodyPr>
              <a:lstStyle/>
              <a:p>
                <a:pPr eaLnBrk="0" hangingPunct="0">
                  <a:defRPr/>
                </a:pPr>
                <a:r>
                  <a:rPr lang="en-US" sz="2100" b="1" dirty="0">
                    <a:solidFill>
                      <a:srgbClr val="000000"/>
                    </a:solidFill>
                    <a:latin typeface="+mj-lt"/>
                    <a:cs typeface="+mn-cs"/>
                  </a:rPr>
                  <a:t>At least $100,000</a:t>
                </a:r>
              </a:p>
            </p:txBody>
          </p:sp>
          <p:sp>
            <p:nvSpPr>
              <p:cNvPr id="38" name="Rectangle 39"/>
              <p:cNvSpPr>
                <a:spLocks noChangeArrowheads="1"/>
              </p:cNvSpPr>
              <p:nvPr/>
            </p:nvSpPr>
            <p:spPr bwMode="auto">
              <a:xfrm>
                <a:off x="2588" y="2410"/>
                <a:ext cx="287" cy="260"/>
              </a:xfrm>
              <a:prstGeom prst="rect">
                <a:avLst/>
              </a:prstGeom>
              <a:no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j-lt"/>
                    <a:cs typeface="+mn-cs"/>
                  </a:rPr>
                  <a:t>15</a:t>
                </a:r>
              </a:p>
            </p:txBody>
          </p:sp>
          <p:sp>
            <p:nvSpPr>
              <p:cNvPr id="39" name="Rectangle 40"/>
              <p:cNvSpPr>
                <a:spLocks noChangeArrowheads="1"/>
              </p:cNvSpPr>
              <p:nvPr/>
            </p:nvSpPr>
            <p:spPr bwMode="auto">
              <a:xfrm>
                <a:off x="3427" y="2410"/>
                <a:ext cx="287" cy="260"/>
              </a:xfrm>
              <a:prstGeom prst="rect">
                <a:avLst/>
              </a:prstGeom>
              <a:no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j-lt"/>
                    <a:cs typeface="+mn-cs"/>
                  </a:rPr>
                  <a:t>23</a:t>
                </a:r>
              </a:p>
            </p:txBody>
          </p:sp>
          <p:sp>
            <p:nvSpPr>
              <p:cNvPr id="40" name="Rectangle 41"/>
              <p:cNvSpPr>
                <a:spLocks noChangeArrowheads="1"/>
              </p:cNvSpPr>
              <p:nvPr/>
            </p:nvSpPr>
            <p:spPr bwMode="auto">
              <a:xfrm>
                <a:off x="4293" y="2410"/>
                <a:ext cx="287" cy="260"/>
              </a:xfrm>
              <a:prstGeom prst="rect">
                <a:avLst/>
              </a:prstGeom>
              <a:noFill/>
              <a:ln w="12700">
                <a:noFill/>
                <a:miter lim="800000"/>
                <a:headEnd/>
                <a:tailEnd/>
              </a:ln>
            </p:spPr>
            <p:txBody>
              <a:bodyPr wrap="none" lIns="90488" tIns="44450" rIns="90488" bIns="44450">
                <a:spAutoFit/>
              </a:bodyPr>
              <a:lstStyle/>
              <a:p>
                <a:pPr eaLnBrk="0" hangingPunct="0">
                  <a:defRPr/>
                </a:pPr>
                <a:r>
                  <a:rPr lang="en-US" sz="2100" b="1">
                    <a:solidFill>
                      <a:srgbClr val="000000"/>
                    </a:solidFill>
                    <a:latin typeface="+mj-lt"/>
                    <a:cs typeface="+mn-cs"/>
                  </a:rPr>
                  <a:t>25</a:t>
                </a:r>
              </a:p>
            </p:txBody>
          </p:sp>
          <p:sp>
            <p:nvSpPr>
              <p:cNvPr id="41" name="Rectangle 42"/>
              <p:cNvSpPr>
                <a:spLocks noChangeArrowheads="1"/>
              </p:cNvSpPr>
              <p:nvPr/>
            </p:nvSpPr>
            <p:spPr bwMode="auto">
              <a:xfrm>
                <a:off x="4731" y="2410"/>
                <a:ext cx="287" cy="260"/>
              </a:xfrm>
              <a:prstGeom prst="rect">
                <a:avLst/>
              </a:prstGeom>
              <a:noFill/>
              <a:ln w="12700">
                <a:noFill/>
                <a:miter lim="800000"/>
                <a:headEnd/>
                <a:tailEnd/>
              </a:ln>
            </p:spPr>
            <p:txBody>
              <a:bodyPr wrap="none" lIns="90488" tIns="44450" rIns="90488" bIns="44450">
                <a:spAutoFit/>
              </a:bodyPr>
              <a:lstStyle/>
              <a:p>
                <a:pPr eaLnBrk="0" hangingPunct="0">
                  <a:defRPr/>
                </a:pPr>
                <a:r>
                  <a:rPr lang="en-US" sz="2100" b="1" dirty="0">
                    <a:solidFill>
                      <a:schemeClr val="bg2">
                        <a:lumMod val="60000"/>
                        <a:lumOff val="40000"/>
                      </a:schemeClr>
                    </a:solidFill>
                    <a:latin typeface="+mj-lt"/>
                    <a:cs typeface="+mn-cs"/>
                  </a:rPr>
                  <a:t>63</a:t>
                </a:r>
              </a:p>
            </p:txBody>
          </p:sp>
          <p:sp>
            <p:nvSpPr>
              <p:cNvPr id="42" name="Rectangle 43"/>
              <p:cNvSpPr>
                <a:spLocks noChangeArrowheads="1"/>
              </p:cNvSpPr>
              <p:nvPr/>
            </p:nvSpPr>
            <p:spPr bwMode="auto">
              <a:xfrm>
                <a:off x="2505" y="2618"/>
                <a:ext cx="373" cy="260"/>
              </a:xfrm>
              <a:prstGeom prst="rect">
                <a:avLst/>
              </a:prstGeom>
              <a:noFill/>
              <a:ln w="12700">
                <a:noFill/>
                <a:miter lim="800000"/>
                <a:headEnd/>
                <a:tailEnd/>
              </a:ln>
            </p:spPr>
            <p:txBody>
              <a:bodyPr wrap="none" lIns="90488" tIns="44450" rIns="90488" bIns="44450">
                <a:spAutoFit/>
              </a:bodyPr>
              <a:lstStyle/>
              <a:p>
                <a:pPr eaLnBrk="0" hangingPunct="0">
                  <a:defRPr/>
                </a:pPr>
                <a:r>
                  <a:rPr lang="en-US" sz="2100" b="1">
                    <a:solidFill>
                      <a:srgbClr val="00AE00"/>
                    </a:solidFill>
                    <a:latin typeface="+mj-lt"/>
                    <a:cs typeface="+mn-cs"/>
                  </a:rPr>
                  <a:t>238</a:t>
                </a:r>
              </a:p>
            </p:txBody>
          </p:sp>
          <p:sp>
            <p:nvSpPr>
              <p:cNvPr id="43" name="Rectangle 44"/>
              <p:cNvSpPr>
                <a:spLocks noChangeArrowheads="1"/>
              </p:cNvSpPr>
              <p:nvPr/>
            </p:nvSpPr>
            <p:spPr bwMode="auto">
              <a:xfrm>
                <a:off x="3427" y="2618"/>
                <a:ext cx="287" cy="260"/>
              </a:xfrm>
              <a:prstGeom prst="rect">
                <a:avLst/>
              </a:prstGeom>
              <a:noFill/>
              <a:ln w="12700">
                <a:noFill/>
                <a:miter lim="800000"/>
                <a:headEnd/>
                <a:tailEnd/>
              </a:ln>
            </p:spPr>
            <p:txBody>
              <a:bodyPr wrap="none" lIns="90488" tIns="44450" rIns="90488" bIns="44450">
                <a:spAutoFit/>
              </a:bodyPr>
              <a:lstStyle/>
              <a:p>
                <a:pPr eaLnBrk="0" hangingPunct="0">
                  <a:defRPr/>
                </a:pPr>
                <a:r>
                  <a:rPr lang="en-US" sz="2100" b="1" dirty="0">
                    <a:solidFill>
                      <a:srgbClr val="00AE00"/>
                    </a:solidFill>
                    <a:latin typeface="+mj-lt"/>
                    <a:cs typeface="+mn-cs"/>
                  </a:rPr>
                  <a:t>88</a:t>
                </a:r>
              </a:p>
            </p:txBody>
          </p:sp>
          <p:sp>
            <p:nvSpPr>
              <p:cNvPr id="44" name="Rectangle 45"/>
              <p:cNvSpPr>
                <a:spLocks noChangeArrowheads="1"/>
              </p:cNvSpPr>
              <p:nvPr/>
            </p:nvSpPr>
            <p:spPr bwMode="auto">
              <a:xfrm>
                <a:off x="4293" y="2618"/>
                <a:ext cx="287" cy="260"/>
              </a:xfrm>
              <a:prstGeom prst="rect">
                <a:avLst/>
              </a:prstGeom>
              <a:noFill/>
              <a:ln w="12700">
                <a:noFill/>
                <a:miter lim="800000"/>
                <a:headEnd/>
                <a:tailEnd/>
              </a:ln>
            </p:spPr>
            <p:txBody>
              <a:bodyPr wrap="none" lIns="90488" tIns="44450" rIns="90488" bIns="44450">
                <a:spAutoFit/>
              </a:bodyPr>
              <a:lstStyle/>
              <a:p>
                <a:pPr eaLnBrk="0" hangingPunct="0">
                  <a:defRPr/>
                </a:pPr>
                <a:r>
                  <a:rPr lang="en-US" sz="2100" b="1">
                    <a:solidFill>
                      <a:srgbClr val="00AE00"/>
                    </a:solidFill>
                    <a:latin typeface="+mj-lt"/>
                    <a:cs typeface="+mn-cs"/>
                  </a:rPr>
                  <a:t>59</a:t>
                </a:r>
              </a:p>
            </p:txBody>
          </p:sp>
          <p:sp>
            <p:nvSpPr>
              <p:cNvPr id="45" name="Rectangle 46"/>
              <p:cNvSpPr>
                <a:spLocks noChangeArrowheads="1"/>
              </p:cNvSpPr>
              <p:nvPr/>
            </p:nvSpPr>
            <p:spPr bwMode="auto">
              <a:xfrm>
                <a:off x="4648" y="2618"/>
                <a:ext cx="373" cy="260"/>
              </a:xfrm>
              <a:prstGeom prst="rect">
                <a:avLst/>
              </a:prstGeom>
              <a:noFill/>
              <a:ln w="12700">
                <a:noFill/>
                <a:miter lim="800000"/>
                <a:headEnd/>
                <a:tailEnd/>
              </a:ln>
            </p:spPr>
            <p:txBody>
              <a:bodyPr wrap="none" lIns="90488" tIns="44450" rIns="90488" bIns="44450">
                <a:spAutoFit/>
              </a:bodyPr>
              <a:lstStyle/>
              <a:p>
                <a:pPr eaLnBrk="0" hangingPunct="0">
                  <a:defRPr/>
                </a:pPr>
                <a:r>
                  <a:rPr lang="en-US" sz="2100" b="1">
                    <a:solidFill>
                      <a:schemeClr val="bg2">
                        <a:lumMod val="60000"/>
                        <a:lumOff val="40000"/>
                      </a:schemeClr>
                    </a:solidFill>
                    <a:latin typeface="+mj-lt"/>
                    <a:cs typeface="+mn-cs"/>
                  </a:rPr>
                  <a:t>385</a:t>
                </a:r>
              </a:p>
            </p:txBody>
          </p:sp>
          <p:sp>
            <p:nvSpPr>
              <p:cNvPr id="46" name="Line 47"/>
              <p:cNvSpPr>
                <a:spLocks noChangeShapeType="1"/>
              </p:cNvSpPr>
              <p:nvPr/>
            </p:nvSpPr>
            <p:spPr bwMode="auto">
              <a:xfrm>
                <a:off x="2156" y="1808"/>
                <a:ext cx="0" cy="832"/>
              </a:xfrm>
              <a:prstGeom prst="line">
                <a:avLst/>
              </a:prstGeom>
              <a:noFill/>
              <a:ln w="12700">
                <a:solidFill>
                  <a:srgbClr val="000000"/>
                </a:solidFill>
                <a:round/>
                <a:headEnd/>
                <a:tailEnd/>
              </a:ln>
            </p:spPr>
            <p:txBody>
              <a:bodyPr wrap="none" anchor="ctr"/>
              <a:lstStyle/>
              <a:p>
                <a:pPr eaLnBrk="0" hangingPunct="0">
                  <a:defRPr/>
                </a:pPr>
                <a:endParaRPr lang="en-US">
                  <a:latin typeface="+mj-lt"/>
                  <a:cs typeface="+mn-cs"/>
                </a:endParaRPr>
              </a:p>
            </p:txBody>
          </p:sp>
          <p:sp>
            <p:nvSpPr>
              <p:cNvPr id="47" name="Rectangle 48"/>
              <p:cNvSpPr>
                <a:spLocks noChangeArrowheads="1"/>
              </p:cNvSpPr>
              <p:nvPr/>
            </p:nvSpPr>
            <p:spPr bwMode="auto">
              <a:xfrm>
                <a:off x="2156" y="1804"/>
                <a:ext cx="16" cy="835"/>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sz="2400" i="1">
                  <a:solidFill>
                    <a:schemeClr val="tx1"/>
                  </a:solidFill>
                  <a:latin typeface="Calibri" pitchFamily="34" charset="0"/>
                </a:endParaRPr>
              </a:p>
            </p:txBody>
          </p:sp>
          <p:sp>
            <p:nvSpPr>
              <p:cNvPr id="48" name="Line 49"/>
              <p:cNvSpPr>
                <a:spLocks noChangeShapeType="1"/>
              </p:cNvSpPr>
              <p:nvPr/>
            </p:nvSpPr>
            <p:spPr bwMode="auto">
              <a:xfrm>
                <a:off x="2834" y="1808"/>
                <a:ext cx="0" cy="832"/>
              </a:xfrm>
              <a:prstGeom prst="line">
                <a:avLst/>
              </a:prstGeom>
              <a:noFill/>
              <a:ln w="12700">
                <a:solidFill>
                  <a:srgbClr val="000000"/>
                </a:solidFill>
                <a:round/>
                <a:headEnd/>
                <a:tailEnd/>
              </a:ln>
            </p:spPr>
            <p:txBody>
              <a:bodyPr wrap="none" anchor="ctr"/>
              <a:lstStyle/>
              <a:p>
                <a:pPr eaLnBrk="0" hangingPunct="0">
                  <a:defRPr/>
                </a:pPr>
                <a:endParaRPr lang="en-US">
                  <a:latin typeface="+mj-lt"/>
                  <a:cs typeface="+mn-cs"/>
                </a:endParaRPr>
              </a:p>
            </p:txBody>
          </p:sp>
          <p:sp>
            <p:nvSpPr>
              <p:cNvPr id="49" name="Rectangle 50"/>
              <p:cNvSpPr>
                <a:spLocks noChangeArrowheads="1"/>
              </p:cNvSpPr>
              <p:nvPr/>
            </p:nvSpPr>
            <p:spPr bwMode="auto">
              <a:xfrm>
                <a:off x="2834" y="1804"/>
                <a:ext cx="16" cy="835"/>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sz="2400" i="1">
                  <a:solidFill>
                    <a:schemeClr val="tx1"/>
                  </a:solidFill>
                  <a:latin typeface="Calibri" pitchFamily="34" charset="0"/>
                </a:endParaRPr>
              </a:p>
            </p:txBody>
          </p:sp>
          <p:sp>
            <p:nvSpPr>
              <p:cNvPr id="50" name="Line 51"/>
              <p:cNvSpPr>
                <a:spLocks noChangeShapeType="1"/>
              </p:cNvSpPr>
              <p:nvPr/>
            </p:nvSpPr>
            <p:spPr bwMode="auto">
              <a:xfrm>
                <a:off x="3673" y="1808"/>
                <a:ext cx="0" cy="832"/>
              </a:xfrm>
              <a:prstGeom prst="line">
                <a:avLst/>
              </a:prstGeom>
              <a:noFill/>
              <a:ln w="12700">
                <a:solidFill>
                  <a:srgbClr val="000000"/>
                </a:solidFill>
                <a:round/>
                <a:headEnd/>
                <a:tailEnd/>
              </a:ln>
            </p:spPr>
            <p:txBody>
              <a:bodyPr wrap="none" anchor="ctr"/>
              <a:lstStyle/>
              <a:p>
                <a:pPr eaLnBrk="0" hangingPunct="0">
                  <a:defRPr/>
                </a:pPr>
                <a:endParaRPr lang="en-US">
                  <a:latin typeface="+mj-lt"/>
                  <a:cs typeface="+mn-cs"/>
                </a:endParaRPr>
              </a:p>
            </p:txBody>
          </p:sp>
          <p:sp>
            <p:nvSpPr>
              <p:cNvPr id="51" name="Rectangle 52"/>
              <p:cNvSpPr>
                <a:spLocks noChangeArrowheads="1"/>
              </p:cNvSpPr>
              <p:nvPr/>
            </p:nvSpPr>
            <p:spPr bwMode="auto">
              <a:xfrm>
                <a:off x="3673" y="1804"/>
                <a:ext cx="16" cy="835"/>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sz="2400" i="1">
                  <a:solidFill>
                    <a:schemeClr val="tx1"/>
                  </a:solidFill>
                  <a:latin typeface="Calibri" pitchFamily="34" charset="0"/>
                </a:endParaRPr>
              </a:p>
            </p:txBody>
          </p:sp>
          <p:sp>
            <p:nvSpPr>
              <p:cNvPr id="52" name="Line 53"/>
              <p:cNvSpPr>
                <a:spLocks noChangeShapeType="1"/>
              </p:cNvSpPr>
              <p:nvPr/>
            </p:nvSpPr>
            <p:spPr bwMode="auto">
              <a:xfrm>
                <a:off x="4538" y="1808"/>
                <a:ext cx="0" cy="832"/>
              </a:xfrm>
              <a:prstGeom prst="line">
                <a:avLst/>
              </a:prstGeom>
              <a:noFill/>
              <a:ln w="12700">
                <a:solidFill>
                  <a:srgbClr val="000000"/>
                </a:solidFill>
                <a:round/>
                <a:headEnd/>
                <a:tailEnd/>
              </a:ln>
            </p:spPr>
            <p:txBody>
              <a:bodyPr wrap="none" anchor="ctr"/>
              <a:lstStyle/>
              <a:p>
                <a:pPr eaLnBrk="0" hangingPunct="0">
                  <a:defRPr/>
                </a:pPr>
                <a:endParaRPr lang="en-US">
                  <a:latin typeface="+mj-lt"/>
                  <a:cs typeface="+mn-cs"/>
                </a:endParaRPr>
              </a:p>
            </p:txBody>
          </p:sp>
          <p:sp>
            <p:nvSpPr>
              <p:cNvPr id="53" name="Rectangle 54"/>
              <p:cNvSpPr>
                <a:spLocks noChangeArrowheads="1"/>
              </p:cNvSpPr>
              <p:nvPr/>
            </p:nvSpPr>
            <p:spPr bwMode="auto">
              <a:xfrm>
                <a:off x="4538" y="1804"/>
                <a:ext cx="16" cy="835"/>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sz="2400" i="1">
                  <a:solidFill>
                    <a:schemeClr val="tx1"/>
                  </a:solidFill>
                  <a:latin typeface="Calibri" pitchFamily="34" charset="0"/>
                </a:endParaRPr>
              </a:p>
            </p:txBody>
          </p:sp>
        </p:grpSp>
      </p:grpSp>
      <p:sp>
        <p:nvSpPr>
          <p:cNvPr id="54" name="Title 56"/>
          <p:cNvSpPr txBox="1">
            <a:spLocks/>
          </p:cNvSpPr>
          <p:nvPr/>
        </p:nvSpPr>
        <p:spPr>
          <a:xfrm>
            <a:off x="193675" y="230188"/>
            <a:ext cx="875665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rgbClr val="00B0F0"/>
                </a:solidFill>
                <a:latin typeface="Times New Roman" pitchFamily="18" charset="0"/>
                <a:cs typeface="Times New Roman" pitchFamily="18" charset="0"/>
              </a:rPr>
              <a:t>Gasoline Preference Versus Income</a:t>
            </a:r>
            <a:br>
              <a:rPr lang="en-US" sz="2800" dirty="0" smtClean="0">
                <a:solidFill>
                  <a:srgbClr val="00B0F0"/>
                </a:solidFill>
                <a:latin typeface="Times New Roman" pitchFamily="18" charset="0"/>
                <a:cs typeface="Times New Roman" pitchFamily="18" charset="0"/>
              </a:rPr>
            </a:br>
            <a:r>
              <a:rPr lang="en-US" sz="2800" dirty="0" smtClean="0">
                <a:solidFill>
                  <a:srgbClr val="00B0F0"/>
                </a:solidFill>
                <a:latin typeface="Times New Roman" pitchFamily="18" charset="0"/>
                <a:cs typeface="Times New Roman" pitchFamily="18" charset="0"/>
              </a:rPr>
              <a:t>Category: Observed Frequencies</a:t>
            </a:r>
            <a:endParaRPr lang="en-US" sz="2800" dirty="0" smtClean="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4050154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16"/>
          <p:cNvGrpSpPr>
            <a:grpSpLocks/>
          </p:cNvGrpSpPr>
          <p:nvPr/>
        </p:nvGrpSpPr>
        <p:grpSpPr bwMode="auto">
          <a:xfrm>
            <a:off x="350838" y="1676400"/>
            <a:ext cx="8450262" cy="4125913"/>
            <a:chOff x="312737" y="1824386"/>
            <a:chExt cx="8450263" cy="4125564"/>
          </a:xfrm>
        </p:grpSpPr>
        <p:sp>
          <p:nvSpPr>
            <p:cNvPr id="3" name="Rectangle 5"/>
            <p:cNvSpPr>
              <a:spLocks noChangeArrowheads="1"/>
            </p:cNvSpPr>
            <p:nvPr/>
          </p:nvSpPr>
          <p:spPr bwMode="auto">
            <a:xfrm>
              <a:off x="2393949" y="1852959"/>
              <a:ext cx="6369051" cy="4025559"/>
            </a:xfrm>
            <a:prstGeom prst="rect">
              <a:avLst/>
            </a:prstGeom>
            <a:solidFill>
              <a:srgbClr val="FFFFFF"/>
            </a:solidFill>
            <a:ln w="50800">
              <a:solidFill>
                <a:srgbClr val="FF9900"/>
              </a:solidFill>
              <a:miter lim="800000"/>
              <a:headEnd/>
              <a:tailEnd/>
            </a:ln>
          </p:spPr>
          <p:txBody>
            <a:bodyPr wrap="none" anchor="ctr"/>
            <a:lstStyle/>
            <a:p>
              <a:endParaRPr lang="en-US" sz="2400" i="1">
                <a:solidFill>
                  <a:srgbClr val="FFFFFF"/>
                </a:solidFill>
              </a:endParaRPr>
            </a:p>
          </p:txBody>
        </p:sp>
        <p:sp>
          <p:nvSpPr>
            <p:cNvPr id="4" name="Line 6"/>
            <p:cNvSpPr>
              <a:spLocks noChangeShapeType="1"/>
            </p:cNvSpPr>
            <p:nvPr/>
          </p:nvSpPr>
          <p:spPr bwMode="auto">
            <a:xfrm>
              <a:off x="4608513" y="3132375"/>
              <a:ext cx="3435350" cy="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kern="0">
                <a:solidFill>
                  <a:sysClr val="windowText" lastClr="000000"/>
                </a:solidFill>
                <a:cs typeface="+mn-cs"/>
              </a:endParaRPr>
            </a:p>
          </p:txBody>
        </p:sp>
        <p:sp>
          <p:nvSpPr>
            <p:cNvPr id="5" name="Rectangle 7"/>
            <p:cNvSpPr>
              <a:spLocks noChangeArrowheads="1"/>
            </p:cNvSpPr>
            <p:nvPr/>
          </p:nvSpPr>
          <p:spPr bwMode="auto">
            <a:xfrm>
              <a:off x="4602163" y="3132375"/>
              <a:ext cx="3436937" cy="25398"/>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sz="2400" i="1">
                <a:solidFill>
                  <a:srgbClr val="FFFFFF"/>
                </a:solidFill>
              </a:endParaRPr>
            </a:p>
          </p:txBody>
        </p:sp>
        <p:sp>
          <p:nvSpPr>
            <p:cNvPr id="6" name="Line 8"/>
            <p:cNvSpPr>
              <a:spLocks noChangeShapeType="1"/>
            </p:cNvSpPr>
            <p:nvPr/>
          </p:nvSpPr>
          <p:spPr bwMode="auto">
            <a:xfrm>
              <a:off x="4608513" y="3733987"/>
              <a:ext cx="3435350" cy="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kern="0">
                <a:solidFill>
                  <a:sysClr val="windowText" lastClr="000000"/>
                </a:solidFill>
                <a:cs typeface="+mn-cs"/>
              </a:endParaRPr>
            </a:p>
          </p:txBody>
        </p:sp>
        <p:sp>
          <p:nvSpPr>
            <p:cNvPr id="7" name="Rectangle 9"/>
            <p:cNvSpPr>
              <a:spLocks noChangeArrowheads="1"/>
            </p:cNvSpPr>
            <p:nvPr/>
          </p:nvSpPr>
          <p:spPr bwMode="auto">
            <a:xfrm>
              <a:off x="4602163" y="3733987"/>
              <a:ext cx="3436937" cy="25398"/>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sz="2400" i="1">
                <a:solidFill>
                  <a:srgbClr val="FFFFFF"/>
                </a:solidFill>
              </a:endParaRPr>
            </a:p>
          </p:txBody>
        </p:sp>
        <p:sp>
          <p:nvSpPr>
            <p:cNvPr id="8" name="Line 10"/>
            <p:cNvSpPr>
              <a:spLocks noChangeShapeType="1"/>
            </p:cNvSpPr>
            <p:nvPr/>
          </p:nvSpPr>
          <p:spPr bwMode="auto">
            <a:xfrm>
              <a:off x="4608513" y="4334012"/>
              <a:ext cx="3435350" cy="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kern="0">
                <a:solidFill>
                  <a:sysClr val="windowText" lastClr="000000"/>
                </a:solidFill>
                <a:cs typeface="+mn-cs"/>
              </a:endParaRPr>
            </a:p>
          </p:txBody>
        </p:sp>
        <p:sp>
          <p:nvSpPr>
            <p:cNvPr id="9" name="Rectangle 11"/>
            <p:cNvSpPr>
              <a:spLocks noChangeArrowheads="1"/>
            </p:cNvSpPr>
            <p:nvPr/>
          </p:nvSpPr>
          <p:spPr bwMode="auto">
            <a:xfrm>
              <a:off x="4602163" y="4334012"/>
              <a:ext cx="3436937" cy="25398"/>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sz="2400" i="1">
                <a:solidFill>
                  <a:srgbClr val="FFFFFF"/>
                </a:solidFill>
              </a:endParaRPr>
            </a:p>
          </p:txBody>
        </p:sp>
        <p:sp>
          <p:nvSpPr>
            <p:cNvPr id="10" name="Line 12"/>
            <p:cNvSpPr>
              <a:spLocks noChangeShapeType="1"/>
            </p:cNvSpPr>
            <p:nvPr/>
          </p:nvSpPr>
          <p:spPr bwMode="auto">
            <a:xfrm>
              <a:off x="4608513" y="4935623"/>
              <a:ext cx="3435350" cy="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kern="0">
                <a:solidFill>
                  <a:sysClr val="windowText" lastClr="000000"/>
                </a:solidFill>
                <a:cs typeface="+mn-cs"/>
              </a:endParaRPr>
            </a:p>
          </p:txBody>
        </p:sp>
        <p:sp>
          <p:nvSpPr>
            <p:cNvPr id="11" name="Rectangle 13"/>
            <p:cNvSpPr>
              <a:spLocks noChangeArrowheads="1"/>
            </p:cNvSpPr>
            <p:nvPr/>
          </p:nvSpPr>
          <p:spPr bwMode="auto">
            <a:xfrm>
              <a:off x="4602163" y="4935623"/>
              <a:ext cx="3436937" cy="25398"/>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sz="2400" i="1">
                <a:solidFill>
                  <a:srgbClr val="FFFFFF"/>
                </a:solidFill>
              </a:endParaRPr>
            </a:p>
          </p:txBody>
        </p:sp>
        <p:sp>
          <p:nvSpPr>
            <p:cNvPr id="12" name="Line 14"/>
            <p:cNvSpPr>
              <a:spLocks noChangeShapeType="1"/>
            </p:cNvSpPr>
            <p:nvPr/>
          </p:nvSpPr>
          <p:spPr bwMode="auto">
            <a:xfrm>
              <a:off x="4608513" y="5537235"/>
              <a:ext cx="3435350" cy="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kern="0">
                <a:solidFill>
                  <a:sysClr val="windowText" lastClr="000000"/>
                </a:solidFill>
                <a:cs typeface="+mn-cs"/>
              </a:endParaRPr>
            </a:p>
          </p:txBody>
        </p:sp>
        <p:sp>
          <p:nvSpPr>
            <p:cNvPr id="13" name="Rectangle 15"/>
            <p:cNvSpPr>
              <a:spLocks noChangeArrowheads="1"/>
            </p:cNvSpPr>
            <p:nvPr/>
          </p:nvSpPr>
          <p:spPr bwMode="auto">
            <a:xfrm>
              <a:off x="4602163" y="5537235"/>
              <a:ext cx="3436937" cy="25398"/>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sz="2400" i="1">
                <a:solidFill>
                  <a:srgbClr val="FFFFFF"/>
                </a:solidFill>
              </a:endParaRPr>
            </a:p>
          </p:txBody>
        </p:sp>
        <p:sp>
          <p:nvSpPr>
            <p:cNvPr id="14" name="Rectangle 16"/>
            <p:cNvSpPr>
              <a:spLocks noChangeArrowheads="1"/>
            </p:cNvSpPr>
            <p:nvPr/>
          </p:nvSpPr>
          <p:spPr bwMode="auto">
            <a:xfrm>
              <a:off x="5524500" y="1824386"/>
              <a:ext cx="1201738" cy="458749"/>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2400" b="1" kern="0" dirty="0">
                  <a:solidFill>
                    <a:srgbClr val="000000"/>
                  </a:solidFill>
                  <a:latin typeface="+mj-lt"/>
                  <a:cs typeface="+mn-cs"/>
                </a:rPr>
                <a:t>Type of </a:t>
              </a:r>
            </a:p>
          </p:txBody>
        </p:sp>
        <p:sp>
          <p:nvSpPr>
            <p:cNvPr id="15" name="Rectangle 17"/>
            <p:cNvSpPr>
              <a:spLocks noChangeArrowheads="1"/>
            </p:cNvSpPr>
            <p:nvPr/>
          </p:nvSpPr>
          <p:spPr bwMode="auto">
            <a:xfrm>
              <a:off x="5524500" y="2118049"/>
              <a:ext cx="1290638" cy="458748"/>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2400" b="1" kern="0">
                  <a:solidFill>
                    <a:srgbClr val="000000"/>
                  </a:solidFill>
                  <a:latin typeface="+mj-lt"/>
                  <a:cs typeface="+mn-cs"/>
                </a:rPr>
                <a:t>Gasoline</a:t>
              </a:r>
            </a:p>
          </p:txBody>
        </p:sp>
        <p:sp>
          <p:nvSpPr>
            <p:cNvPr id="16" name="Rectangle 18"/>
            <p:cNvSpPr>
              <a:spLocks noChangeArrowheads="1"/>
            </p:cNvSpPr>
            <p:nvPr/>
          </p:nvSpPr>
          <p:spPr bwMode="auto">
            <a:xfrm>
              <a:off x="2982912" y="2748233"/>
              <a:ext cx="1128712" cy="458749"/>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2400" b="1" kern="0" dirty="0">
                  <a:solidFill>
                    <a:srgbClr val="000000"/>
                  </a:solidFill>
                  <a:latin typeface="+mj-lt"/>
                  <a:cs typeface="+mn-cs"/>
                </a:rPr>
                <a:t>Income</a:t>
              </a:r>
            </a:p>
          </p:txBody>
        </p:sp>
        <p:sp>
          <p:nvSpPr>
            <p:cNvPr id="17" name="Rectangle 19"/>
            <p:cNvSpPr>
              <a:spLocks noChangeArrowheads="1"/>
            </p:cNvSpPr>
            <p:nvPr/>
          </p:nvSpPr>
          <p:spPr bwMode="auto">
            <a:xfrm>
              <a:off x="4629150" y="2779980"/>
              <a:ext cx="957263" cy="382556"/>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00"/>
                  </a:solidFill>
                  <a:latin typeface="+mj-lt"/>
                  <a:cs typeface="+mn-cs"/>
                </a:rPr>
                <a:t>Regular</a:t>
              </a:r>
            </a:p>
          </p:txBody>
        </p:sp>
        <p:sp>
          <p:nvSpPr>
            <p:cNvPr id="18" name="Rectangle 20"/>
            <p:cNvSpPr>
              <a:spLocks noChangeArrowheads="1"/>
            </p:cNvSpPr>
            <p:nvPr/>
          </p:nvSpPr>
          <p:spPr bwMode="auto">
            <a:xfrm>
              <a:off x="5665788" y="2779980"/>
              <a:ext cx="1111250" cy="382556"/>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00"/>
                  </a:solidFill>
                  <a:latin typeface="+mj-lt"/>
                  <a:cs typeface="+mn-cs"/>
                </a:rPr>
                <a:t>Premium</a:t>
              </a:r>
            </a:p>
          </p:txBody>
        </p:sp>
        <p:sp>
          <p:nvSpPr>
            <p:cNvPr id="19" name="Rectangle 21"/>
            <p:cNvSpPr>
              <a:spLocks noChangeArrowheads="1"/>
            </p:cNvSpPr>
            <p:nvPr/>
          </p:nvSpPr>
          <p:spPr bwMode="auto">
            <a:xfrm>
              <a:off x="7075488" y="2486318"/>
              <a:ext cx="760412" cy="3825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00"/>
                  </a:solidFill>
                  <a:latin typeface="+mj-lt"/>
                  <a:cs typeface="+mn-cs"/>
                </a:rPr>
                <a:t>Extra </a:t>
              </a:r>
            </a:p>
          </p:txBody>
        </p:sp>
        <p:sp>
          <p:nvSpPr>
            <p:cNvPr id="20" name="Rectangle 22"/>
            <p:cNvSpPr>
              <a:spLocks noChangeArrowheads="1"/>
            </p:cNvSpPr>
            <p:nvPr/>
          </p:nvSpPr>
          <p:spPr bwMode="auto">
            <a:xfrm>
              <a:off x="6897688" y="2779980"/>
              <a:ext cx="1111250" cy="382556"/>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00"/>
                  </a:solidFill>
                  <a:latin typeface="+mj-lt"/>
                  <a:cs typeface="+mn-cs"/>
                </a:rPr>
                <a:t>Premium</a:t>
              </a:r>
            </a:p>
          </p:txBody>
        </p:sp>
        <p:sp>
          <p:nvSpPr>
            <p:cNvPr id="21" name="Rectangle 23"/>
            <p:cNvSpPr>
              <a:spLocks noChangeArrowheads="1"/>
            </p:cNvSpPr>
            <p:nvPr/>
          </p:nvSpPr>
          <p:spPr bwMode="auto">
            <a:xfrm>
              <a:off x="2463799" y="3105391"/>
              <a:ext cx="1984375" cy="3825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dirty="0">
                  <a:solidFill>
                    <a:srgbClr val="000000"/>
                  </a:solidFill>
                  <a:latin typeface="+mj-lt"/>
                  <a:cs typeface="+mn-cs"/>
                </a:rPr>
                <a:t>Less than $30,000</a:t>
              </a:r>
            </a:p>
          </p:txBody>
        </p:sp>
        <p:sp>
          <p:nvSpPr>
            <p:cNvPr id="22" name="Rectangle 24"/>
            <p:cNvSpPr>
              <a:spLocks noChangeArrowheads="1"/>
            </p:cNvSpPr>
            <p:nvPr/>
          </p:nvSpPr>
          <p:spPr bwMode="auto">
            <a:xfrm>
              <a:off x="4749800" y="3105391"/>
              <a:ext cx="892175" cy="3825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dirty="0">
                  <a:solidFill>
                    <a:srgbClr val="000000"/>
                  </a:solidFill>
                  <a:latin typeface="+mj-lt"/>
                  <a:cs typeface="+mn-cs"/>
                </a:rPr>
                <a:t>(66.15)</a:t>
              </a:r>
            </a:p>
          </p:txBody>
        </p:sp>
        <p:sp>
          <p:nvSpPr>
            <p:cNvPr id="23" name="Rectangle 25"/>
            <p:cNvSpPr>
              <a:spLocks noChangeArrowheads="1"/>
            </p:cNvSpPr>
            <p:nvPr/>
          </p:nvSpPr>
          <p:spPr bwMode="auto">
            <a:xfrm>
              <a:off x="4632325" y="3105391"/>
              <a:ext cx="301625" cy="377793"/>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00"/>
                  </a:solidFill>
                  <a:cs typeface="+mn-cs"/>
                </a:rPr>
                <a:t>  </a:t>
              </a:r>
            </a:p>
          </p:txBody>
        </p:sp>
        <p:sp>
          <p:nvSpPr>
            <p:cNvPr id="24" name="Rectangle 26"/>
            <p:cNvSpPr>
              <a:spLocks noChangeArrowheads="1"/>
            </p:cNvSpPr>
            <p:nvPr/>
          </p:nvSpPr>
          <p:spPr bwMode="auto">
            <a:xfrm>
              <a:off x="5964238" y="3105391"/>
              <a:ext cx="892175" cy="3825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00"/>
                  </a:solidFill>
                  <a:latin typeface="+mj-lt"/>
                  <a:cs typeface="+mn-cs"/>
                </a:rPr>
                <a:t>(24.46)</a:t>
              </a:r>
            </a:p>
          </p:txBody>
        </p:sp>
        <p:sp>
          <p:nvSpPr>
            <p:cNvPr id="25" name="Rectangle 27"/>
            <p:cNvSpPr>
              <a:spLocks noChangeArrowheads="1"/>
            </p:cNvSpPr>
            <p:nvPr/>
          </p:nvSpPr>
          <p:spPr bwMode="auto">
            <a:xfrm>
              <a:off x="5610225" y="3105391"/>
              <a:ext cx="542925" cy="377793"/>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00"/>
                  </a:solidFill>
                  <a:cs typeface="+mn-cs"/>
                </a:rPr>
                <a:t>      </a:t>
              </a:r>
            </a:p>
          </p:txBody>
        </p:sp>
        <p:sp>
          <p:nvSpPr>
            <p:cNvPr id="26" name="Rectangle 28"/>
            <p:cNvSpPr>
              <a:spLocks noChangeArrowheads="1"/>
            </p:cNvSpPr>
            <p:nvPr/>
          </p:nvSpPr>
          <p:spPr bwMode="auto">
            <a:xfrm>
              <a:off x="7216775" y="3105391"/>
              <a:ext cx="892175" cy="3825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00"/>
                  </a:solidFill>
                  <a:latin typeface="+mj-lt"/>
                  <a:cs typeface="+mn-cs"/>
                </a:rPr>
                <a:t>(16.40)</a:t>
              </a:r>
            </a:p>
          </p:txBody>
        </p:sp>
        <p:sp>
          <p:nvSpPr>
            <p:cNvPr id="27" name="Rectangle 29"/>
            <p:cNvSpPr>
              <a:spLocks noChangeArrowheads="1"/>
            </p:cNvSpPr>
            <p:nvPr/>
          </p:nvSpPr>
          <p:spPr bwMode="auto">
            <a:xfrm>
              <a:off x="6840538" y="3105391"/>
              <a:ext cx="542925" cy="377793"/>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00"/>
                  </a:solidFill>
                  <a:cs typeface="+mn-cs"/>
                </a:rPr>
                <a:t>      </a:t>
              </a:r>
            </a:p>
          </p:txBody>
        </p:sp>
        <p:sp>
          <p:nvSpPr>
            <p:cNvPr id="28" name="Rectangle 30"/>
            <p:cNvSpPr>
              <a:spLocks noChangeArrowheads="1"/>
            </p:cNvSpPr>
            <p:nvPr/>
          </p:nvSpPr>
          <p:spPr bwMode="auto">
            <a:xfrm>
              <a:off x="5205413" y="3406990"/>
              <a:ext cx="430212" cy="3825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00"/>
                  </a:solidFill>
                  <a:latin typeface="+mj-lt"/>
                  <a:cs typeface="+mn-cs"/>
                </a:rPr>
                <a:t>85</a:t>
              </a:r>
            </a:p>
          </p:txBody>
        </p:sp>
        <p:sp>
          <p:nvSpPr>
            <p:cNvPr id="29" name="Rectangle 31"/>
            <p:cNvSpPr>
              <a:spLocks noChangeArrowheads="1"/>
            </p:cNvSpPr>
            <p:nvPr/>
          </p:nvSpPr>
          <p:spPr bwMode="auto">
            <a:xfrm>
              <a:off x="6419850" y="3406990"/>
              <a:ext cx="430213" cy="3825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00"/>
                  </a:solidFill>
                  <a:latin typeface="+mj-lt"/>
                  <a:cs typeface="+mn-cs"/>
                </a:rPr>
                <a:t>16</a:t>
              </a:r>
            </a:p>
          </p:txBody>
        </p:sp>
        <p:sp>
          <p:nvSpPr>
            <p:cNvPr id="30" name="Rectangle 32"/>
            <p:cNvSpPr>
              <a:spLocks noChangeArrowheads="1"/>
            </p:cNvSpPr>
            <p:nvPr/>
          </p:nvSpPr>
          <p:spPr bwMode="auto">
            <a:xfrm>
              <a:off x="7793038" y="3406990"/>
              <a:ext cx="306387" cy="382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900" b="1">
                  <a:solidFill>
                    <a:srgbClr val="000000"/>
                  </a:solidFill>
                  <a:latin typeface="Calibri" pitchFamily="34" charset="0"/>
                </a:rPr>
                <a:t>6</a:t>
              </a:r>
            </a:p>
          </p:txBody>
        </p:sp>
        <p:sp>
          <p:nvSpPr>
            <p:cNvPr id="31" name="Rectangle 33"/>
            <p:cNvSpPr>
              <a:spLocks noChangeArrowheads="1"/>
            </p:cNvSpPr>
            <p:nvPr/>
          </p:nvSpPr>
          <p:spPr bwMode="auto">
            <a:xfrm>
              <a:off x="8186738" y="3406990"/>
              <a:ext cx="552450" cy="3825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99"/>
                  </a:solidFill>
                  <a:latin typeface="+mj-lt"/>
                  <a:cs typeface="+mn-cs"/>
                </a:rPr>
                <a:t>107</a:t>
              </a:r>
            </a:p>
          </p:txBody>
        </p:sp>
        <p:sp>
          <p:nvSpPr>
            <p:cNvPr id="32" name="Rectangle 34"/>
            <p:cNvSpPr>
              <a:spLocks noChangeArrowheads="1"/>
            </p:cNvSpPr>
            <p:nvPr/>
          </p:nvSpPr>
          <p:spPr bwMode="auto">
            <a:xfrm>
              <a:off x="2400299" y="3707002"/>
              <a:ext cx="2114550" cy="382556"/>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dirty="0">
                  <a:solidFill>
                    <a:srgbClr val="000000"/>
                  </a:solidFill>
                  <a:latin typeface="+mj-lt"/>
                  <a:cs typeface="+mn-cs"/>
                </a:rPr>
                <a:t>$30,000 to $49,999</a:t>
              </a:r>
            </a:p>
          </p:txBody>
        </p:sp>
        <p:sp>
          <p:nvSpPr>
            <p:cNvPr id="33" name="Rectangle 35"/>
            <p:cNvSpPr>
              <a:spLocks noChangeArrowheads="1"/>
            </p:cNvSpPr>
            <p:nvPr/>
          </p:nvSpPr>
          <p:spPr bwMode="auto">
            <a:xfrm>
              <a:off x="4749800" y="3707002"/>
              <a:ext cx="892175" cy="382556"/>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00"/>
                  </a:solidFill>
                  <a:latin typeface="+mj-lt"/>
                  <a:cs typeface="+mn-cs"/>
                </a:rPr>
                <a:t>(87.78)</a:t>
              </a:r>
            </a:p>
          </p:txBody>
        </p:sp>
        <p:sp>
          <p:nvSpPr>
            <p:cNvPr id="34" name="Rectangle 36"/>
            <p:cNvSpPr>
              <a:spLocks noChangeArrowheads="1"/>
            </p:cNvSpPr>
            <p:nvPr/>
          </p:nvSpPr>
          <p:spPr bwMode="auto">
            <a:xfrm>
              <a:off x="4632325" y="3707002"/>
              <a:ext cx="301625" cy="377793"/>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00"/>
                  </a:solidFill>
                  <a:cs typeface="+mn-cs"/>
                </a:rPr>
                <a:t>  </a:t>
              </a:r>
            </a:p>
          </p:txBody>
        </p:sp>
        <p:sp>
          <p:nvSpPr>
            <p:cNvPr id="35" name="Rectangle 37"/>
            <p:cNvSpPr>
              <a:spLocks noChangeArrowheads="1"/>
            </p:cNvSpPr>
            <p:nvPr/>
          </p:nvSpPr>
          <p:spPr bwMode="auto">
            <a:xfrm>
              <a:off x="5964238" y="3707002"/>
              <a:ext cx="892175" cy="382556"/>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00"/>
                  </a:solidFill>
                  <a:latin typeface="+mj-lt"/>
                  <a:cs typeface="+mn-cs"/>
                </a:rPr>
                <a:t>(32.46)</a:t>
              </a:r>
            </a:p>
          </p:txBody>
        </p:sp>
        <p:sp>
          <p:nvSpPr>
            <p:cNvPr id="36" name="Rectangle 38"/>
            <p:cNvSpPr>
              <a:spLocks noChangeArrowheads="1"/>
            </p:cNvSpPr>
            <p:nvPr/>
          </p:nvSpPr>
          <p:spPr bwMode="auto">
            <a:xfrm>
              <a:off x="5610225" y="3707002"/>
              <a:ext cx="542925" cy="377793"/>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00"/>
                  </a:solidFill>
                  <a:cs typeface="+mn-cs"/>
                </a:rPr>
                <a:t>      </a:t>
              </a:r>
            </a:p>
          </p:txBody>
        </p:sp>
        <p:sp>
          <p:nvSpPr>
            <p:cNvPr id="37" name="Rectangle 39"/>
            <p:cNvSpPr>
              <a:spLocks noChangeArrowheads="1"/>
            </p:cNvSpPr>
            <p:nvPr/>
          </p:nvSpPr>
          <p:spPr bwMode="auto">
            <a:xfrm>
              <a:off x="7216775" y="3707002"/>
              <a:ext cx="892175" cy="382556"/>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00"/>
                  </a:solidFill>
                  <a:latin typeface="+mj-lt"/>
                  <a:cs typeface="+mn-cs"/>
                </a:rPr>
                <a:t>(21.76)</a:t>
              </a:r>
            </a:p>
          </p:txBody>
        </p:sp>
        <p:sp>
          <p:nvSpPr>
            <p:cNvPr id="38" name="Rectangle 40"/>
            <p:cNvSpPr>
              <a:spLocks noChangeArrowheads="1"/>
            </p:cNvSpPr>
            <p:nvPr/>
          </p:nvSpPr>
          <p:spPr bwMode="auto">
            <a:xfrm>
              <a:off x="6840538" y="3707002"/>
              <a:ext cx="542925" cy="377793"/>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00"/>
                  </a:solidFill>
                  <a:cs typeface="+mn-cs"/>
                </a:rPr>
                <a:t>      </a:t>
              </a:r>
            </a:p>
          </p:txBody>
        </p:sp>
        <p:sp>
          <p:nvSpPr>
            <p:cNvPr id="39" name="Rectangle 41"/>
            <p:cNvSpPr>
              <a:spLocks noChangeArrowheads="1"/>
            </p:cNvSpPr>
            <p:nvPr/>
          </p:nvSpPr>
          <p:spPr bwMode="auto">
            <a:xfrm>
              <a:off x="5086350" y="4008601"/>
              <a:ext cx="552450" cy="382556"/>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00"/>
                  </a:solidFill>
                  <a:latin typeface="+mj-lt"/>
                  <a:cs typeface="+mn-cs"/>
                </a:rPr>
                <a:t>102</a:t>
              </a:r>
            </a:p>
          </p:txBody>
        </p:sp>
        <p:sp>
          <p:nvSpPr>
            <p:cNvPr id="40" name="Rectangle 42"/>
            <p:cNvSpPr>
              <a:spLocks noChangeArrowheads="1"/>
            </p:cNvSpPr>
            <p:nvPr/>
          </p:nvSpPr>
          <p:spPr bwMode="auto">
            <a:xfrm>
              <a:off x="6419850" y="4008601"/>
              <a:ext cx="430213" cy="382556"/>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00"/>
                  </a:solidFill>
                  <a:latin typeface="+mj-lt"/>
                  <a:cs typeface="+mn-cs"/>
                </a:rPr>
                <a:t>27</a:t>
              </a:r>
            </a:p>
          </p:txBody>
        </p:sp>
        <p:sp>
          <p:nvSpPr>
            <p:cNvPr id="41" name="Rectangle 43"/>
            <p:cNvSpPr>
              <a:spLocks noChangeArrowheads="1"/>
            </p:cNvSpPr>
            <p:nvPr/>
          </p:nvSpPr>
          <p:spPr bwMode="auto">
            <a:xfrm>
              <a:off x="7672388" y="4008601"/>
              <a:ext cx="430212" cy="382556"/>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00"/>
                  </a:solidFill>
                  <a:latin typeface="+mj-lt"/>
                  <a:cs typeface="+mn-cs"/>
                </a:rPr>
                <a:t>13</a:t>
              </a:r>
            </a:p>
          </p:txBody>
        </p:sp>
        <p:sp>
          <p:nvSpPr>
            <p:cNvPr id="42" name="Rectangle 44"/>
            <p:cNvSpPr>
              <a:spLocks noChangeArrowheads="1"/>
            </p:cNvSpPr>
            <p:nvPr/>
          </p:nvSpPr>
          <p:spPr bwMode="auto">
            <a:xfrm>
              <a:off x="8186738" y="4008601"/>
              <a:ext cx="552450" cy="382556"/>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99"/>
                  </a:solidFill>
                  <a:latin typeface="+mj-lt"/>
                  <a:cs typeface="+mn-cs"/>
                </a:rPr>
                <a:t>142</a:t>
              </a:r>
            </a:p>
          </p:txBody>
        </p:sp>
        <p:sp>
          <p:nvSpPr>
            <p:cNvPr id="43" name="Rectangle 45"/>
            <p:cNvSpPr>
              <a:spLocks noChangeArrowheads="1"/>
            </p:cNvSpPr>
            <p:nvPr/>
          </p:nvSpPr>
          <p:spPr bwMode="auto">
            <a:xfrm>
              <a:off x="2400299" y="4308614"/>
              <a:ext cx="2114550" cy="3825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dirty="0">
                  <a:solidFill>
                    <a:srgbClr val="000000"/>
                  </a:solidFill>
                  <a:latin typeface="+mj-lt"/>
                  <a:cs typeface="+mn-cs"/>
                </a:rPr>
                <a:t>$50,000 to $99,000</a:t>
              </a:r>
            </a:p>
          </p:txBody>
        </p:sp>
        <p:sp>
          <p:nvSpPr>
            <p:cNvPr id="44" name="Rectangle 46"/>
            <p:cNvSpPr>
              <a:spLocks noChangeArrowheads="1"/>
            </p:cNvSpPr>
            <p:nvPr/>
          </p:nvSpPr>
          <p:spPr bwMode="auto">
            <a:xfrm>
              <a:off x="4749800" y="4308614"/>
              <a:ext cx="892175" cy="3825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00"/>
                  </a:solidFill>
                  <a:latin typeface="+mj-lt"/>
                  <a:cs typeface="+mn-cs"/>
                </a:rPr>
                <a:t>(45.13)</a:t>
              </a:r>
            </a:p>
          </p:txBody>
        </p:sp>
        <p:sp>
          <p:nvSpPr>
            <p:cNvPr id="45" name="Rectangle 47"/>
            <p:cNvSpPr>
              <a:spLocks noChangeArrowheads="1"/>
            </p:cNvSpPr>
            <p:nvPr/>
          </p:nvSpPr>
          <p:spPr bwMode="auto">
            <a:xfrm>
              <a:off x="4632325" y="4308614"/>
              <a:ext cx="301625" cy="377793"/>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00"/>
                  </a:solidFill>
                  <a:cs typeface="+mn-cs"/>
                </a:rPr>
                <a:t>  </a:t>
              </a:r>
            </a:p>
          </p:txBody>
        </p:sp>
        <p:sp>
          <p:nvSpPr>
            <p:cNvPr id="46" name="Rectangle 48"/>
            <p:cNvSpPr>
              <a:spLocks noChangeArrowheads="1"/>
            </p:cNvSpPr>
            <p:nvPr/>
          </p:nvSpPr>
          <p:spPr bwMode="auto">
            <a:xfrm>
              <a:off x="5964238" y="4308614"/>
              <a:ext cx="892175" cy="3825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00"/>
                  </a:solidFill>
                  <a:latin typeface="+mj-lt"/>
                  <a:cs typeface="+mn-cs"/>
                </a:rPr>
                <a:t>(16.69)</a:t>
              </a:r>
            </a:p>
          </p:txBody>
        </p:sp>
        <p:sp>
          <p:nvSpPr>
            <p:cNvPr id="47" name="Rectangle 49"/>
            <p:cNvSpPr>
              <a:spLocks noChangeArrowheads="1"/>
            </p:cNvSpPr>
            <p:nvPr/>
          </p:nvSpPr>
          <p:spPr bwMode="auto">
            <a:xfrm>
              <a:off x="5610225" y="4308614"/>
              <a:ext cx="542925" cy="377793"/>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00"/>
                  </a:solidFill>
                  <a:cs typeface="+mn-cs"/>
                </a:rPr>
                <a:t>      </a:t>
              </a:r>
            </a:p>
          </p:txBody>
        </p:sp>
        <p:sp>
          <p:nvSpPr>
            <p:cNvPr id="48" name="Rectangle 50"/>
            <p:cNvSpPr>
              <a:spLocks noChangeArrowheads="1"/>
            </p:cNvSpPr>
            <p:nvPr/>
          </p:nvSpPr>
          <p:spPr bwMode="auto">
            <a:xfrm>
              <a:off x="7216775" y="4308614"/>
              <a:ext cx="892175" cy="3825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00"/>
                  </a:solidFill>
                  <a:latin typeface="+mj-lt"/>
                  <a:cs typeface="+mn-cs"/>
                </a:rPr>
                <a:t>(11.19)</a:t>
              </a:r>
            </a:p>
          </p:txBody>
        </p:sp>
        <p:sp>
          <p:nvSpPr>
            <p:cNvPr id="49" name="Rectangle 51"/>
            <p:cNvSpPr>
              <a:spLocks noChangeArrowheads="1"/>
            </p:cNvSpPr>
            <p:nvPr/>
          </p:nvSpPr>
          <p:spPr bwMode="auto">
            <a:xfrm>
              <a:off x="6840538" y="4308614"/>
              <a:ext cx="542925" cy="377793"/>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00"/>
                  </a:solidFill>
                  <a:cs typeface="+mn-cs"/>
                </a:rPr>
                <a:t>      </a:t>
              </a:r>
            </a:p>
          </p:txBody>
        </p:sp>
        <p:sp>
          <p:nvSpPr>
            <p:cNvPr id="50" name="Rectangle 52"/>
            <p:cNvSpPr>
              <a:spLocks noChangeArrowheads="1"/>
            </p:cNvSpPr>
            <p:nvPr/>
          </p:nvSpPr>
          <p:spPr bwMode="auto">
            <a:xfrm>
              <a:off x="5205413" y="4608625"/>
              <a:ext cx="430212" cy="382556"/>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00"/>
                  </a:solidFill>
                  <a:latin typeface="+mj-lt"/>
                  <a:cs typeface="+mn-cs"/>
                </a:rPr>
                <a:t>36</a:t>
              </a:r>
            </a:p>
          </p:txBody>
        </p:sp>
        <p:sp>
          <p:nvSpPr>
            <p:cNvPr id="51" name="Rectangle 53"/>
            <p:cNvSpPr>
              <a:spLocks noChangeArrowheads="1"/>
            </p:cNvSpPr>
            <p:nvPr/>
          </p:nvSpPr>
          <p:spPr bwMode="auto">
            <a:xfrm>
              <a:off x="6419850" y="4608625"/>
              <a:ext cx="430213" cy="382556"/>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00"/>
                  </a:solidFill>
                  <a:latin typeface="+mj-lt"/>
                  <a:cs typeface="+mn-cs"/>
                </a:rPr>
                <a:t>22</a:t>
              </a:r>
            </a:p>
          </p:txBody>
        </p:sp>
        <p:sp>
          <p:nvSpPr>
            <p:cNvPr id="52" name="Rectangle 54"/>
            <p:cNvSpPr>
              <a:spLocks noChangeArrowheads="1"/>
            </p:cNvSpPr>
            <p:nvPr/>
          </p:nvSpPr>
          <p:spPr bwMode="auto">
            <a:xfrm>
              <a:off x="7672388" y="4608625"/>
              <a:ext cx="430212" cy="382556"/>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00"/>
                  </a:solidFill>
                  <a:latin typeface="+mj-lt"/>
                  <a:cs typeface="+mn-cs"/>
                </a:rPr>
                <a:t>15</a:t>
              </a:r>
            </a:p>
          </p:txBody>
        </p:sp>
        <p:sp>
          <p:nvSpPr>
            <p:cNvPr id="53" name="Rectangle 55"/>
            <p:cNvSpPr>
              <a:spLocks noChangeArrowheads="1"/>
            </p:cNvSpPr>
            <p:nvPr/>
          </p:nvSpPr>
          <p:spPr bwMode="auto">
            <a:xfrm>
              <a:off x="8305800" y="4608625"/>
              <a:ext cx="430213" cy="382556"/>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99"/>
                  </a:solidFill>
                  <a:latin typeface="+mj-lt"/>
                  <a:cs typeface="+mn-cs"/>
                </a:rPr>
                <a:t>73</a:t>
              </a:r>
            </a:p>
          </p:txBody>
        </p:sp>
        <p:sp>
          <p:nvSpPr>
            <p:cNvPr id="54" name="Rectangle 56"/>
            <p:cNvSpPr>
              <a:spLocks noChangeArrowheads="1"/>
            </p:cNvSpPr>
            <p:nvPr/>
          </p:nvSpPr>
          <p:spPr bwMode="auto">
            <a:xfrm>
              <a:off x="2490787" y="4910225"/>
              <a:ext cx="1936750" cy="382556"/>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dirty="0">
                  <a:solidFill>
                    <a:srgbClr val="000000"/>
                  </a:solidFill>
                  <a:latin typeface="+mj-lt"/>
                  <a:cs typeface="+mn-cs"/>
                </a:rPr>
                <a:t>At least $100,000</a:t>
              </a:r>
            </a:p>
          </p:txBody>
        </p:sp>
        <p:sp>
          <p:nvSpPr>
            <p:cNvPr id="55" name="Rectangle 57"/>
            <p:cNvSpPr>
              <a:spLocks noChangeArrowheads="1"/>
            </p:cNvSpPr>
            <p:nvPr/>
          </p:nvSpPr>
          <p:spPr bwMode="auto">
            <a:xfrm>
              <a:off x="4749800" y="4910225"/>
              <a:ext cx="892175" cy="382556"/>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00"/>
                  </a:solidFill>
                  <a:latin typeface="+mj-lt"/>
                  <a:cs typeface="+mn-cs"/>
                </a:rPr>
                <a:t>(38.95)</a:t>
              </a:r>
            </a:p>
          </p:txBody>
        </p:sp>
        <p:sp>
          <p:nvSpPr>
            <p:cNvPr id="56" name="Rectangle 58"/>
            <p:cNvSpPr>
              <a:spLocks noChangeArrowheads="1"/>
            </p:cNvSpPr>
            <p:nvPr/>
          </p:nvSpPr>
          <p:spPr bwMode="auto">
            <a:xfrm>
              <a:off x="4632325" y="4910225"/>
              <a:ext cx="301625" cy="377793"/>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00"/>
                  </a:solidFill>
                  <a:cs typeface="+mn-cs"/>
                </a:rPr>
                <a:t>  </a:t>
              </a:r>
            </a:p>
          </p:txBody>
        </p:sp>
        <p:sp>
          <p:nvSpPr>
            <p:cNvPr id="57" name="Rectangle 59"/>
            <p:cNvSpPr>
              <a:spLocks noChangeArrowheads="1"/>
            </p:cNvSpPr>
            <p:nvPr/>
          </p:nvSpPr>
          <p:spPr bwMode="auto">
            <a:xfrm>
              <a:off x="5964238" y="4910225"/>
              <a:ext cx="892175" cy="382556"/>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00"/>
                  </a:solidFill>
                  <a:latin typeface="+mj-lt"/>
                  <a:cs typeface="+mn-cs"/>
                </a:rPr>
                <a:t>(14.40)</a:t>
              </a:r>
            </a:p>
          </p:txBody>
        </p:sp>
        <p:sp>
          <p:nvSpPr>
            <p:cNvPr id="58" name="Rectangle 60"/>
            <p:cNvSpPr>
              <a:spLocks noChangeArrowheads="1"/>
            </p:cNvSpPr>
            <p:nvPr/>
          </p:nvSpPr>
          <p:spPr bwMode="auto">
            <a:xfrm>
              <a:off x="5610225" y="4910225"/>
              <a:ext cx="542925" cy="377793"/>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00"/>
                  </a:solidFill>
                  <a:cs typeface="+mn-cs"/>
                </a:rPr>
                <a:t>      </a:t>
              </a:r>
            </a:p>
          </p:txBody>
        </p:sp>
        <p:sp>
          <p:nvSpPr>
            <p:cNvPr id="59" name="Rectangle 61"/>
            <p:cNvSpPr>
              <a:spLocks noChangeArrowheads="1"/>
            </p:cNvSpPr>
            <p:nvPr/>
          </p:nvSpPr>
          <p:spPr bwMode="auto">
            <a:xfrm>
              <a:off x="7337425" y="4910225"/>
              <a:ext cx="769938" cy="382556"/>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00"/>
                  </a:solidFill>
                  <a:latin typeface="+mj-lt"/>
                  <a:cs typeface="+mn-cs"/>
                </a:rPr>
                <a:t>(9.65)</a:t>
              </a:r>
            </a:p>
          </p:txBody>
        </p:sp>
        <p:sp>
          <p:nvSpPr>
            <p:cNvPr id="60" name="Rectangle 62"/>
            <p:cNvSpPr>
              <a:spLocks noChangeArrowheads="1"/>
            </p:cNvSpPr>
            <p:nvPr/>
          </p:nvSpPr>
          <p:spPr bwMode="auto">
            <a:xfrm>
              <a:off x="6840538" y="4910225"/>
              <a:ext cx="663575" cy="377793"/>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00"/>
                  </a:solidFill>
                  <a:cs typeface="+mn-cs"/>
                </a:rPr>
                <a:t>        </a:t>
              </a:r>
            </a:p>
          </p:txBody>
        </p:sp>
        <p:sp>
          <p:nvSpPr>
            <p:cNvPr id="61" name="Rectangle 63"/>
            <p:cNvSpPr>
              <a:spLocks noChangeArrowheads="1"/>
            </p:cNvSpPr>
            <p:nvPr/>
          </p:nvSpPr>
          <p:spPr bwMode="auto">
            <a:xfrm>
              <a:off x="5205413" y="5210238"/>
              <a:ext cx="430212" cy="3825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00"/>
                  </a:solidFill>
                  <a:latin typeface="+mj-lt"/>
                  <a:cs typeface="+mn-cs"/>
                </a:rPr>
                <a:t>15</a:t>
              </a:r>
            </a:p>
          </p:txBody>
        </p:sp>
        <p:sp>
          <p:nvSpPr>
            <p:cNvPr id="62" name="Rectangle 64"/>
            <p:cNvSpPr>
              <a:spLocks noChangeArrowheads="1"/>
            </p:cNvSpPr>
            <p:nvPr/>
          </p:nvSpPr>
          <p:spPr bwMode="auto">
            <a:xfrm>
              <a:off x="6419850" y="5210238"/>
              <a:ext cx="430213" cy="3825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00"/>
                  </a:solidFill>
                  <a:latin typeface="+mj-lt"/>
                  <a:cs typeface="+mn-cs"/>
                </a:rPr>
                <a:t>23</a:t>
              </a:r>
            </a:p>
          </p:txBody>
        </p:sp>
        <p:sp>
          <p:nvSpPr>
            <p:cNvPr id="63" name="Rectangle 65"/>
            <p:cNvSpPr>
              <a:spLocks noChangeArrowheads="1"/>
            </p:cNvSpPr>
            <p:nvPr/>
          </p:nvSpPr>
          <p:spPr bwMode="auto">
            <a:xfrm>
              <a:off x="7672388" y="5210238"/>
              <a:ext cx="430212" cy="3825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00"/>
                  </a:solidFill>
                  <a:latin typeface="+mj-lt"/>
                  <a:cs typeface="+mn-cs"/>
                </a:rPr>
                <a:t>25</a:t>
              </a:r>
            </a:p>
          </p:txBody>
        </p:sp>
        <p:sp>
          <p:nvSpPr>
            <p:cNvPr id="64" name="Rectangle 66"/>
            <p:cNvSpPr>
              <a:spLocks noChangeArrowheads="1"/>
            </p:cNvSpPr>
            <p:nvPr/>
          </p:nvSpPr>
          <p:spPr bwMode="auto">
            <a:xfrm>
              <a:off x="8305800" y="5210238"/>
              <a:ext cx="430213" cy="382555"/>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99"/>
                  </a:solidFill>
                  <a:latin typeface="+mj-lt"/>
                  <a:cs typeface="+mn-cs"/>
                </a:rPr>
                <a:t>63</a:t>
              </a:r>
            </a:p>
          </p:txBody>
        </p:sp>
        <p:sp>
          <p:nvSpPr>
            <p:cNvPr id="65" name="Rectangle 67"/>
            <p:cNvSpPr>
              <a:spLocks noChangeArrowheads="1"/>
            </p:cNvSpPr>
            <p:nvPr/>
          </p:nvSpPr>
          <p:spPr bwMode="auto">
            <a:xfrm>
              <a:off x="5086350" y="5510249"/>
              <a:ext cx="552450" cy="382556"/>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AE00"/>
                  </a:solidFill>
                  <a:latin typeface="+mj-lt"/>
                  <a:cs typeface="+mn-cs"/>
                </a:rPr>
                <a:t>238</a:t>
              </a:r>
            </a:p>
          </p:txBody>
        </p:sp>
        <p:sp>
          <p:nvSpPr>
            <p:cNvPr id="66" name="Rectangle 68"/>
            <p:cNvSpPr>
              <a:spLocks noChangeArrowheads="1"/>
            </p:cNvSpPr>
            <p:nvPr/>
          </p:nvSpPr>
          <p:spPr bwMode="auto">
            <a:xfrm>
              <a:off x="6419850" y="5510249"/>
              <a:ext cx="430213" cy="382556"/>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AE00"/>
                  </a:solidFill>
                  <a:latin typeface="+mj-lt"/>
                  <a:cs typeface="+mn-cs"/>
                </a:rPr>
                <a:t>88</a:t>
              </a:r>
            </a:p>
          </p:txBody>
        </p:sp>
        <p:sp>
          <p:nvSpPr>
            <p:cNvPr id="67" name="Rectangle 69"/>
            <p:cNvSpPr>
              <a:spLocks noChangeArrowheads="1"/>
            </p:cNvSpPr>
            <p:nvPr/>
          </p:nvSpPr>
          <p:spPr bwMode="auto">
            <a:xfrm>
              <a:off x="7672388" y="5510249"/>
              <a:ext cx="430212" cy="382556"/>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AE00"/>
                  </a:solidFill>
                  <a:latin typeface="+mj-lt"/>
                  <a:cs typeface="+mn-cs"/>
                </a:rPr>
                <a:t>59</a:t>
              </a:r>
            </a:p>
          </p:txBody>
        </p:sp>
        <p:sp>
          <p:nvSpPr>
            <p:cNvPr id="68" name="Rectangle 70"/>
            <p:cNvSpPr>
              <a:spLocks noChangeArrowheads="1"/>
            </p:cNvSpPr>
            <p:nvPr/>
          </p:nvSpPr>
          <p:spPr bwMode="auto">
            <a:xfrm>
              <a:off x="8186738" y="5510249"/>
              <a:ext cx="552450" cy="382556"/>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900" b="1" kern="0">
                  <a:solidFill>
                    <a:srgbClr val="000048"/>
                  </a:solidFill>
                  <a:latin typeface="+mj-lt"/>
                  <a:cs typeface="+mn-cs"/>
                </a:rPr>
                <a:t>385</a:t>
              </a:r>
            </a:p>
          </p:txBody>
        </p:sp>
        <p:sp>
          <p:nvSpPr>
            <p:cNvPr id="69" name="Line 71"/>
            <p:cNvSpPr>
              <a:spLocks noChangeShapeType="1"/>
            </p:cNvSpPr>
            <p:nvPr/>
          </p:nvSpPr>
          <p:spPr bwMode="auto">
            <a:xfrm>
              <a:off x="4589463" y="3138725"/>
              <a:ext cx="0" cy="2406446"/>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kern="0">
                <a:solidFill>
                  <a:sysClr val="windowText" lastClr="000000"/>
                </a:solidFill>
                <a:cs typeface="+mn-cs"/>
              </a:endParaRPr>
            </a:p>
          </p:txBody>
        </p:sp>
        <p:sp>
          <p:nvSpPr>
            <p:cNvPr id="70" name="Rectangle 72"/>
            <p:cNvSpPr>
              <a:spLocks noChangeArrowheads="1"/>
            </p:cNvSpPr>
            <p:nvPr/>
          </p:nvSpPr>
          <p:spPr bwMode="auto">
            <a:xfrm>
              <a:off x="4589463" y="3132375"/>
              <a:ext cx="25400" cy="2409621"/>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sz="2400" i="1">
                <a:solidFill>
                  <a:srgbClr val="FFFFFF"/>
                </a:solidFill>
              </a:endParaRPr>
            </a:p>
          </p:txBody>
        </p:sp>
        <p:sp>
          <p:nvSpPr>
            <p:cNvPr id="71" name="Line 73"/>
            <p:cNvSpPr>
              <a:spLocks noChangeShapeType="1"/>
            </p:cNvSpPr>
            <p:nvPr/>
          </p:nvSpPr>
          <p:spPr bwMode="auto">
            <a:xfrm>
              <a:off x="5568950" y="3138725"/>
              <a:ext cx="0" cy="2406446"/>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kern="0">
                <a:solidFill>
                  <a:sysClr val="windowText" lastClr="000000"/>
                </a:solidFill>
                <a:cs typeface="+mn-cs"/>
              </a:endParaRPr>
            </a:p>
          </p:txBody>
        </p:sp>
        <p:sp>
          <p:nvSpPr>
            <p:cNvPr id="72" name="Rectangle 74"/>
            <p:cNvSpPr>
              <a:spLocks noChangeArrowheads="1"/>
            </p:cNvSpPr>
            <p:nvPr/>
          </p:nvSpPr>
          <p:spPr bwMode="auto">
            <a:xfrm>
              <a:off x="5568950" y="3132375"/>
              <a:ext cx="25400" cy="2409621"/>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sz="2400" i="1">
                <a:solidFill>
                  <a:srgbClr val="FFFFFF"/>
                </a:solidFill>
              </a:endParaRPr>
            </a:p>
          </p:txBody>
        </p:sp>
        <p:sp>
          <p:nvSpPr>
            <p:cNvPr id="73" name="Line 75"/>
            <p:cNvSpPr>
              <a:spLocks noChangeShapeType="1"/>
            </p:cNvSpPr>
            <p:nvPr/>
          </p:nvSpPr>
          <p:spPr bwMode="auto">
            <a:xfrm>
              <a:off x="6783388" y="3138725"/>
              <a:ext cx="0" cy="2406446"/>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kern="0">
                <a:solidFill>
                  <a:sysClr val="windowText" lastClr="000000"/>
                </a:solidFill>
                <a:cs typeface="+mn-cs"/>
              </a:endParaRPr>
            </a:p>
          </p:txBody>
        </p:sp>
        <p:sp>
          <p:nvSpPr>
            <p:cNvPr id="74" name="Rectangle 76"/>
            <p:cNvSpPr>
              <a:spLocks noChangeArrowheads="1"/>
            </p:cNvSpPr>
            <p:nvPr/>
          </p:nvSpPr>
          <p:spPr bwMode="auto">
            <a:xfrm>
              <a:off x="6783388" y="3132375"/>
              <a:ext cx="25400" cy="2409621"/>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sz="2400" i="1">
                <a:solidFill>
                  <a:srgbClr val="FFFFFF"/>
                </a:solidFill>
              </a:endParaRPr>
            </a:p>
          </p:txBody>
        </p:sp>
        <p:sp>
          <p:nvSpPr>
            <p:cNvPr id="75" name="Line 77"/>
            <p:cNvSpPr>
              <a:spLocks noChangeShapeType="1"/>
            </p:cNvSpPr>
            <p:nvPr/>
          </p:nvSpPr>
          <p:spPr bwMode="auto">
            <a:xfrm>
              <a:off x="8035925" y="3138725"/>
              <a:ext cx="0" cy="2406446"/>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kern="0">
                <a:solidFill>
                  <a:sysClr val="windowText" lastClr="000000"/>
                </a:solidFill>
                <a:cs typeface="+mn-cs"/>
              </a:endParaRPr>
            </a:p>
          </p:txBody>
        </p:sp>
        <p:sp>
          <p:nvSpPr>
            <p:cNvPr id="76" name="Rectangle 78"/>
            <p:cNvSpPr>
              <a:spLocks noChangeArrowheads="1"/>
            </p:cNvSpPr>
            <p:nvPr/>
          </p:nvSpPr>
          <p:spPr bwMode="auto">
            <a:xfrm>
              <a:off x="8035925" y="3132375"/>
              <a:ext cx="25400" cy="2409621"/>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sz="2400" i="1">
                <a:solidFill>
                  <a:srgbClr val="FFFFFF"/>
                </a:solidFill>
              </a:endParaRPr>
            </a:p>
          </p:txBody>
        </p:sp>
        <p:sp>
          <p:nvSpPr>
            <p:cNvPr id="77" name="Rectangle 81"/>
            <p:cNvSpPr>
              <a:spLocks noChangeArrowheads="1"/>
            </p:cNvSpPr>
            <p:nvPr/>
          </p:nvSpPr>
          <p:spPr bwMode="auto">
            <a:xfrm>
              <a:off x="395287" y="1962487"/>
              <a:ext cx="1841500" cy="3900157"/>
            </a:xfrm>
            <a:prstGeom prst="rect">
              <a:avLst/>
            </a:prstGeom>
            <a:solidFill>
              <a:srgbClr val="FFFFFF"/>
            </a:solidFill>
            <a:ln w="50800">
              <a:solidFill>
                <a:srgbClr val="FF9900"/>
              </a:solidFill>
              <a:miter lim="800000"/>
              <a:headEnd/>
              <a:tailEnd/>
            </a:ln>
          </p:spPr>
          <p:txBody>
            <a:bodyPr wrap="none" anchor="ctr"/>
            <a:lstStyle/>
            <a:p>
              <a:endParaRPr lang="en-US" sz="2400" i="1">
                <a:solidFill>
                  <a:srgbClr val="FFFFFF"/>
                </a:solidFill>
              </a:endParaRPr>
            </a:p>
          </p:txBody>
        </p:sp>
        <p:sp>
          <p:nvSpPr>
            <p:cNvPr id="78" name="Rectangle 82"/>
            <p:cNvSpPr>
              <a:spLocks noChangeArrowheads="1"/>
            </p:cNvSpPr>
            <p:nvPr/>
          </p:nvSpPr>
          <p:spPr bwMode="auto">
            <a:xfrm>
              <a:off x="941387" y="1879944"/>
              <a:ext cx="325437" cy="606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3400" b="1">
                  <a:solidFill>
                    <a:srgbClr val="000000"/>
                  </a:solidFill>
                  <a:latin typeface="Symbol" pitchFamily="18" charset="2"/>
                </a:rPr>
                <a:t></a:t>
              </a:r>
            </a:p>
          </p:txBody>
        </p:sp>
        <p:sp>
          <p:nvSpPr>
            <p:cNvPr id="79" name="Rectangle 83"/>
            <p:cNvSpPr>
              <a:spLocks noChangeArrowheads="1"/>
            </p:cNvSpPr>
            <p:nvPr/>
          </p:nvSpPr>
          <p:spPr bwMode="auto">
            <a:xfrm>
              <a:off x="1290637" y="1879944"/>
              <a:ext cx="325437" cy="606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3400" b="1">
                  <a:solidFill>
                    <a:srgbClr val="000000"/>
                  </a:solidFill>
                  <a:latin typeface="Symbol" pitchFamily="18" charset="2"/>
                </a:rPr>
                <a:t></a:t>
              </a:r>
            </a:p>
          </p:txBody>
        </p:sp>
        <p:sp>
          <p:nvSpPr>
            <p:cNvPr id="80" name="Rectangle 84"/>
            <p:cNvSpPr>
              <a:spLocks noChangeArrowheads="1"/>
            </p:cNvSpPr>
            <p:nvPr/>
          </p:nvSpPr>
          <p:spPr bwMode="auto">
            <a:xfrm>
              <a:off x="1373187" y="1829149"/>
              <a:ext cx="350837" cy="69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4000" b="1">
                  <a:solidFill>
                    <a:srgbClr val="000000"/>
                  </a:solidFill>
                  <a:latin typeface="Symbol" pitchFamily="18" charset="2"/>
                </a:rPr>
                <a:t></a:t>
              </a:r>
            </a:p>
          </p:txBody>
        </p:sp>
        <p:sp>
          <p:nvSpPr>
            <p:cNvPr id="81" name="Rectangle 85"/>
            <p:cNvSpPr>
              <a:spLocks noChangeArrowheads="1"/>
            </p:cNvSpPr>
            <p:nvPr/>
          </p:nvSpPr>
          <p:spPr bwMode="auto">
            <a:xfrm>
              <a:off x="1755774" y="1829149"/>
              <a:ext cx="350838" cy="69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4000" b="1">
                  <a:solidFill>
                    <a:srgbClr val="000000"/>
                  </a:solidFill>
                  <a:latin typeface="Symbol" pitchFamily="18" charset="2"/>
                </a:rPr>
                <a:t></a:t>
              </a:r>
            </a:p>
          </p:txBody>
        </p:sp>
        <p:sp>
          <p:nvSpPr>
            <p:cNvPr id="82" name="Line 86"/>
            <p:cNvSpPr>
              <a:spLocks noChangeShapeType="1"/>
            </p:cNvSpPr>
            <p:nvPr/>
          </p:nvSpPr>
          <p:spPr bwMode="auto">
            <a:xfrm>
              <a:off x="1030287" y="2457745"/>
              <a:ext cx="908050" cy="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kern="0">
                <a:solidFill>
                  <a:sysClr val="windowText" lastClr="000000"/>
                </a:solidFill>
                <a:cs typeface="+mn-cs"/>
              </a:endParaRPr>
            </a:p>
          </p:txBody>
        </p:sp>
        <p:sp>
          <p:nvSpPr>
            <p:cNvPr id="83" name="Rectangle 87"/>
            <p:cNvSpPr>
              <a:spLocks noChangeArrowheads="1"/>
            </p:cNvSpPr>
            <p:nvPr/>
          </p:nvSpPr>
          <p:spPr bwMode="auto">
            <a:xfrm>
              <a:off x="941387" y="2735534"/>
              <a:ext cx="274637" cy="423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200" b="1">
                  <a:solidFill>
                    <a:srgbClr val="000000"/>
                  </a:solidFill>
                  <a:latin typeface="Symbol" pitchFamily="18" charset="2"/>
                </a:rPr>
                <a:t></a:t>
              </a:r>
            </a:p>
          </p:txBody>
        </p:sp>
        <p:sp>
          <p:nvSpPr>
            <p:cNvPr id="84" name="Rectangle 88"/>
            <p:cNvSpPr>
              <a:spLocks noChangeArrowheads="1"/>
            </p:cNvSpPr>
            <p:nvPr/>
          </p:nvSpPr>
          <p:spPr bwMode="auto">
            <a:xfrm>
              <a:off x="1435099" y="2735534"/>
              <a:ext cx="274638" cy="423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200" b="1">
                  <a:solidFill>
                    <a:srgbClr val="000000"/>
                  </a:solidFill>
                  <a:latin typeface="Symbol" pitchFamily="18" charset="2"/>
                </a:rPr>
                <a:t></a:t>
              </a:r>
            </a:p>
          </p:txBody>
        </p:sp>
        <p:sp>
          <p:nvSpPr>
            <p:cNvPr id="85" name="Rectangle 89"/>
            <p:cNvSpPr>
              <a:spLocks noChangeArrowheads="1"/>
            </p:cNvSpPr>
            <p:nvPr/>
          </p:nvSpPr>
          <p:spPr bwMode="auto">
            <a:xfrm>
              <a:off x="1517649" y="2735534"/>
              <a:ext cx="274638" cy="423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200" b="1">
                  <a:solidFill>
                    <a:srgbClr val="000000"/>
                  </a:solidFill>
                  <a:latin typeface="Symbol" pitchFamily="18" charset="2"/>
                </a:rPr>
                <a:t></a:t>
              </a:r>
            </a:p>
          </p:txBody>
        </p:sp>
        <p:sp>
          <p:nvSpPr>
            <p:cNvPr id="86" name="Rectangle 90"/>
            <p:cNvSpPr>
              <a:spLocks noChangeArrowheads="1"/>
            </p:cNvSpPr>
            <p:nvPr/>
          </p:nvSpPr>
          <p:spPr bwMode="auto">
            <a:xfrm>
              <a:off x="2019299" y="2735534"/>
              <a:ext cx="274638" cy="423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200" b="1">
                  <a:solidFill>
                    <a:srgbClr val="000000"/>
                  </a:solidFill>
                  <a:latin typeface="Symbol" pitchFamily="18" charset="2"/>
                </a:rPr>
                <a:t></a:t>
              </a:r>
            </a:p>
          </p:txBody>
        </p:sp>
        <p:sp>
          <p:nvSpPr>
            <p:cNvPr id="87" name="Line 91"/>
            <p:cNvSpPr>
              <a:spLocks noChangeShapeType="1"/>
            </p:cNvSpPr>
            <p:nvPr/>
          </p:nvSpPr>
          <p:spPr bwMode="auto">
            <a:xfrm>
              <a:off x="1030287" y="3141900"/>
              <a:ext cx="1171575" cy="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kern="0">
                <a:solidFill>
                  <a:sysClr val="windowText" lastClr="000000"/>
                </a:solidFill>
                <a:cs typeface="+mn-cs"/>
              </a:endParaRPr>
            </a:p>
          </p:txBody>
        </p:sp>
        <p:sp>
          <p:nvSpPr>
            <p:cNvPr id="88" name="Rectangle 92"/>
            <p:cNvSpPr>
              <a:spLocks noChangeArrowheads="1"/>
            </p:cNvSpPr>
            <p:nvPr/>
          </p:nvSpPr>
          <p:spPr bwMode="auto">
            <a:xfrm>
              <a:off x="941387" y="3792719"/>
              <a:ext cx="274637" cy="423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200" b="1">
                  <a:solidFill>
                    <a:srgbClr val="000000"/>
                  </a:solidFill>
                  <a:latin typeface="Symbol" pitchFamily="18" charset="2"/>
                </a:rPr>
                <a:t></a:t>
              </a:r>
            </a:p>
          </p:txBody>
        </p:sp>
        <p:sp>
          <p:nvSpPr>
            <p:cNvPr id="89" name="Rectangle 93"/>
            <p:cNvSpPr>
              <a:spLocks noChangeArrowheads="1"/>
            </p:cNvSpPr>
            <p:nvPr/>
          </p:nvSpPr>
          <p:spPr bwMode="auto">
            <a:xfrm>
              <a:off x="1435099" y="3792719"/>
              <a:ext cx="274638" cy="423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200" b="1">
                  <a:solidFill>
                    <a:srgbClr val="000000"/>
                  </a:solidFill>
                  <a:latin typeface="Symbol" pitchFamily="18" charset="2"/>
                </a:rPr>
                <a:t></a:t>
              </a:r>
            </a:p>
          </p:txBody>
        </p:sp>
        <p:sp>
          <p:nvSpPr>
            <p:cNvPr id="90" name="Rectangle 94"/>
            <p:cNvSpPr>
              <a:spLocks noChangeArrowheads="1"/>
            </p:cNvSpPr>
            <p:nvPr/>
          </p:nvSpPr>
          <p:spPr bwMode="auto">
            <a:xfrm>
              <a:off x="1517649" y="3792719"/>
              <a:ext cx="274638" cy="423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200" b="1">
                  <a:solidFill>
                    <a:srgbClr val="000000"/>
                  </a:solidFill>
                  <a:latin typeface="Symbol" pitchFamily="18" charset="2"/>
                </a:rPr>
                <a:t></a:t>
              </a:r>
            </a:p>
          </p:txBody>
        </p:sp>
        <p:sp>
          <p:nvSpPr>
            <p:cNvPr id="91" name="Rectangle 95"/>
            <p:cNvSpPr>
              <a:spLocks noChangeArrowheads="1"/>
            </p:cNvSpPr>
            <p:nvPr/>
          </p:nvSpPr>
          <p:spPr bwMode="auto">
            <a:xfrm>
              <a:off x="1873249" y="3792719"/>
              <a:ext cx="274638" cy="423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200" b="1">
                  <a:solidFill>
                    <a:srgbClr val="000000"/>
                  </a:solidFill>
                  <a:latin typeface="Symbol" pitchFamily="18" charset="2"/>
                </a:rPr>
                <a:t></a:t>
              </a:r>
            </a:p>
          </p:txBody>
        </p:sp>
        <p:sp>
          <p:nvSpPr>
            <p:cNvPr id="92" name="Line 96"/>
            <p:cNvSpPr>
              <a:spLocks noChangeShapeType="1"/>
            </p:cNvSpPr>
            <p:nvPr/>
          </p:nvSpPr>
          <p:spPr bwMode="auto">
            <a:xfrm>
              <a:off x="1030287" y="4200673"/>
              <a:ext cx="1025525" cy="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kern="0">
                <a:solidFill>
                  <a:sysClr val="windowText" lastClr="000000"/>
                </a:solidFill>
                <a:cs typeface="+mn-cs"/>
              </a:endParaRPr>
            </a:p>
          </p:txBody>
        </p:sp>
        <p:sp>
          <p:nvSpPr>
            <p:cNvPr id="93" name="Rectangle 97"/>
            <p:cNvSpPr>
              <a:spLocks noChangeArrowheads="1"/>
            </p:cNvSpPr>
            <p:nvPr/>
          </p:nvSpPr>
          <p:spPr bwMode="auto">
            <a:xfrm>
              <a:off x="941387" y="4851493"/>
              <a:ext cx="274637" cy="423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200" b="1">
                  <a:solidFill>
                    <a:srgbClr val="000000"/>
                  </a:solidFill>
                  <a:latin typeface="Symbol" pitchFamily="18" charset="2"/>
                </a:rPr>
                <a:t></a:t>
              </a:r>
            </a:p>
          </p:txBody>
        </p:sp>
        <p:sp>
          <p:nvSpPr>
            <p:cNvPr id="94" name="Rectangle 98"/>
            <p:cNvSpPr>
              <a:spLocks noChangeArrowheads="1"/>
            </p:cNvSpPr>
            <p:nvPr/>
          </p:nvSpPr>
          <p:spPr bwMode="auto">
            <a:xfrm>
              <a:off x="1435099" y="4851493"/>
              <a:ext cx="274638" cy="423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200" b="1">
                  <a:solidFill>
                    <a:srgbClr val="000000"/>
                  </a:solidFill>
                  <a:latin typeface="Symbol" pitchFamily="18" charset="2"/>
                </a:rPr>
                <a:t></a:t>
              </a:r>
            </a:p>
          </p:txBody>
        </p:sp>
        <p:sp>
          <p:nvSpPr>
            <p:cNvPr id="95" name="Rectangle 99"/>
            <p:cNvSpPr>
              <a:spLocks noChangeArrowheads="1"/>
            </p:cNvSpPr>
            <p:nvPr/>
          </p:nvSpPr>
          <p:spPr bwMode="auto">
            <a:xfrm>
              <a:off x="1517649" y="4851493"/>
              <a:ext cx="274638" cy="423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200" b="1">
                  <a:solidFill>
                    <a:srgbClr val="000000"/>
                  </a:solidFill>
                  <a:latin typeface="Symbol" pitchFamily="18" charset="2"/>
                </a:rPr>
                <a:t></a:t>
              </a:r>
            </a:p>
          </p:txBody>
        </p:sp>
        <p:sp>
          <p:nvSpPr>
            <p:cNvPr id="96" name="Rectangle 100"/>
            <p:cNvSpPr>
              <a:spLocks noChangeArrowheads="1"/>
            </p:cNvSpPr>
            <p:nvPr/>
          </p:nvSpPr>
          <p:spPr bwMode="auto">
            <a:xfrm>
              <a:off x="1882774" y="4851493"/>
              <a:ext cx="274638" cy="423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200" b="1">
                  <a:solidFill>
                    <a:srgbClr val="000000"/>
                  </a:solidFill>
                  <a:latin typeface="Symbol" pitchFamily="18" charset="2"/>
                </a:rPr>
                <a:t></a:t>
              </a:r>
            </a:p>
          </p:txBody>
        </p:sp>
        <p:sp>
          <p:nvSpPr>
            <p:cNvPr id="97" name="Line 101"/>
            <p:cNvSpPr>
              <a:spLocks noChangeShapeType="1"/>
            </p:cNvSpPr>
            <p:nvPr/>
          </p:nvSpPr>
          <p:spPr bwMode="auto">
            <a:xfrm>
              <a:off x="1030287" y="5259445"/>
              <a:ext cx="1035050" cy="0"/>
            </a:xfrm>
            <a:prstGeom prst="line">
              <a:avLst/>
            </a:prstGeom>
            <a:noFill/>
            <a:ln w="12700">
              <a:solidFill>
                <a:srgbClr val="000000"/>
              </a:solidFill>
              <a:round/>
              <a:headEnd/>
              <a:tailEnd/>
            </a:ln>
          </p:spPr>
          <p:txBody>
            <a:bodyPr wrap="none" anchor="ctr"/>
            <a:lstStyle/>
            <a:p>
              <a:pPr fontAlgn="auto">
                <a:spcBef>
                  <a:spcPts val="0"/>
                </a:spcBef>
                <a:spcAft>
                  <a:spcPts val="0"/>
                </a:spcAft>
                <a:defRPr/>
              </a:pPr>
              <a:endParaRPr lang="en-US" sz="1800" kern="0">
                <a:solidFill>
                  <a:sysClr val="windowText" lastClr="000000"/>
                </a:solidFill>
                <a:cs typeface="+mn-cs"/>
              </a:endParaRPr>
            </a:p>
          </p:txBody>
        </p:sp>
        <p:sp>
          <p:nvSpPr>
            <p:cNvPr id="98" name="Rectangle 102"/>
            <p:cNvSpPr>
              <a:spLocks noChangeArrowheads="1"/>
            </p:cNvSpPr>
            <p:nvPr/>
          </p:nvSpPr>
          <p:spPr bwMode="auto">
            <a:xfrm>
              <a:off x="546099" y="2443459"/>
              <a:ext cx="266700" cy="271440"/>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200" b="1" i="1" kern="0">
                  <a:solidFill>
                    <a:srgbClr val="000000"/>
                  </a:solidFill>
                  <a:cs typeface="+mn-cs"/>
                </a:rPr>
                <a:t>ij</a:t>
              </a:r>
            </a:p>
          </p:txBody>
        </p:sp>
        <p:sp>
          <p:nvSpPr>
            <p:cNvPr id="99" name="Rectangle 103"/>
            <p:cNvSpPr>
              <a:spLocks noChangeArrowheads="1"/>
            </p:cNvSpPr>
            <p:nvPr/>
          </p:nvSpPr>
          <p:spPr bwMode="auto">
            <a:xfrm>
              <a:off x="1231899" y="2194243"/>
              <a:ext cx="223838" cy="271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200" b="1" i="1">
                  <a:solidFill>
                    <a:srgbClr val="000099"/>
                  </a:solidFill>
                </a:rPr>
                <a:t>i</a:t>
              </a:r>
            </a:p>
          </p:txBody>
        </p:sp>
        <p:sp>
          <p:nvSpPr>
            <p:cNvPr id="100" name="Rectangle 104"/>
            <p:cNvSpPr>
              <a:spLocks noChangeArrowheads="1"/>
            </p:cNvSpPr>
            <p:nvPr/>
          </p:nvSpPr>
          <p:spPr bwMode="auto">
            <a:xfrm>
              <a:off x="1698624" y="2194243"/>
              <a:ext cx="223838" cy="271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200" b="1" i="1">
                  <a:solidFill>
                    <a:srgbClr val="009900"/>
                  </a:solidFill>
                </a:rPr>
                <a:t>j</a:t>
              </a:r>
            </a:p>
          </p:txBody>
        </p:sp>
        <p:sp>
          <p:nvSpPr>
            <p:cNvPr id="101" name="Rectangle 105"/>
            <p:cNvSpPr>
              <a:spLocks noChangeArrowheads="1"/>
            </p:cNvSpPr>
            <p:nvPr/>
          </p:nvSpPr>
          <p:spPr bwMode="auto">
            <a:xfrm>
              <a:off x="373062" y="2211703"/>
              <a:ext cx="350837" cy="546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3000" b="1" i="1">
                  <a:solidFill>
                    <a:srgbClr val="000000"/>
                  </a:solidFill>
                </a:rPr>
                <a:t>e</a:t>
              </a:r>
            </a:p>
          </p:txBody>
        </p:sp>
        <p:sp>
          <p:nvSpPr>
            <p:cNvPr id="102" name="Rectangle 106"/>
            <p:cNvSpPr>
              <a:spLocks noChangeArrowheads="1"/>
            </p:cNvSpPr>
            <p:nvPr/>
          </p:nvSpPr>
          <p:spPr bwMode="auto">
            <a:xfrm>
              <a:off x="1031874" y="1962487"/>
              <a:ext cx="392113" cy="546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3000" b="1" i="1">
                  <a:solidFill>
                    <a:srgbClr val="000099"/>
                  </a:solidFill>
                </a:rPr>
                <a:t>n</a:t>
              </a:r>
            </a:p>
          </p:txBody>
        </p:sp>
        <p:sp>
          <p:nvSpPr>
            <p:cNvPr id="103" name="Rectangle 107"/>
            <p:cNvSpPr>
              <a:spLocks noChangeArrowheads="1"/>
            </p:cNvSpPr>
            <p:nvPr/>
          </p:nvSpPr>
          <p:spPr bwMode="auto">
            <a:xfrm>
              <a:off x="1463674" y="1962487"/>
              <a:ext cx="392113" cy="546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3000" b="1" i="1">
                  <a:solidFill>
                    <a:srgbClr val="009900"/>
                  </a:solidFill>
                </a:rPr>
                <a:t>n</a:t>
              </a:r>
            </a:p>
          </p:txBody>
        </p:sp>
        <p:sp>
          <p:nvSpPr>
            <p:cNvPr id="104" name="Rectangle 108"/>
            <p:cNvSpPr>
              <a:spLocks noChangeArrowheads="1"/>
            </p:cNvSpPr>
            <p:nvPr/>
          </p:nvSpPr>
          <p:spPr bwMode="auto">
            <a:xfrm>
              <a:off x="327024" y="2895858"/>
              <a:ext cx="350838" cy="546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3000" b="1" i="1">
                  <a:solidFill>
                    <a:srgbClr val="000000"/>
                  </a:solidFill>
                </a:rPr>
                <a:t>e</a:t>
              </a:r>
            </a:p>
          </p:txBody>
        </p:sp>
        <p:sp>
          <p:nvSpPr>
            <p:cNvPr id="105" name="Rectangle 109"/>
            <p:cNvSpPr>
              <a:spLocks noChangeArrowheads="1"/>
            </p:cNvSpPr>
            <p:nvPr/>
          </p:nvSpPr>
          <p:spPr bwMode="auto">
            <a:xfrm>
              <a:off x="312737" y="3954631"/>
              <a:ext cx="350837" cy="546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3000" b="1" i="1">
                  <a:solidFill>
                    <a:srgbClr val="000000"/>
                  </a:solidFill>
                </a:rPr>
                <a:t>e</a:t>
              </a:r>
            </a:p>
          </p:txBody>
        </p:sp>
        <p:sp>
          <p:nvSpPr>
            <p:cNvPr id="106" name="Rectangle 110"/>
            <p:cNvSpPr>
              <a:spLocks noChangeArrowheads="1"/>
            </p:cNvSpPr>
            <p:nvPr/>
          </p:nvSpPr>
          <p:spPr bwMode="auto">
            <a:xfrm>
              <a:off x="322262" y="5013404"/>
              <a:ext cx="350837" cy="546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3000" b="1" i="1">
                  <a:solidFill>
                    <a:srgbClr val="000000"/>
                  </a:solidFill>
                </a:rPr>
                <a:t>e</a:t>
              </a:r>
            </a:p>
          </p:txBody>
        </p:sp>
        <p:sp>
          <p:nvSpPr>
            <p:cNvPr id="107" name="Rectangle 111"/>
            <p:cNvSpPr>
              <a:spLocks noChangeArrowheads="1"/>
            </p:cNvSpPr>
            <p:nvPr/>
          </p:nvSpPr>
          <p:spPr bwMode="auto">
            <a:xfrm>
              <a:off x="1300162" y="2441872"/>
              <a:ext cx="365125" cy="39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800" b="1" i="1">
                  <a:solidFill>
                    <a:srgbClr val="000048"/>
                  </a:solidFill>
                </a:rPr>
                <a:t>N</a:t>
              </a:r>
            </a:p>
          </p:txBody>
        </p:sp>
        <p:sp>
          <p:nvSpPr>
            <p:cNvPr id="108" name="Rectangle 112"/>
            <p:cNvSpPr>
              <a:spLocks noChangeArrowheads="1"/>
            </p:cNvSpPr>
            <p:nvPr/>
          </p:nvSpPr>
          <p:spPr bwMode="auto">
            <a:xfrm>
              <a:off x="709612" y="2270436"/>
              <a:ext cx="320675" cy="39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800" b="1">
                  <a:solidFill>
                    <a:srgbClr val="000000"/>
                  </a:solidFill>
                  <a:latin typeface="Symbol" pitchFamily="18" charset="2"/>
                </a:rPr>
                <a:t></a:t>
              </a:r>
            </a:p>
          </p:txBody>
        </p:sp>
        <p:sp>
          <p:nvSpPr>
            <p:cNvPr id="109" name="Rectangle 113"/>
            <p:cNvSpPr>
              <a:spLocks noChangeArrowheads="1"/>
            </p:cNvSpPr>
            <p:nvPr/>
          </p:nvSpPr>
          <p:spPr bwMode="auto">
            <a:xfrm>
              <a:off x="709612" y="2954590"/>
              <a:ext cx="320675" cy="39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800" b="1">
                  <a:solidFill>
                    <a:srgbClr val="000000"/>
                  </a:solidFill>
                  <a:latin typeface="Symbol" pitchFamily="18" charset="2"/>
                </a:rPr>
                <a:t></a:t>
              </a:r>
            </a:p>
          </p:txBody>
        </p:sp>
        <p:sp>
          <p:nvSpPr>
            <p:cNvPr id="110" name="Rectangle 114"/>
            <p:cNvSpPr>
              <a:spLocks noChangeArrowheads="1"/>
            </p:cNvSpPr>
            <p:nvPr/>
          </p:nvSpPr>
          <p:spPr bwMode="auto">
            <a:xfrm>
              <a:off x="709612" y="3438737"/>
              <a:ext cx="320675" cy="39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800" b="1">
                  <a:solidFill>
                    <a:srgbClr val="000000"/>
                  </a:solidFill>
                  <a:latin typeface="Symbol" pitchFamily="18" charset="2"/>
                </a:rPr>
                <a:t></a:t>
              </a:r>
            </a:p>
          </p:txBody>
        </p:sp>
        <p:sp>
          <p:nvSpPr>
            <p:cNvPr id="111" name="Rectangle 115"/>
            <p:cNvSpPr>
              <a:spLocks noChangeArrowheads="1"/>
            </p:cNvSpPr>
            <p:nvPr/>
          </p:nvSpPr>
          <p:spPr bwMode="auto">
            <a:xfrm>
              <a:off x="709612" y="4013364"/>
              <a:ext cx="320675" cy="39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800" b="1">
                  <a:solidFill>
                    <a:srgbClr val="000000"/>
                  </a:solidFill>
                  <a:latin typeface="Symbol" pitchFamily="18" charset="2"/>
                </a:rPr>
                <a:t></a:t>
              </a:r>
            </a:p>
          </p:txBody>
        </p:sp>
        <p:sp>
          <p:nvSpPr>
            <p:cNvPr id="112" name="Rectangle 116"/>
            <p:cNvSpPr>
              <a:spLocks noChangeArrowheads="1"/>
            </p:cNvSpPr>
            <p:nvPr/>
          </p:nvSpPr>
          <p:spPr bwMode="auto">
            <a:xfrm>
              <a:off x="709612" y="4497510"/>
              <a:ext cx="320675" cy="39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800" b="1">
                  <a:solidFill>
                    <a:srgbClr val="000000"/>
                  </a:solidFill>
                  <a:latin typeface="Symbol" pitchFamily="18" charset="2"/>
                </a:rPr>
                <a:t></a:t>
              </a:r>
            </a:p>
          </p:txBody>
        </p:sp>
        <p:sp>
          <p:nvSpPr>
            <p:cNvPr id="113" name="Rectangle 117"/>
            <p:cNvSpPr>
              <a:spLocks noChangeArrowheads="1"/>
            </p:cNvSpPr>
            <p:nvPr/>
          </p:nvSpPr>
          <p:spPr bwMode="auto">
            <a:xfrm>
              <a:off x="709612" y="5072136"/>
              <a:ext cx="320675" cy="39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800" b="1">
                  <a:solidFill>
                    <a:srgbClr val="000000"/>
                  </a:solidFill>
                  <a:latin typeface="Symbol" pitchFamily="18" charset="2"/>
                </a:rPr>
                <a:t></a:t>
              </a:r>
            </a:p>
          </p:txBody>
        </p:sp>
        <p:sp>
          <p:nvSpPr>
            <p:cNvPr id="114" name="Rectangle 118"/>
            <p:cNvSpPr>
              <a:spLocks noChangeArrowheads="1"/>
            </p:cNvSpPr>
            <p:nvPr/>
          </p:nvSpPr>
          <p:spPr bwMode="auto">
            <a:xfrm>
              <a:off x="709612" y="5556283"/>
              <a:ext cx="320675" cy="39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800" b="1">
                  <a:solidFill>
                    <a:srgbClr val="000000"/>
                  </a:solidFill>
                  <a:latin typeface="Symbol" pitchFamily="18" charset="2"/>
                </a:rPr>
                <a:t></a:t>
              </a:r>
            </a:p>
          </p:txBody>
        </p:sp>
        <p:sp>
          <p:nvSpPr>
            <p:cNvPr id="115" name="Rectangle 119"/>
            <p:cNvSpPr>
              <a:spLocks noChangeArrowheads="1"/>
            </p:cNvSpPr>
            <p:nvPr/>
          </p:nvSpPr>
          <p:spPr bwMode="auto">
            <a:xfrm>
              <a:off x="495299" y="3127614"/>
              <a:ext cx="333375" cy="271439"/>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200" b="1" kern="0">
                  <a:solidFill>
                    <a:srgbClr val="000000"/>
                  </a:solidFill>
                  <a:cs typeface="+mn-cs"/>
                </a:rPr>
                <a:t>11</a:t>
              </a:r>
            </a:p>
          </p:txBody>
        </p:sp>
        <p:sp>
          <p:nvSpPr>
            <p:cNvPr id="116" name="Rectangle 120"/>
            <p:cNvSpPr>
              <a:spLocks noChangeArrowheads="1"/>
            </p:cNvSpPr>
            <p:nvPr/>
          </p:nvSpPr>
          <p:spPr bwMode="auto">
            <a:xfrm>
              <a:off x="481012" y="4186386"/>
              <a:ext cx="333375" cy="271440"/>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200" b="1" kern="0">
                  <a:solidFill>
                    <a:srgbClr val="000000"/>
                  </a:solidFill>
                  <a:cs typeface="+mn-cs"/>
                </a:rPr>
                <a:t>12</a:t>
              </a:r>
            </a:p>
          </p:txBody>
        </p:sp>
        <p:sp>
          <p:nvSpPr>
            <p:cNvPr id="117" name="Rectangle 121"/>
            <p:cNvSpPr>
              <a:spLocks noChangeArrowheads="1"/>
            </p:cNvSpPr>
            <p:nvPr/>
          </p:nvSpPr>
          <p:spPr bwMode="auto">
            <a:xfrm>
              <a:off x="490537" y="5245160"/>
              <a:ext cx="333375" cy="271439"/>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200" b="1" kern="0">
                  <a:solidFill>
                    <a:srgbClr val="000000"/>
                  </a:solidFill>
                  <a:cs typeface="+mn-cs"/>
                </a:rPr>
                <a:t>13</a:t>
              </a:r>
            </a:p>
          </p:txBody>
        </p:sp>
        <p:sp>
          <p:nvSpPr>
            <p:cNvPr id="118" name="Rectangle 122"/>
            <p:cNvSpPr>
              <a:spLocks noChangeArrowheads="1"/>
            </p:cNvSpPr>
            <p:nvPr/>
          </p:nvSpPr>
          <p:spPr bwMode="auto">
            <a:xfrm>
              <a:off x="1019174" y="2775219"/>
              <a:ext cx="561975" cy="393667"/>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800" b="1" kern="0">
                  <a:solidFill>
                    <a:srgbClr val="000099"/>
                  </a:solidFill>
                  <a:cs typeface="+mn-cs"/>
                </a:rPr>
                <a:t>107</a:t>
              </a:r>
            </a:p>
          </p:txBody>
        </p:sp>
        <p:sp>
          <p:nvSpPr>
            <p:cNvPr id="119" name="Rectangle 123"/>
            <p:cNvSpPr>
              <a:spLocks noChangeArrowheads="1"/>
            </p:cNvSpPr>
            <p:nvPr/>
          </p:nvSpPr>
          <p:spPr bwMode="auto">
            <a:xfrm>
              <a:off x="1612899" y="2775219"/>
              <a:ext cx="561975" cy="393667"/>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800" b="1" kern="0">
                  <a:solidFill>
                    <a:srgbClr val="009900"/>
                  </a:solidFill>
                  <a:cs typeface="+mn-cs"/>
                </a:rPr>
                <a:t>238</a:t>
              </a:r>
            </a:p>
          </p:txBody>
        </p:sp>
        <p:sp>
          <p:nvSpPr>
            <p:cNvPr id="120" name="Rectangle 124"/>
            <p:cNvSpPr>
              <a:spLocks noChangeArrowheads="1"/>
            </p:cNvSpPr>
            <p:nvPr/>
          </p:nvSpPr>
          <p:spPr bwMode="auto">
            <a:xfrm>
              <a:off x="1328737" y="3127614"/>
              <a:ext cx="561975" cy="393667"/>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800" b="1" kern="0">
                  <a:solidFill>
                    <a:srgbClr val="000048"/>
                  </a:solidFill>
                  <a:cs typeface="+mn-cs"/>
                </a:rPr>
                <a:t>385</a:t>
              </a:r>
            </a:p>
          </p:txBody>
        </p:sp>
        <p:sp>
          <p:nvSpPr>
            <p:cNvPr id="121" name="Rectangle 125"/>
            <p:cNvSpPr>
              <a:spLocks noChangeArrowheads="1"/>
            </p:cNvSpPr>
            <p:nvPr/>
          </p:nvSpPr>
          <p:spPr bwMode="auto">
            <a:xfrm>
              <a:off x="925512" y="3438737"/>
              <a:ext cx="434975" cy="393667"/>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800" b="1" kern="0">
                  <a:solidFill>
                    <a:srgbClr val="000000"/>
                  </a:solidFill>
                  <a:cs typeface="+mn-cs"/>
                </a:rPr>
                <a:t>66</a:t>
              </a:r>
            </a:p>
          </p:txBody>
        </p:sp>
        <p:sp>
          <p:nvSpPr>
            <p:cNvPr id="122" name="Rectangle 126"/>
            <p:cNvSpPr>
              <a:spLocks noChangeArrowheads="1"/>
            </p:cNvSpPr>
            <p:nvPr/>
          </p:nvSpPr>
          <p:spPr bwMode="auto">
            <a:xfrm>
              <a:off x="1223962" y="3438737"/>
              <a:ext cx="434975" cy="393667"/>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800" b="1" kern="0">
                  <a:solidFill>
                    <a:srgbClr val="000000"/>
                  </a:solidFill>
                  <a:cs typeface="+mn-cs"/>
                </a:rPr>
                <a:t>15</a:t>
              </a:r>
            </a:p>
          </p:txBody>
        </p:sp>
        <p:sp>
          <p:nvSpPr>
            <p:cNvPr id="123" name="Rectangle 127"/>
            <p:cNvSpPr>
              <a:spLocks noChangeArrowheads="1"/>
            </p:cNvSpPr>
            <p:nvPr/>
          </p:nvSpPr>
          <p:spPr bwMode="auto">
            <a:xfrm>
              <a:off x="1019174" y="3832404"/>
              <a:ext cx="561975" cy="393667"/>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800" b="1" kern="0">
                  <a:solidFill>
                    <a:srgbClr val="000099"/>
                  </a:solidFill>
                  <a:cs typeface="+mn-cs"/>
                </a:rPr>
                <a:t>107</a:t>
              </a:r>
            </a:p>
          </p:txBody>
        </p:sp>
        <p:sp>
          <p:nvSpPr>
            <p:cNvPr id="124" name="Rectangle 128"/>
            <p:cNvSpPr>
              <a:spLocks noChangeArrowheads="1"/>
            </p:cNvSpPr>
            <p:nvPr/>
          </p:nvSpPr>
          <p:spPr bwMode="auto">
            <a:xfrm>
              <a:off x="1603374" y="3832404"/>
              <a:ext cx="434975" cy="393667"/>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800" b="1" kern="0">
                  <a:solidFill>
                    <a:srgbClr val="009900"/>
                  </a:solidFill>
                  <a:cs typeface="+mn-cs"/>
                </a:rPr>
                <a:t>88</a:t>
              </a:r>
            </a:p>
          </p:txBody>
        </p:sp>
        <p:sp>
          <p:nvSpPr>
            <p:cNvPr id="125" name="Rectangle 129"/>
            <p:cNvSpPr>
              <a:spLocks noChangeArrowheads="1"/>
            </p:cNvSpPr>
            <p:nvPr/>
          </p:nvSpPr>
          <p:spPr bwMode="auto">
            <a:xfrm>
              <a:off x="1255712" y="4184799"/>
              <a:ext cx="561975" cy="393667"/>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800" b="1" kern="0">
                  <a:solidFill>
                    <a:srgbClr val="000048"/>
                  </a:solidFill>
                  <a:cs typeface="+mn-cs"/>
                </a:rPr>
                <a:t>385</a:t>
              </a:r>
            </a:p>
          </p:txBody>
        </p:sp>
        <p:sp>
          <p:nvSpPr>
            <p:cNvPr id="126" name="Rectangle 130"/>
            <p:cNvSpPr>
              <a:spLocks noChangeArrowheads="1"/>
            </p:cNvSpPr>
            <p:nvPr/>
          </p:nvSpPr>
          <p:spPr bwMode="auto">
            <a:xfrm>
              <a:off x="925512" y="4497510"/>
              <a:ext cx="434975" cy="393667"/>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800" b="1" kern="0">
                  <a:solidFill>
                    <a:srgbClr val="000000"/>
                  </a:solidFill>
                  <a:cs typeface="+mn-cs"/>
                </a:rPr>
                <a:t>24</a:t>
              </a:r>
            </a:p>
          </p:txBody>
        </p:sp>
        <p:sp>
          <p:nvSpPr>
            <p:cNvPr id="127" name="Rectangle 131"/>
            <p:cNvSpPr>
              <a:spLocks noChangeArrowheads="1"/>
            </p:cNvSpPr>
            <p:nvPr/>
          </p:nvSpPr>
          <p:spPr bwMode="auto">
            <a:xfrm>
              <a:off x="1249362" y="4497510"/>
              <a:ext cx="434975" cy="393667"/>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800" b="1" kern="0">
                  <a:solidFill>
                    <a:srgbClr val="000000"/>
                  </a:solidFill>
                  <a:cs typeface="+mn-cs"/>
                </a:rPr>
                <a:t>46</a:t>
              </a:r>
            </a:p>
          </p:txBody>
        </p:sp>
        <p:sp>
          <p:nvSpPr>
            <p:cNvPr id="128" name="Rectangle 132"/>
            <p:cNvSpPr>
              <a:spLocks noChangeArrowheads="1"/>
            </p:cNvSpPr>
            <p:nvPr/>
          </p:nvSpPr>
          <p:spPr bwMode="auto">
            <a:xfrm>
              <a:off x="1019174" y="4891177"/>
              <a:ext cx="561975" cy="393667"/>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800" b="1" kern="0">
                  <a:solidFill>
                    <a:srgbClr val="000099"/>
                  </a:solidFill>
                  <a:cs typeface="+mn-cs"/>
                </a:rPr>
                <a:t>107</a:t>
              </a:r>
            </a:p>
          </p:txBody>
        </p:sp>
        <p:sp>
          <p:nvSpPr>
            <p:cNvPr id="129" name="Rectangle 133"/>
            <p:cNvSpPr>
              <a:spLocks noChangeArrowheads="1"/>
            </p:cNvSpPr>
            <p:nvPr/>
          </p:nvSpPr>
          <p:spPr bwMode="auto">
            <a:xfrm>
              <a:off x="1603374" y="4891177"/>
              <a:ext cx="434975" cy="393667"/>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800" b="1" kern="0">
                  <a:solidFill>
                    <a:srgbClr val="009900"/>
                  </a:solidFill>
                  <a:cs typeface="+mn-cs"/>
                </a:rPr>
                <a:t>59</a:t>
              </a:r>
            </a:p>
          </p:txBody>
        </p:sp>
        <p:sp>
          <p:nvSpPr>
            <p:cNvPr id="130" name="Rectangle 134"/>
            <p:cNvSpPr>
              <a:spLocks noChangeArrowheads="1"/>
            </p:cNvSpPr>
            <p:nvPr/>
          </p:nvSpPr>
          <p:spPr bwMode="auto">
            <a:xfrm>
              <a:off x="1260474" y="5243572"/>
              <a:ext cx="561975" cy="393667"/>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800" b="1" kern="0">
                  <a:solidFill>
                    <a:srgbClr val="000048"/>
                  </a:solidFill>
                  <a:cs typeface="+mn-cs"/>
                </a:rPr>
                <a:t>385</a:t>
              </a:r>
            </a:p>
          </p:txBody>
        </p:sp>
        <p:sp>
          <p:nvSpPr>
            <p:cNvPr id="131" name="Rectangle 135"/>
            <p:cNvSpPr>
              <a:spLocks noChangeArrowheads="1"/>
            </p:cNvSpPr>
            <p:nvPr/>
          </p:nvSpPr>
          <p:spPr bwMode="auto">
            <a:xfrm>
              <a:off x="908049" y="5556283"/>
              <a:ext cx="434975" cy="393667"/>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800" b="1" kern="0">
                  <a:solidFill>
                    <a:srgbClr val="000000"/>
                  </a:solidFill>
                  <a:cs typeface="+mn-cs"/>
                </a:rPr>
                <a:t>16</a:t>
              </a:r>
            </a:p>
          </p:txBody>
        </p:sp>
        <p:sp>
          <p:nvSpPr>
            <p:cNvPr id="132" name="Rectangle 136"/>
            <p:cNvSpPr>
              <a:spLocks noChangeArrowheads="1"/>
            </p:cNvSpPr>
            <p:nvPr/>
          </p:nvSpPr>
          <p:spPr bwMode="auto">
            <a:xfrm>
              <a:off x="1223962" y="5556283"/>
              <a:ext cx="434975" cy="393667"/>
            </a:xfrm>
            <a:prstGeom prst="rect">
              <a:avLst/>
            </a:prstGeom>
            <a:noFill/>
            <a:ln w="12700">
              <a:noFill/>
              <a:miter lim="800000"/>
              <a:headEnd/>
              <a:tailEnd/>
            </a:ln>
          </p:spPr>
          <p:txBody>
            <a:bodyPr wrap="none" lIns="90488" tIns="44450" rIns="90488" bIns="44450">
              <a:spAutoFit/>
            </a:bodyPr>
            <a:lstStyle/>
            <a:p>
              <a:pPr fontAlgn="auto">
                <a:spcBef>
                  <a:spcPts val="0"/>
                </a:spcBef>
                <a:spcAft>
                  <a:spcPts val="0"/>
                </a:spcAft>
                <a:defRPr/>
              </a:pPr>
              <a:r>
                <a:rPr lang="en-US" sz="1800" b="1" kern="0">
                  <a:solidFill>
                    <a:srgbClr val="000000"/>
                  </a:solidFill>
                  <a:cs typeface="+mn-cs"/>
                </a:rPr>
                <a:t>40</a:t>
              </a:r>
            </a:p>
          </p:txBody>
        </p:sp>
        <p:sp>
          <p:nvSpPr>
            <p:cNvPr id="133" name="Rectangle 137"/>
            <p:cNvSpPr>
              <a:spLocks noChangeArrowheads="1"/>
            </p:cNvSpPr>
            <p:nvPr/>
          </p:nvSpPr>
          <p:spPr bwMode="auto">
            <a:xfrm>
              <a:off x="1185862" y="3438737"/>
              <a:ext cx="244475" cy="39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800" b="1">
                  <a:solidFill>
                    <a:srgbClr val="000000"/>
                  </a:solidFill>
                </a:rPr>
                <a:t>.</a:t>
              </a:r>
            </a:p>
          </p:txBody>
        </p:sp>
        <p:sp>
          <p:nvSpPr>
            <p:cNvPr id="134" name="Rectangle 138"/>
            <p:cNvSpPr>
              <a:spLocks noChangeArrowheads="1"/>
            </p:cNvSpPr>
            <p:nvPr/>
          </p:nvSpPr>
          <p:spPr bwMode="auto">
            <a:xfrm>
              <a:off x="1193799" y="4497510"/>
              <a:ext cx="244475" cy="39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800" b="1">
                  <a:solidFill>
                    <a:srgbClr val="000000"/>
                  </a:solidFill>
                </a:rPr>
                <a:t>.</a:t>
              </a:r>
            </a:p>
          </p:txBody>
        </p:sp>
        <p:sp>
          <p:nvSpPr>
            <p:cNvPr id="135" name="Rectangle 139"/>
            <p:cNvSpPr>
              <a:spLocks noChangeArrowheads="1"/>
            </p:cNvSpPr>
            <p:nvPr/>
          </p:nvSpPr>
          <p:spPr bwMode="auto">
            <a:xfrm>
              <a:off x="1168399" y="5556283"/>
              <a:ext cx="244475" cy="39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800" b="1">
                  <a:solidFill>
                    <a:srgbClr val="000000"/>
                  </a:solidFill>
                </a:rPr>
                <a:t>.</a:t>
              </a:r>
            </a:p>
          </p:txBody>
        </p:sp>
      </p:grpSp>
      <p:sp>
        <p:nvSpPr>
          <p:cNvPr id="136" name="Title 415"/>
          <p:cNvSpPr txBox="1">
            <a:spLocks/>
          </p:cNvSpPr>
          <p:nvPr/>
        </p:nvSpPr>
        <p:spPr>
          <a:xfrm>
            <a:off x="193675" y="230188"/>
            <a:ext cx="875665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rgbClr val="00B0F0"/>
                </a:solidFill>
                <a:latin typeface="Times New Roman" pitchFamily="18" charset="0"/>
                <a:cs typeface="Times New Roman" pitchFamily="18" charset="0"/>
              </a:rPr>
              <a:t>Gasoline Preference Versus Income</a:t>
            </a:r>
            <a:br>
              <a:rPr lang="en-US" sz="2800" dirty="0" smtClean="0">
                <a:solidFill>
                  <a:srgbClr val="00B0F0"/>
                </a:solidFill>
                <a:latin typeface="Times New Roman" pitchFamily="18" charset="0"/>
                <a:cs typeface="Times New Roman" pitchFamily="18" charset="0"/>
              </a:rPr>
            </a:br>
            <a:r>
              <a:rPr lang="en-US" sz="2800" dirty="0" smtClean="0">
                <a:solidFill>
                  <a:srgbClr val="00B0F0"/>
                </a:solidFill>
                <a:latin typeface="Times New Roman" pitchFamily="18" charset="0"/>
                <a:cs typeface="Times New Roman" pitchFamily="18" charset="0"/>
              </a:rPr>
              <a:t>Category: Expected Frequencies</a:t>
            </a:r>
            <a:endParaRPr lang="en-US" sz="2800" dirty="0" smtClean="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4050154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Title 181"/>
          <p:cNvSpPr txBox="1">
            <a:spLocks/>
          </p:cNvSpPr>
          <p:nvPr/>
        </p:nvSpPr>
        <p:spPr>
          <a:xfrm>
            <a:off x="1077913" y="230188"/>
            <a:ext cx="6988175"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rgbClr val="00B0F0"/>
                </a:solidFill>
                <a:latin typeface="Times New Roman" pitchFamily="18" charset="0"/>
                <a:cs typeface="Times New Roman" pitchFamily="18" charset="0"/>
              </a:rPr>
              <a:t>Gasoline Preference Versus Income</a:t>
            </a:r>
            <a:br>
              <a:rPr lang="en-US" sz="2800" dirty="0" smtClean="0">
                <a:solidFill>
                  <a:srgbClr val="00B0F0"/>
                </a:solidFill>
                <a:latin typeface="Times New Roman" pitchFamily="18" charset="0"/>
                <a:cs typeface="Times New Roman" pitchFamily="18" charset="0"/>
              </a:rPr>
            </a:br>
            <a:r>
              <a:rPr lang="en-US" sz="2800" dirty="0" smtClean="0">
                <a:solidFill>
                  <a:srgbClr val="00B0F0"/>
                </a:solidFill>
                <a:latin typeface="Times New Roman" pitchFamily="18" charset="0"/>
                <a:cs typeface="Times New Roman" pitchFamily="18" charset="0"/>
              </a:rPr>
              <a:t>Category: </a:t>
            </a:r>
            <a:r>
              <a:rPr lang="en-US" sz="2800" i="1" dirty="0" smtClean="0">
                <a:solidFill>
                  <a:srgbClr val="00B0F0"/>
                </a:solidFill>
                <a:latin typeface="Symbol" pitchFamily="18" charset="2"/>
              </a:rPr>
              <a:t></a:t>
            </a:r>
            <a:r>
              <a:rPr lang="en-US" sz="2800" baseline="30000" dirty="0" smtClean="0">
                <a:solidFill>
                  <a:srgbClr val="00B0F0"/>
                </a:solidFill>
              </a:rPr>
              <a:t>2</a:t>
            </a:r>
            <a:r>
              <a:rPr lang="en-US" sz="2800" dirty="0" smtClean="0">
                <a:solidFill>
                  <a:srgbClr val="00B0F0"/>
                </a:solidFill>
              </a:rPr>
              <a:t> </a:t>
            </a:r>
            <a:r>
              <a:rPr lang="en-US" sz="2800" dirty="0" smtClean="0">
                <a:solidFill>
                  <a:srgbClr val="00B0F0"/>
                </a:solidFill>
                <a:latin typeface="Times New Roman" pitchFamily="18" charset="0"/>
                <a:cs typeface="Times New Roman" pitchFamily="18" charset="0"/>
              </a:rPr>
              <a:t>Calculation</a:t>
            </a:r>
            <a:endParaRPr lang="en-US" sz="2800" dirty="0" smtClean="0">
              <a:solidFill>
                <a:srgbClr val="00B0F0"/>
              </a:solidFill>
              <a:latin typeface="Times New Roman" pitchFamily="18" charset="0"/>
              <a:cs typeface="Times New Roman" pitchFamily="18" charset="0"/>
            </a:endParaRPr>
          </a:p>
        </p:txBody>
      </p:sp>
      <p:pic>
        <p:nvPicPr>
          <p:cNvPr id="696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371600"/>
            <a:ext cx="8178061" cy="486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0154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265238" y="230188"/>
            <a:ext cx="6613525"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rgbClr val="00B0F0"/>
                </a:solidFill>
                <a:latin typeface="Times New Roman" pitchFamily="18" charset="0"/>
                <a:cs typeface="Times New Roman" pitchFamily="18" charset="0"/>
              </a:rPr>
              <a:t>Gasoline Preference Versus</a:t>
            </a:r>
            <a:br>
              <a:rPr lang="en-US" sz="2800" dirty="0" smtClean="0">
                <a:solidFill>
                  <a:srgbClr val="00B0F0"/>
                </a:solidFill>
                <a:latin typeface="Times New Roman" pitchFamily="18" charset="0"/>
                <a:cs typeface="Times New Roman" pitchFamily="18" charset="0"/>
              </a:rPr>
            </a:br>
            <a:r>
              <a:rPr lang="en-US" sz="2800" dirty="0" smtClean="0">
                <a:solidFill>
                  <a:srgbClr val="00B0F0"/>
                </a:solidFill>
                <a:latin typeface="Times New Roman" pitchFamily="18" charset="0"/>
                <a:cs typeface="Times New Roman" pitchFamily="18" charset="0"/>
              </a:rPr>
              <a:t>Income Category</a:t>
            </a:r>
            <a:endParaRPr lang="en-US" sz="2800" dirty="0" smtClean="0">
              <a:solidFill>
                <a:srgbClr val="00B0F0"/>
              </a:solidFill>
              <a:latin typeface="Times New Roman" pitchFamily="18" charset="0"/>
              <a:cs typeface="Times New Roman" pitchFamily="18" charset="0"/>
            </a:endParaRPr>
          </a:p>
        </p:txBody>
      </p:sp>
      <p:sp>
        <p:nvSpPr>
          <p:cNvPr id="3" name="Content Placeholder 4"/>
          <p:cNvSpPr txBox="1">
            <a:spLocks/>
          </p:cNvSpPr>
          <p:nvPr/>
        </p:nvSpPr>
        <p:spPr>
          <a:xfrm>
            <a:off x="381000" y="1717675"/>
            <a:ext cx="8599488" cy="25495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latin typeface="Times New Roman" pitchFamily="18" charset="0"/>
                <a:cs typeface="Times New Roman" pitchFamily="18" charset="0"/>
              </a:rPr>
              <a:t>The observed chi-square value of 70.78 is greater</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than the critical value of 16.8119.</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 decision is to reject the null hypothesis. The</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data does provide enough evidence to indicate that the type of gasoline preferred is not independent of income.</a:t>
            </a: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0501541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785938"/>
            <a:ext cx="5791200" cy="3929062"/>
          </a:xfrm>
          <a:prstGeom prst="rect">
            <a:avLst/>
          </a:prstGeom>
          <a:noFill/>
          <a:ln w="57150">
            <a:solidFill>
              <a:srgbClr val="F6BF66"/>
            </a:solidFill>
            <a:miter lim="800000"/>
            <a:headEnd/>
            <a:tailEnd/>
          </a:ln>
          <a:extLst>
            <a:ext uri="{909E8E84-426E-40DD-AFC4-6F175D3DCCD1}">
              <a14:hiddenFill xmlns:a14="http://schemas.microsoft.com/office/drawing/2010/main">
                <a:solidFill>
                  <a:srgbClr val="FFFFFF"/>
                </a:solidFill>
              </a14:hiddenFill>
            </a:ext>
          </a:extLst>
        </p:spPr>
      </p:pic>
      <p:sp>
        <p:nvSpPr>
          <p:cNvPr id="3" name="Title 3"/>
          <p:cNvSpPr txBox="1">
            <a:spLocks/>
          </p:cNvSpPr>
          <p:nvPr/>
        </p:nvSpPr>
        <p:spPr>
          <a:xfrm>
            <a:off x="193675" y="230188"/>
            <a:ext cx="875665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rgbClr val="00B0F0"/>
                </a:solidFill>
                <a:latin typeface="Times New Roman" pitchFamily="18" charset="0"/>
                <a:cs typeface="Times New Roman" pitchFamily="18" charset="0"/>
              </a:rPr>
              <a:t>Gasoline Preference Versus Income</a:t>
            </a:r>
            <a:br>
              <a:rPr lang="en-US" sz="2800" dirty="0" smtClean="0">
                <a:solidFill>
                  <a:srgbClr val="00B0F0"/>
                </a:solidFill>
                <a:latin typeface="Times New Roman" pitchFamily="18" charset="0"/>
                <a:cs typeface="Times New Roman" pitchFamily="18" charset="0"/>
              </a:rPr>
            </a:br>
            <a:r>
              <a:rPr lang="en-US" sz="2800" dirty="0" smtClean="0">
                <a:solidFill>
                  <a:srgbClr val="00B0F0"/>
                </a:solidFill>
                <a:latin typeface="Times New Roman" pitchFamily="18" charset="0"/>
                <a:cs typeface="Times New Roman" pitchFamily="18" charset="0"/>
              </a:rPr>
              <a:t>Category:</a:t>
            </a:r>
            <a:r>
              <a:rPr lang="en-US" sz="2800" dirty="0" smtClean="0">
                <a:solidFill>
                  <a:srgbClr val="00B0F0"/>
                </a:solidFill>
              </a:rPr>
              <a:t> </a:t>
            </a:r>
            <a:r>
              <a:rPr lang="en-US" sz="2800" i="1" dirty="0" smtClean="0">
                <a:solidFill>
                  <a:srgbClr val="00B0F0"/>
                </a:solidFill>
                <a:latin typeface="Symbol" pitchFamily="18" charset="2"/>
              </a:rPr>
              <a:t></a:t>
            </a:r>
            <a:r>
              <a:rPr lang="en-US" sz="2800" baseline="30000" dirty="0" smtClean="0">
                <a:solidFill>
                  <a:srgbClr val="00B0F0"/>
                </a:solidFill>
              </a:rPr>
              <a:t>2</a:t>
            </a:r>
            <a:r>
              <a:rPr lang="en-US" sz="2800" dirty="0" smtClean="0">
                <a:solidFill>
                  <a:srgbClr val="00B0F0"/>
                </a:solidFill>
              </a:rPr>
              <a:t> </a:t>
            </a:r>
            <a:r>
              <a:rPr lang="en-US" sz="2800" dirty="0">
                <a:solidFill>
                  <a:srgbClr val="00B0F0"/>
                </a:solidFill>
                <a:latin typeface="Times New Roman" pitchFamily="18" charset="0"/>
                <a:cs typeface="Times New Roman" pitchFamily="18" charset="0"/>
              </a:rPr>
              <a:t>Calculation</a:t>
            </a:r>
          </a:p>
        </p:txBody>
      </p:sp>
    </p:spTree>
    <p:extLst>
      <p:ext uri="{BB962C8B-B14F-4D97-AF65-F5344CB8AC3E}">
        <p14:creationId xmlns:p14="http://schemas.microsoft.com/office/powerpoint/2010/main" val="4050154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048">
            <a:hlinkClick r:id="" action="ppaction://ole?verb=0"/>
          </p:cNvPr>
          <p:cNvGraphicFramePr>
            <a:graphicFrameLocks/>
          </p:cNvGraphicFramePr>
          <p:nvPr>
            <p:extLst>
              <p:ext uri="{D42A27DB-BD31-4B8C-83A1-F6EECF244321}">
                <p14:modId xmlns:p14="http://schemas.microsoft.com/office/powerpoint/2010/main" val="2140829084"/>
              </p:ext>
            </p:extLst>
          </p:nvPr>
        </p:nvGraphicFramePr>
        <p:xfrm>
          <a:off x="952500" y="2352675"/>
          <a:ext cx="7239000" cy="3895725"/>
        </p:xfrm>
        <a:graphic>
          <a:graphicData uri="http://schemas.openxmlformats.org/presentationml/2006/ole">
            <mc:AlternateContent xmlns:mc="http://schemas.openxmlformats.org/markup-compatibility/2006">
              <mc:Choice xmlns:v="urn:schemas-microsoft-com:vml" Requires="v">
                <p:oleObj spid="_x0000_s58415" name="Equation" r:id="rId3" imgW="3886200" imgH="2133360" progId="Equation.3">
                  <p:embed/>
                </p:oleObj>
              </mc:Choice>
              <mc:Fallback>
                <p:oleObj name="Equation" r:id="rId3" imgW="3886200" imgH="213336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00" y="2352675"/>
                        <a:ext cx="7239000" cy="3895725"/>
                      </a:xfrm>
                      <a:prstGeom prst="rect">
                        <a:avLst/>
                      </a:prstGeom>
                      <a:solidFill>
                        <a:schemeClr val="bg1"/>
                      </a:solidFill>
                      <a:ln w="50800">
                        <a:solidFill>
                          <a:srgbClr val="F6BF66"/>
                        </a:solidFill>
                        <a:miter lim="800000"/>
                        <a:headEnd/>
                        <a:tailEnd/>
                      </a:ln>
                      <a:effectLst/>
                    </p:spPr>
                  </p:pic>
                </p:oleObj>
              </mc:Fallback>
            </mc:AlternateContent>
          </a:graphicData>
        </a:graphic>
      </p:graphicFrame>
      <p:sp>
        <p:nvSpPr>
          <p:cNvPr id="3" name="Text Box 6"/>
          <p:cNvSpPr txBox="1">
            <a:spLocks noChangeArrowheads="1"/>
          </p:cNvSpPr>
          <p:nvPr/>
        </p:nvSpPr>
        <p:spPr bwMode="auto">
          <a:xfrm>
            <a:off x="547688" y="1309688"/>
            <a:ext cx="8443912" cy="950912"/>
          </a:xfrm>
          <a:prstGeom prst="rect">
            <a:avLst/>
          </a:prstGeom>
          <a:noFill/>
          <a:ln w="12700" cap="sq">
            <a:noFill/>
            <a:miter lim="800000"/>
            <a:headEnd type="none" w="sm" len="sm"/>
            <a:tailEnd type="none" w="sm" len="sm"/>
          </a:ln>
        </p:spPr>
        <p:txBody>
          <a:bodyPr lIns="90488" tIns="44450" rIns="90488" bIns="44450">
            <a:spAutoFit/>
          </a:bodyPr>
          <a:lstStyle/>
          <a:p>
            <a:pPr eaLnBrk="0" hangingPunct="0">
              <a:defRPr/>
            </a:pPr>
            <a:r>
              <a:rPr lang="en-US" sz="2800" dirty="0">
                <a:solidFill>
                  <a:srgbClr val="00000C"/>
                </a:solidFill>
                <a:latin typeface="Times New Roman" pitchFamily="18" charset="0"/>
                <a:cs typeface="Times New Roman" pitchFamily="18" charset="0"/>
              </a:rPr>
              <a:t>The formula which is used to compute the test statistic for a chi-square goodness-of-fit test is given below.</a:t>
            </a:r>
          </a:p>
        </p:txBody>
      </p:sp>
      <p:sp>
        <p:nvSpPr>
          <p:cNvPr id="4" name="Title 6"/>
          <p:cNvSpPr txBox="1">
            <a:spLocks/>
          </p:cNvSpPr>
          <p:nvPr/>
        </p:nvSpPr>
        <p:spPr>
          <a:xfrm>
            <a:off x="193675" y="230188"/>
            <a:ext cx="875665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00B0F0"/>
                </a:solidFill>
                <a:latin typeface="Symbol" pitchFamily="18" charset="2"/>
              </a:rPr>
              <a:t></a:t>
            </a:r>
            <a:r>
              <a:rPr lang="en-US" baseline="30000" dirty="0" smtClean="0">
                <a:solidFill>
                  <a:srgbClr val="00B0F0"/>
                </a:solidFill>
              </a:rPr>
              <a:t>2</a:t>
            </a:r>
            <a:r>
              <a:rPr lang="en-US" dirty="0" smtClean="0">
                <a:solidFill>
                  <a:srgbClr val="00B0F0"/>
                </a:solidFill>
              </a:rPr>
              <a:t> </a:t>
            </a:r>
            <a:r>
              <a:rPr lang="en-US" sz="3600" dirty="0" smtClean="0">
                <a:solidFill>
                  <a:srgbClr val="00B0F0"/>
                </a:solidFill>
                <a:latin typeface="Times New Roman" pitchFamily="18" charset="0"/>
                <a:cs typeface="Times New Roman" pitchFamily="18" charset="0"/>
              </a:rPr>
              <a:t>Goodness-of-Fit Test</a:t>
            </a:r>
            <a:endParaRPr lang="en-US" sz="3600" dirty="0" smtClean="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4050154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381000" y="1412875"/>
            <a:ext cx="8564563" cy="4149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smtClean="0">
                <a:latin typeface="Times New Roman" pitchFamily="18" charset="0"/>
                <a:cs typeface="Times New Roman" pitchFamily="18" charset="0"/>
              </a:rPr>
              <a:t>The formula compares the frequency of observed values to the frequency of the expected values across the distribution.</a:t>
            </a:r>
          </a:p>
          <a:p>
            <a:pPr lvl="1"/>
            <a:r>
              <a:rPr lang="en-US" sz="2400" smtClean="0">
                <a:latin typeface="Times New Roman" pitchFamily="18" charset="0"/>
                <a:cs typeface="Times New Roman" pitchFamily="18" charset="0"/>
              </a:rPr>
              <a:t>Test loses one degree of freedom because the total</a:t>
            </a:r>
            <a:br>
              <a:rPr lang="en-US" sz="2400" smtClean="0">
                <a:latin typeface="Times New Roman" pitchFamily="18" charset="0"/>
                <a:cs typeface="Times New Roman" pitchFamily="18" charset="0"/>
              </a:rPr>
            </a:br>
            <a:r>
              <a:rPr lang="en-US" sz="2400" smtClean="0">
                <a:latin typeface="Times New Roman" pitchFamily="18" charset="0"/>
                <a:cs typeface="Times New Roman" pitchFamily="18" charset="0"/>
              </a:rPr>
              <a:t>number of expected frequencies must equal the</a:t>
            </a:r>
            <a:br>
              <a:rPr lang="en-US" sz="2400" smtClean="0">
                <a:latin typeface="Times New Roman" pitchFamily="18" charset="0"/>
                <a:cs typeface="Times New Roman" pitchFamily="18" charset="0"/>
              </a:rPr>
            </a:br>
            <a:r>
              <a:rPr lang="en-US" sz="2400" smtClean="0">
                <a:latin typeface="Times New Roman" pitchFamily="18" charset="0"/>
                <a:cs typeface="Times New Roman" pitchFamily="18" charset="0"/>
              </a:rPr>
              <a:t>number of observed frequencies</a:t>
            </a:r>
          </a:p>
          <a:p>
            <a:r>
              <a:rPr lang="en-US" sz="2800" smtClean="0">
                <a:latin typeface="Times New Roman" pitchFamily="18" charset="0"/>
                <a:cs typeface="Times New Roman" pitchFamily="18" charset="0"/>
              </a:rPr>
              <a:t>The chi-square distribution is the sum of the</a:t>
            </a:r>
            <a:br>
              <a:rPr lang="en-US" sz="2800" smtClean="0">
                <a:latin typeface="Times New Roman" pitchFamily="18" charset="0"/>
                <a:cs typeface="Times New Roman" pitchFamily="18" charset="0"/>
              </a:rPr>
            </a:br>
            <a:r>
              <a:rPr lang="en-US" sz="2800" smtClean="0">
                <a:latin typeface="Times New Roman" pitchFamily="18" charset="0"/>
                <a:cs typeface="Times New Roman" pitchFamily="18" charset="0"/>
              </a:rPr>
              <a:t>squares of k independent random variables. </a:t>
            </a:r>
          </a:p>
          <a:p>
            <a:pPr lvl="1"/>
            <a:r>
              <a:rPr lang="en-US" sz="2400" smtClean="0">
                <a:latin typeface="Times New Roman" pitchFamily="18" charset="0"/>
                <a:cs typeface="Times New Roman" pitchFamily="18" charset="0"/>
              </a:rPr>
              <a:t>Can never be less than zero; it extends indefinitely</a:t>
            </a:r>
            <a:br>
              <a:rPr lang="en-US" sz="2400" smtClean="0">
                <a:latin typeface="Times New Roman" pitchFamily="18" charset="0"/>
                <a:cs typeface="Times New Roman" pitchFamily="18" charset="0"/>
              </a:rPr>
            </a:br>
            <a:r>
              <a:rPr lang="en-US" sz="2400" smtClean="0">
                <a:latin typeface="Times New Roman" pitchFamily="18" charset="0"/>
                <a:cs typeface="Times New Roman" pitchFamily="18" charset="0"/>
              </a:rPr>
              <a:t>in the positive direction</a:t>
            </a:r>
            <a:endParaRPr lang="en-US" sz="2400" dirty="0" smtClean="0">
              <a:latin typeface="Times New Roman" pitchFamily="18" charset="0"/>
              <a:cs typeface="Times New Roman" pitchFamily="18" charset="0"/>
            </a:endParaRPr>
          </a:p>
        </p:txBody>
      </p:sp>
      <p:sp>
        <p:nvSpPr>
          <p:cNvPr id="3" name="Title 5"/>
          <p:cNvSpPr txBox="1">
            <a:spLocks/>
          </p:cNvSpPr>
          <p:nvPr/>
        </p:nvSpPr>
        <p:spPr>
          <a:xfrm>
            <a:off x="193675" y="230188"/>
            <a:ext cx="875665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Symbol" pitchFamily="18" charset="2"/>
              </a:rPr>
              <a:t></a:t>
            </a:r>
            <a:r>
              <a:rPr lang="en-US" sz="3200" baseline="30000" dirty="0" smtClean="0">
                <a:solidFill>
                  <a:srgbClr val="00B0F0"/>
                </a:solidFill>
              </a:rPr>
              <a:t>2</a:t>
            </a:r>
            <a:r>
              <a:rPr lang="en-US" sz="3200" dirty="0" smtClean="0">
                <a:solidFill>
                  <a:srgbClr val="00B0F0"/>
                </a:solidFill>
              </a:rPr>
              <a:t> </a:t>
            </a:r>
            <a:r>
              <a:rPr lang="en-US" sz="3200" dirty="0" smtClean="0">
                <a:solidFill>
                  <a:srgbClr val="00B0F0"/>
                </a:solidFill>
                <a:latin typeface="Times New Roman" pitchFamily="18" charset="0"/>
                <a:cs typeface="Times New Roman" pitchFamily="18" charset="0"/>
              </a:rPr>
              <a:t>Goodness-of-Fit Test</a:t>
            </a:r>
            <a:endParaRPr lang="en-US" sz="3200" dirty="0" smtClean="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4050154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609600" y="1920245"/>
            <a:ext cx="8185150" cy="3413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0488" tIns="44450" rIns="90488" bIns="44450">
            <a:spAutoFit/>
          </a:bodyPr>
          <a:lstStyle/>
          <a:p>
            <a:pPr algn="just" eaLnBrk="0" hangingPunct="0"/>
            <a:r>
              <a:rPr lang="en-US" sz="2400" dirty="0">
                <a:latin typeface="Times New Roman" pitchFamily="18" charset="0"/>
                <a:cs typeface="Times New Roman" pitchFamily="18" charset="0"/>
              </a:rPr>
              <a:t>Dairies would like to know whether the sales of milk are distributed uniformly over a year so they can plan for milk production and storage. A uniform distribution means that the frequencies are the same in all categories. In this situation, the producers are attempting to determine whether the amounts of milk sold are the same for each month of the year. They ascertain the number of gallons of milk sold by sampling one large supermarket each month during a year, obtaining the following data. Use .01 to test whether the data fit a uniform distribution.</a:t>
            </a:r>
          </a:p>
        </p:txBody>
      </p:sp>
      <p:sp>
        <p:nvSpPr>
          <p:cNvPr id="3" name="Title 3"/>
          <p:cNvSpPr txBox="1">
            <a:spLocks/>
          </p:cNvSpPr>
          <p:nvPr/>
        </p:nvSpPr>
        <p:spPr>
          <a:xfrm>
            <a:off x="431800" y="230188"/>
            <a:ext cx="82804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rgbClr val="00B0F0"/>
                </a:solidFill>
                <a:latin typeface="Times New Roman" pitchFamily="18" charset="0"/>
                <a:cs typeface="Times New Roman" pitchFamily="18" charset="0"/>
              </a:rPr>
              <a:t>Milk Sales Data for Demonstration Problem</a:t>
            </a:r>
            <a:endParaRPr lang="en-US" sz="2800" dirty="0" smtClean="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4050154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
          <p:cNvGrpSpPr>
            <a:grpSpLocks/>
          </p:cNvGrpSpPr>
          <p:nvPr/>
        </p:nvGrpSpPr>
        <p:grpSpPr bwMode="auto">
          <a:xfrm>
            <a:off x="3060700" y="1600200"/>
            <a:ext cx="3000375" cy="4657725"/>
            <a:chOff x="3138616" y="1594022"/>
            <a:chExt cx="3001041" cy="4658497"/>
          </a:xfrm>
        </p:grpSpPr>
        <p:sp>
          <p:nvSpPr>
            <p:cNvPr id="3" name="Rectangle 4"/>
            <p:cNvSpPr>
              <a:spLocks noChangeArrowheads="1"/>
            </p:cNvSpPr>
            <p:nvPr/>
          </p:nvSpPr>
          <p:spPr bwMode="auto">
            <a:xfrm>
              <a:off x="3138616" y="1594022"/>
              <a:ext cx="3001041" cy="4658497"/>
            </a:xfrm>
            <a:prstGeom prst="rect">
              <a:avLst/>
            </a:prstGeom>
            <a:solidFill>
              <a:srgbClr val="F8F8F8"/>
            </a:solidFill>
            <a:ln w="50800">
              <a:solidFill>
                <a:srgbClr val="F6BF66"/>
              </a:solidFill>
              <a:miter lim="800000"/>
              <a:headEnd/>
              <a:tailEnd/>
            </a:ln>
          </p:spPr>
          <p:txBody>
            <a:bodyPr wrap="none" anchor="ctr"/>
            <a:lstStyle/>
            <a:p>
              <a:pPr eaLnBrk="0" hangingPunct="0"/>
              <a:endParaRPr lang="en-US" sz="2400" i="1">
                <a:solidFill>
                  <a:schemeClr val="tx1"/>
                </a:solidFill>
                <a:latin typeface="Calibri" pitchFamily="34" charset="0"/>
              </a:endParaRPr>
            </a:p>
          </p:txBody>
        </p:sp>
        <p:sp>
          <p:nvSpPr>
            <p:cNvPr id="4" name="Rectangle 7"/>
            <p:cNvSpPr>
              <a:spLocks noChangeArrowheads="1"/>
            </p:cNvSpPr>
            <p:nvPr/>
          </p:nvSpPr>
          <p:spPr bwMode="auto">
            <a:xfrm>
              <a:off x="3405375" y="1983024"/>
              <a:ext cx="1011462" cy="396941"/>
            </a:xfrm>
            <a:prstGeom prst="rect">
              <a:avLst/>
            </a:prstGeom>
            <a:solidFill>
              <a:srgbClr val="F8F8F8"/>
            </a:solidFill>
            <a:ln w="12700">
              <a:noFill/>
              <a:miter lim="800000"/>
              <a:headEnd/>
              <a:tailEnd/>
            </a:ln>
          </p:spPr>
          <p:txBody>
            <a:bodyPr wrap="none" lIns="90488" tIns="44450" rIns="90488" bIns="44450">
              <a:spAutoFit/>
            </a:bodyPr>
            <a:lstStyle/>
            <a:p>
              <a:pPr marL="342900" indent="-342900" eaLnBrk="0" hangingPunct="0">
                <a:defRPr/>
              </a:pPr>
              <a:r>
                <a:rPr lang="en-US" b="1" dirty="0">
                  <a:solidFill>
                    <a:srgbClr val="000000"/>
                  </a:solidFill>
                  <a:latin typeface="+mj-lt"/>
                  <a:cs typeface="+mn-cs"/>
                </a:rPr>
                <a:t>January</a:t>
              </a:r>
            </a:p>
          </p:txBody>
        </p:sp>
        <p:sp>
          <p:nvSpPr>
            <p:cNvPr id="5" name="Rectangle 8"/>
            <p:cNvSpPr>
              <a:spLocks noChangeArrowheads="1"/>
            </p:cNvSpPr>
            <p:nvPr/>
          </p:nvSpPr>
          <p:spPr bwMode="auto">
            <a:xfrm>
              <a:off x="5148837" y="1983024"/>
              <a:ext cx="768521" cy="396941"/>
            </a:xfrm>
            <a:prstGeom prst="rect">
              <a:avLst/>
            </a:prstGeom>
            <a:solidFill>
              <a:srgbClr val="F8F8F8"/>
            </a:solidFill>
            <a:ln w="12700">
              <a:noFill/>
              <a:miter lim="800000"/>
              <a:headEnd/>
              <a:tailEnd/>
            </a:ln>
          </p:spPr>
          <p:txBody>
            <a:bodyPr wrap="none" lIns="90488" tIns="44450" rIns="90488" bIns="44450">
              <a:spAutoFit/>
            </a:bodyPr>
            <a:lstStyle/>
            <a:p>
              <a:pPr marL="342900" indent="-342900" eaLnBrk="0" hangingPunct="0">
                <a:defRPr/>
              </a:pPr>
              <a:r>
                <a:rPr lang="en-US" b="1">
                  <a:solidFill>
                    <a:srgbClr val="000000"/>
                  </a:solidFill>
                  <a:latin typeface="+mj-lt"/>
                  <a:cs typeface="+mn-cs"/>
                </a:rPr>
                <a:t>1,610</a:t>
              </a:r>
            </a:p>
          </p:txBody>
        </p:sp>
        <p:sp>
          <p:nvSpPr>
            <p:cNvPr id="6" name="Rectangle 9"/>
            <p:cNvSpPr>
              <a:spLocks noChangeArrowheads="1"/>
            </p:cNvSpPr>
            <p:nvPr/>
          </p:nvSpPr>
          <p:spPr bwMode="auto">
            <a:xfrm>
              <a:off x="3332334" y="2300577"/>
              <a:ext cx="1133727" cy="396941"/>
            </a:xfrm>
            <a:prstGeom prst="rect">
              <a:avLst/>
            </a:prstGeom>
            <a:solidFill>
              <a:srgbClr val="F8F8F8"/>
            </a:solidFill>
            <a:ln w="12700">
              <a:noFill/>
              <a:miter lim="800000"/>
              <a:headEnd/>
              <a:tailEnd/>
            </a:ln>
          </p:spPr>
          <p:txBody>
            <a:bodyPr wrap="none" lIns="90488" tIns="44450" rIns="90488" bIns="44450">
              <a:spAutoFit/>
            </a:bodyPr>
            <a:lstStyle/>
            <a:p>
              <a:pPr marL="342900" indent="-342900" eaLnBrk="0" hangingPunct="0">
                <a:defRPr/>
              </a:pPr>
              <a:r>
                <a:rPr lang="en-US" b="1">
                  <a:solidFill>
                    <a:srgbClr val="000000"/>
                  </a:solidFill>
                  <a:latin typeface="+mj-lt"/>
                  <a:cs typeface="+mn-cs"/>
                </a:rPr>
                <a:t>February</a:t>
              </a:r>
            </a:p>
          </p:txBody>
        </p:sp>
        <p:sp>
          <p:nvSpPr>
            <p:cNvPr id="7" name="Rectangle 10"/>
            <p:cNvSpPr>
              <a:spLocks noChangeArrowheads="1"/>
            </p:cNvSpPr>
            <p:nvPr/>
          </p:nvSpPr>
          <p:spPr bwMode="auto">
            <a:xfrm>
              <a:off x="5148837" y="2300577"/>
              <a:ext cx="768521" cy="396941"/>
            </a:xfrm>
            <a:prstGeom prst="rect">
              <a:avLst/>
            </a:prstGeom>
            <a:solidFill>
              <a:srgbClr val="F8F8F8"/>
            </a:solidFill>
            <a:ln w="12700">
              <a:noFill/>
              <a:miter lim="800000"/>
              <a:headEnd/>
              <a:tailEnd/>
            </a:ln>
          </p:spPr>
          <p:txBody>
            <a:bodyPr wrap="none" lIns="90488" tIns="44450" rIns="90488" bIns="44450">
              <a:spAutoFit/>
            </a:bodyPr>
            <a:lstStyle/>
            <a:p>
              <a:pPr marL="342900" indent="-342900" eaLnBrk="0" hangingPunct="0">
                <a:defRPr/>
              </a:pPr>
              <a:r>
                <a:rPr lang="en-US" b="1" dirty="0">
                  <a:solidFill>
                    <a:srgbClr val="000000"/>
                  </a:solidFill>
                  <a:latin typeface="+mj-lt"/>
                  <a:cs typeface="+mn-cs"/>
                </a:rPr>
                <a:t>1,585</a:t>
              </a:r>
            </a:p>
          </p:txBody>
        </p:sp>
        <p:sp>
          <p:nvSpPr>
            <p:cNvPr id="8" name="Rectangle 11"/>
            <p:cNvSpPr>
              <a:spLocks noChangeArrowheads="1"/>
            </p:cNvSpPr>
            <p:nvPr/>
          </p:nvSpPr>
          <p:spPr bwMode="auto">
            <a:xfrm>
              <a:off x="3487944" y="2618130"/>
              <a:ext cx="866967" cy="396941"/>
            </a:xfrm>
            <a:prstGeom prst="rect">
              <a:avLst/>
            </a:prstGeom>
            <a:solidFill>
              <a:srgbClr val="F8F8F8"/>
            </a:solidFill>
            <a:ln w="12700">
              <a:noFill/>
              <a:miter lim="800000"/>
              <a:headEnd/>
              <a:tailEnd/>
            </a:ln>
          </p:spPr>
          <p:txBody>
            <a:bodyPr wrap="none" lIns="90488" tIns="44450" rIns="90488" bIns="44450">
              <a:spAutoFit/>
            </a:bodyPr>
            <a:lstStyle/>
            <a:p>
              <a:pPr marL="342900" indent="-342900" eaLnBrk="0" hangingPunct="0">
                <a:defRPr/>
              </a:pPr>
              <a:r>
                <a:rPr lang="en-US" b="1">
                  <a:solidFill>
                    <a:srgbClr val="000000"/>
                  </a:solidFill>
                  <a:latin typeface="+mj-lt"/>
                  <a:cs typeface="+mn-cs"/>
                </a:rPr>
                <a:t>March</a:t>
              </a:r>
            </a:p>
          </p:txBody>
        </p:sp>
        <p:sp>
          <p:nvSpPr>
            <p:cNvPr id="9" name="Rectangle 12"/>
            <p:cNvSpPr>
              <a:spLocks noChangeArrowheads="1"/>
            </p:cNvSpPr>
            <p:nvPr/>
          </p:nvSpPr>
          <p:spPr bwMode="auto">
            <a:xfrm>
              <a:off x="5148837" y="2618130"/>
              <a:ext cx="768521" cy="396941"/>
            </a:xfrm>
            <a:prstGeom prst="rect">
              <a:avLst/>
            </a:prstGeom>
            <a:solidFill>
              <a:srgbClr val="F8F8F8"/>
            </a:solidFill>
            <a:ln w="12700">
              <a:noFill/>
              <a:miter lim="800000"/>
              <a:headEnd/>
              <a:tailEnd/>
            </a:ln>
          </p:spPr>
          <p:txBody>
            <a:bodyPr wrap="none" lIns="90488" tIns="44450" rIns="90488" bIns="44450">
              <a:spAutoFit/>
            </a:bodyPr>
            <a:lstStyle/>
            <a:p>
              <a:pPr marL="342900" indent="-342900" eaLnBrk="0" hangingPunct="0">
                <a:defRPr/>
              </a:pPr>
              <a:r>
                <a:rPr lang="en-US" b="1">
                  <a:solidFill>
                    <a:srgbClr val="000000"/>
                  </a:solidFill>
                  <a:latin typeface="+mj-lt"/>
                  <a:cs typeface="+mn-cs"/>
                </a:rPr>
                <a:t>1,649</a:t>
              </a:r>
            </a:p>
          </p:txBody>
        </p:sp>
        <p:sp>
          <p:nvSpPr>
            <p:cNvPr id="10" name="Rectangle 13"/>
            <p:cNvSpPr>
              <a:spLocks noChangeArrowheads="1"/>
            </p:cNvSpPr>
            <p:nvPr/>
          </p:nvSpPr>
          <p:spPr bwMode="auto">
            <a:xfrm>
              <a:off x="3546695" y="2937270"/>
              <a:ext cx="692304" cy="396941"/>
            </a:xfrm>
            <a:prstGeom prst="rect">
              <a:avLst/>
            </a:prstGeom>
            <a:solidFill>
              <a:srgbClr val="F8F8F8"/>
            </a:solidFill>
            <a:ln w="12700">
              <a:noFill/>
              <a:miter lim="800000"/>
              <a:headEnd/>
              <a:tailEnd/>
            </a:ln>
          </p:spPr>
          <p:txBody>
            <a:bodyPr wrap="none" lIns="90488" tIns="44450" rIns="90488" bIns="44450">
              <a:spAutoFit/>
            </a:bodyPr>
            <a:lstStyle/>
            <a:p>
              <a:pPr marL="342900" indent="-342900" eaLnBrk="0" hangingPunct="0">
                <a:defRPr/>
              </a:pPr>
              <a:r>
                <a:rPr lang="en-US" b="1">
                  <a:solidFill>
                    <a:srgbClr val="000000"/>
                  </a:solidFill>
                  <a:latin typeface="+mj-lt"/>
                  <a:cs typeface="+mn-cs"/>
                </a:rPr>
                <a:t>April</a:t>
              </a:r>
            </a:p>
          </p:txBody>
        </p:sp>
        <p:sp>
          <p:nvSpPr>
            <p:cNvPr id="11" name="Rectangle 14"/>
            <p:cNvSpPr>
              <a:spLocks noChangeArrowheads="1"/>
            </p:cNvSpPr>
            <p:nvPr/>
          </p:nvSpPr>
          <p:spPr bwMode="auto">
            <a:xfrm>
              <a:off x="5148837" y="2937270"/>
              <a:ext cx="768521" cy="396941"/>
            </a:xfrm>
            <a:prstGeom prst="rect">
              <a:avLst/>
            </a:prstGeom>
            <a:solidFill>
              <a:srgbClr val="F8F8F8"/>
            </a:solidFill>
            <a:ln w="12700">
              <a:noFill/>
              <a:miter lim="800000"/>
              <a:headEnd/>
              <a:tailEnd/>
            </a:ln>
          </p:spPr>
          <p:txBody>
            <a:bodyPr wrap="none" lIns="90488" tIns="44450" rIns="90488" bIns="44450">
              <a:spAutoFit/>
            </a:bodyPr>
            <a:lstStyle/>
            <a:p>
              <a:pPr marL="342900" indent="-342900" eaLnBrk="0" hangingPunct="0">
                <a:defRPr/>
              </a:pPr>
              <a:r>
                <a:rPr lang="en-US" b="1">
                  <a:solidFill>
                    <a:srgbClr val="000000"/>
                  </a:solidFill>
                  <a:latin typeface="+mj-lt"/>
                  <a:cs typeface="+mn-cs"/>
                </a:rPr>
                <a:t>1,590</a:t>
              </a:r>
            </a:p>
          </p:txBody>
        </p:sp>
        <p:sp>
          <p:nvSpPr>
            <p:cNvPr id="12" name="Rectangle 15"/>
            <p:cNvSpPr>
              <a:spLocks noChangeArrowheads="1"/>
            </p:cNvSpPr>
            <p:nvPr/>
          </p:nvSpPr>
          <p:spPr bwMode="auto">
            <a:xfrm>
              <a:off x="3595917" y="3254822"/>
              <a:ext cx="674838" cy="393765"/>
            </a:xfrm>
            <a:prstGeom prst="rect">
              <a:avLst/>
            </a:prstGeom>
            <a:solidFill>
              <a:srgbClr val="F8F8F8"/>
            </a:solidFill>
            <a:ln w="12700">
              <a:noFill/>
              <a:miter lim="800000"/>
              <a:headEnd/>
              <a:tailEnd/>
            </a:ln>
          </p:spPr>
          <p:txBody>
            <a:bodyPr wrap="none" lIns="90488" tIns="44450" rIns="90488" bIns="44450">
              <a:spAutoFit/>
            </a:bodyPr>
            <a:lstStyle/>
            <a:p>
              <a:pPr marL="342900" indent="-342900" eaLnBrk="0" hangingPunct="0">
                <a:defRPr/>
              </a:pPr>
              <a:r>
                <a:rPr lang="en-US" b="1">
                  <a:solidFill>
                    <a:srgbClr val="000000"/>
                  </a:solidFill>
                  <a:latin typeface="+mj-lt"/>
                  <a:cs typeface="+mn-cs"/>
                </a:rPr>
                <a:t>May</a:t>
              </a:r>
            </a:p>
          </p:txBody>
        </p:sp>
        <p:sp>
          <p:nvSpPr>
            <p:cNvPr id="13" name="Rectangle 16"/>
            <p:cNvSpPr>
              <a:spLocks noChangeArrowheads="1"/>
            </p:cNvSpPr>
            <p:nvPr/>
          </p:nvSpPr>
          <p:spPr bwMode="auto">
            <a:xfrm>
              <a:off x="5148837" y="3254822"/>
              <a:ext cx="768521" cy="396941"/>
            </a:xfrm>
            <a:prstGeom prst="rect">
              <a:avLst/>
            </a:prstGeom>
            <a:solidFill>
              <a:srgbClr val="F8F8F8"/>
            </a:solidFill>
            <a:ln w="12700">
              <a:noFill/>
              <a:miter lim="800000"/>
              <a:headEnd/>
              <a:tailEnd/>
            </a:ln>
          </p:spPr>
          <p:txBody>
            <a:bodyPr wrap="none" lIns="90488" tIns="44450" rIns="90488" bIns="44450">
              <a:spAutoFit/>
            </a:bodyPr>
            <a:lstStyle/>
            <a:p>
              <a:pPr marL="342900" indent="-342900" eaLnBrk="0" hangingPunct="0">
                <a:defRPr/>
              </a:pPr>
              <a:r>
                <a:rPr lang="en-US" b="1">
                  <a:solidFill>
                    <a:srgbClr val="000000"/>
                  </a:solidFill>
                  <a:latin typeface="+mj-lt"/>
                  <a:cs typeface="+mn-cs"/>
                </a:rPr>
                <a:t>1,540</a:t>
              </a:r>
            </a:p>
          </p:txBody>
        </p:sp>
        <p:sp>
          <p:nvSpPr>
            <p:cNvPr id="14" name="Rectangle 17"/>
            <p:cNvSpPr>
              <a:spLocks noChangeArrowheads="1"/>
            </p:cNvSpPr>
            <p:nvPr/>
          </p:nvSpPr>
          <p:spPr bwMode="auto">
            <a:xfrm>
              <a:off x="3597506" y="3572375"/>
              <a:ext cx="673249" cy="396941"/>
            </a:xfrm>
            <a:prstGeom prst="rect">
              <a:avLst/>
            </a:prstGeom>
            <a:solidFill>
              <a:srgbClr val="F8F8F8"/>
            </a:solidFill>
            <a:ln w="12700">
              <a:noFill/>
              <a:miter lim="800000"/>
              <a:headEnd/>
              <a:tailEnd/>
            </a:ln>
          </p:spPr>
          <p:txBody>
            <a:bodyPr wrap="none" lIns="90488" tIns="44450" rIns="90488" bIns="44450">
              <a:spAutoFit/>
            </a:bodyPr>
            <a:lstStyle/>
            <a:p>
              <a:pPr marL="342900" indent="-342900" eaLnBrk="0" hangingPunct="0">
                <a:defRPr/>
              </a:pPr>
              <a:r>
                <a:rPr lang="en-US" b="1">
                  <a:solidFill>
                    <a:srgbClr val="000000"/>
                  </a:solidFill>
                  <a:latin typeface="+mj-lt"/>
                  <a:cs typeface="+mn-cs"/>
                </a:rPr>
                <a:t>June</a:t>
              </a:r>
            </a:p>
          </p:txBody>
        </p:sp>
        <p:sp>
          <p:nvSpPr>
            <p:cNvPr id="15" name="Rectangle 18"/>
            <p:cNvSpPr>
              <a:spLocks noChangeArrowheads="1"/>
            </p:cNvSpPr>
            <p:nvPr/>
          </p:nvSpPr>
          <p:spPr bwMode="auto">
            <a:xfrm>
              <a:off x="5148837" y="3572375"/>
              <a:ext cx="768521" cy="396941"/>
            </a:xfrm>
            <a:prstGeom prst="rect">
              <a:avLst/>
            </a:prstGeom>
            <a:solidFill>
              <a:srgbClr val="F8F8F8"/>
            </a:solidFill>
            <a:ln w="12700">
              <a:noFill/>
              <a:miter lim="800000"/>
              <a:headEnd/>
              <a:tailEnd/>
            </a:ln>
          </p:spPr>
          <p:txBody>
            <a:bodyPr wrap="none" lIns="90488" tIns="44450" rIns="90488" bIns="44450">
              <a:spAutoFit/>
            </a:bodyPr>
            <a:lstStyle/>
            <a:p>
              <a:pPr marL="342900" indent="-342900" eaLnBrk="0" hangingPunct="0">
                <a:defRPr/>
              </a:pPr>
              <a:r>
                <a:rPr lang="en-US" b="1">
                  <a:solidFill>
                    <a:srgbClr val="000000"/>
                  </a:solidFill>
                  <a:latin typeface="+mj-lt"/>
                  <a:cs typeface="+mn-cs"/>
                </a:rPr>
                <a:t>1,397</a:t>
              </a:r>
            </a:p>
          </p:txBody>
        </p:sp>
        <p:sp>
          <p:nvSpPr>
            <p:cNvPr id="16" name="Rectangle 19"/>
            <p:cNvSpPr>
              <a:spLocks noChangeArrowheads="1"/>
            </p:cNvSpPr>
            <p:nvPr/>
          </p:nvSpPr>
          <p:spPr bwMode="auto">
            <a:xfrm>
              <a:off x="3629263" y="3889927"/>
              <a:ext cx="590681" cy="396941"/>
            </a:xfrm>
            <a:prstGeom prst="rect">
              <a:avLst/>
            </a:prstGeom>
            <a:solidFill>
              <a:srgbClr val="F8F8F8"/>
            </a:solidFill>
            <a:ln w="12700">
              <a:noFill/>
              <a:miter lim="800000"/>
              <a:headEnd/>
              <a:tailEnd/>
            </a:ln>
          </p:spPr>
          <p:txBody>
            <a:bodyPr wrap="none" lIns="90488" tIns="44450" rIns="90488" bIns="44450">
              <a:spAutoFit/>
            </a:bodyPr>
            <a:lstStyle/>
            <a:p>
              <a:pPr marL="342900" indent="-342900" eaLnBrk="0" hangingPunct="0">
                <a:defRPr/>
              </a:pPr>
              <a:r>
                <a:rPr lang="en-US" b="1">
                  <a:solidFill>
                    <a:srgbClr val="000000"/>
                  </a:solidFill>
                  <a:latin typeface="+mj-lt"/>
                  <a:cs typeface="+mn-cs"/>
                </a:rPr>
                <a:t>July</a:t>
              </a:r>
            </a:p>
          </p:txBody>
        </p:sp>
        <p:sp>
          <p:nvSpPr>
            <p:cNvPr id="17" name="Rectangle 20"/>
            <p:cNvSpPr>
              <a:spLocks noChangeArrowheads="1"/>
            </p:cNvSpPr>
            <p:nvPr/>
          </p:nvSpPr>
          <p:spPr bwMode="auto">
            <a:xfrm>
              <a:off x="5148837" y="3889927"/>
              <a:ext cx="768521" cy="396941"/>
            </a:xfrm>
            <a:prstGeom prst="rect">
              <a:avLst/>
            </a:prstGeom>
            <a:solidFill>
              <a:srgbClr val="F8F8F8"/>
            </a:solidFill>
            <a:ln w="12700">
              <a:noFill/>
              <a:miter lim="800000"/>
              <a:headEnd/>
              <a:tailEnd/>
            </a:ln>
          </p:spPr>
          <p:txBody>
            <a:bodyPr wrap="none" lIns="90488" tIns="44450" rIns="90488" bIns="44450">
              <a:spAutoFit/>
            </a:bodyPr>
            <a:lstStyle/>
            <a:p>
              <a:pPr marL="342900" indent="-342900" eaLnBrk="0" hangingPunct="0">
                <a:defRPr/>
              </a:pPr>
              <a:r>
                <a:rPr lang="en-US" b="1">
                  <a:solidFill>
                    <a:srgbClr val="000000"/>
                  </a:solidFill>
                  <a:latin typeface="+mj-lt"/>
                  <a:cs typeface="+mn-cs"/>
                </a:rPr>
                <a:t>1,410</a:t>
              </a:r>
            </a:p>
          </p:txBody>
        </p:sp>
        <p:sp>
          <p:nvSpPr>
            <p:cNvPr id="18" name="Rectangle 21"/>
            <p:cNvSpPr>
              <a:spLocks noChangeArrowheads="1"/>
            </p:cNvSpPr>
            <p:nvPr/>
          </p:nvSpPr>
          <p:spPr bwMode="auto">
            <a:xfrm>
              <a:off x="3419666" y="4209068"/>
              <a:ext cx="957474" cy="393765"/>
            </a:xfrm>
            <a:prstGeom prst="rect">
              <a:avLst/>
            </a:prstGeom>
            <a:solidFill>
              <a:srgbClr val="F8F8F8"/>
            </a:solidFill>
            <a:ln w="12700">
              <a:noFill/>
              <a:miter lim="800000"/>
              <a:headEnd/>
              <a:tailEnd/>
            </a:ln>
          </p:spPr>
          <p:txBody>
            <a:bodyPr wrap="none" lIns="90488" tIns="44450" rIns="90488" bIns="44450">
              <a:spAutoFit/>
            </a:bodyPr>
            <a:lstStyle/>
            <a:p>
              <a:pPr marL="342900" indent="-342900" eaLnBrk="0" hangingPunct="0">
                <a:defRPr/>
              </a:pPr>
              <a:r>
                <a:rPr lang="en-US" b="1">
                  <a:solidFill>
                    <a:srgbClr val="000000"/>
                  </a:solidFill>
                  <a:latin typeface="+mj-lt"/>
                  <a:cs typeface="+mn-cs"/>
                </a:rPr>
                <a:t>August</a:t>
              </a:r>
            </a:p>
          </p:txBody>
        </p:sp>
        <p:sp>
          <p:nvSpPr>
            <p:cNvPr id="19" name="Rectangle 22"/>
            <p:cNvSpPr>
              <a:spLocks noChangeArrowheads="1"/>
            </p:cNvSpPr>
            <p:nvPr/>
          </p:nvSpPr>
          <p:spPr bwMode="auto">
            <a:xfrm>
              <a:off x="5148837" y="4209068"/>
              <a:ext cx="768521" cy="396941"/>
            </a:xfrm>
            <a:prstGeom prst="rect">
              <a:avLst/>
            </a:prstGeom>
            <a:solidFill>
              <a:srgbClr val="F8F8F8"/>
            </a:solidFill>
            <a:ln w="12700">
              <a:noFill/>
              <a:miter lim="800000"/>
              <a:headEnd/>
              <a:tailEnd/>
            </a:ln>
          </p:spPr>
          <p:txBody>
            <a:bodyPr wrap="none" lIns="90488" tIns="44450" rIns="90488" bIns="44450">
              <a:spAutoFit/>
            </a:bodyPr>
            <a:lstStyle/>
            <a:p>
              <a:pPr marL="342900" indent="-342900" eaLnBrk="0" hangingPunct="0">
                <a:defRPr/>
              </a:pPr>
              <a:r>
                <a:rPr lang="en-US" b="1">
                  <a:solidFill>
                    <a:srgbClr val="000000"/>
                  </a:solidFill>
                  <a:latin typeface="+mj-lt"/>
                  <a:cs typeface="+mn-cs"/>
                </a:rPr>
                <a:t>1,350</a:t>
              </a:r>
            </a:p>
          </p:txBody>
        </p:sp>
        <p:sp>
          <p:nvSpPr>
            <p:cNvPr id="20" name="Rectangle 23"/>
            <p:cNvSpPr>
              <a:spLocks noChangeArrowheads="1"/>
            </p:cNvSpPr>
            <p:nvPr/>
          </p:nvSpPr>
          <p:spPr bwMode="auto">
            <a:xfrm>
              <a:off x="3251354" y="4526621"/>
              <a:ext cx="1351262" cy="393765"/>
            </a:xfrm>
            <a:prstGeom prst="rect">
              <a:avLst/>
            </a:prstGeom>
            <a:solidFill>
              <a:srgbClr val="F8F8F8"/>
            </a:solidFill>
            <a:ln w="12700">
              <a:noFill/>
              <a:miter lim="800000"/>
              <a:headEnd/>
              <a:tailEnd/>
            </a:ln>
          </p:spPr>
          <p:txBody>
            <a:bodyPr wrap="none" lIns="90488" tIns="44450" rIns="90488" bIns="44450">
              <a:spAutoFit/>
            </a:bodyPr>
            <a:lstStyle/>
            <a:p>
              <a:pPr marL="342900" indent="-342900" eaLnBrk="0" hangingPunct="0">
                <a:defRPr/>
              </a:pPr>
              <a:r>
                <a:rPr lang="en-US" b="1">
                  <a:solidFill>
                    <a:srgbClr val="000000"/>
                  </a:solidFill>
                  <a:latin typeface="+mj-lt"/>
                  <a:cs typeface="+mn-cs"/>
                </a:rPr>
                <a:t>September</a:t>
              </a:r>
            </a:p>
          </p:txBody>
        </p:sp>
        <p:sp>
          <p:nvSpPr>
            <p:cNvPr id="21" name="Rectangle 24"/>
            <p:cNvSpPr>
              <a:spLocks noChangeArrowheads="1"/>
            </p:cNvSpPr>
            <p:nvPr/>
          </p:nvSpPr>
          <p:spPr bwMode="auto">
            <a:xfrm>
              <a:off x="5148837" y="4526621"/>
              <a:ext cx="768521" cy="396941"/>
            </a:xfrm>
            <a:prstGeom prst="rect">
              <a:avLst/>
            </a:prstGeom>
            <a:solidFill>
              <a:srgbClr val="F8F8F8"/>
            </a:solidFill>
            <a:ln w="12700">
              <a:noFill/>
              <a:miter lim="800000"/>
              <a:headEnd/>
              <a:tailEnd/>
            </a:ln>
          </p:spPr>
          <p:txBody>
            <a:bodyPr wrap="none" lIns="90488" tIns="44450" rIns="90488" bIns="44450">
              <a:spAutoFit/>
            </a:bodyPr>
            <a:lstStyle/>
            <a:p>
              <a:pPr marL="342900" indent="-342900" eaLnBrk="0" hangingPunct="0">
                <a:defRPr/>
              </a:pPr>
              <a:r>
                <a:rPr lang="en-US" b="1">
                  <a:solidFill>
                    <a:srgbClr val="000000"/>
                  </a:solidFill>
                  <a:latin typeface="+mj-lt"/>
                  <a:cs typeface="+mn-cs"/>
                </a:rPr>
                <a:t>1,495</a:t>
              </a:r>
            </a:p>
          </p:txBody>
        </p:sp>
        <p:sp>
          <p:nvSpPr>
            <p:cNvPr id="22" name="Rectangle 25"/>
            <p:cNvSpPr>
              <a:spLocks noChangeArrowheads="1"/>
            </p:cNvSpPr>
            <p:nvPr/>
          </p:nvSpPr>
          <p:spPr bwMode="auto">
            <a:xfrm>
              <a:off x="3403788" y="4844174"/>
              <a:ext cx="1068624" cy="393765"/>
            </a:xfrm>
            <a:prstGeom prst="rect">
              <a:avLst/>
            </a:prstGeom>
            <a:solidFill>
              <a:srgbClr val="F8F8F8"/>
            </a:solidFill>
            <a:ln w="12700">
              <a:noFill/>
              <a:miter lim="800000"/>
              <a:headEnd/>
              <a:tailEnd/>
            </a:ln>
          </p:spPr>
          <p:txBody>
            <a:bodyPr wrap="none" lIns="90488" tIns="44450" rIns="90488" bIns="44450">
              <a:spAutoFit/>
            </a:bodyPr>
            <a:lstStyle/>
            <a:p>
              <a:pPr marL="342900" indent="-342900" eaLnBrk="0" hangingPunct="0">
                <a:defRPr/>
              </a:pPr>
              <a:r>
                <a:rPr lang="en-US" b="1">
                  <a:solidFill>
                    <a:srgbClr val="000000"/>
                  </a:solidFill>
                  <a:latin typeface="+mj-lt"/>
                  <a:cs typeface="+mn-cs"/>
                </a:rPr>
                <a:t>October</a:t>
              </a:r>
            </a:p>
          </p:txBody>
        </p:sp>
        <p:sp>
          <p:nvSpPr>
            <p:cNvPr id="23" name="Rectangle 26"/>
            <p:cNvSpPr>
              <a:spLocks noChangeArrowheads="1"/>
            </p:cNvSpPr>
            <p:nvPr/>
          </p:nvSpPr>
          <p:spPr bwMode="auto">
            <a:xfrm>
              <a:off x="5148837" y="4844174"/>
              <a:ext cx="768521" cy="396941"/>
            </a:xfrm>
            <a:prstGeom prst="rect">
              <a:avLst/>
            </a:prstGeom>
            <a:solidFill>
              <a:srgbClr val="F8F8F8"/>
            </a:solidFill>
            <a:ln w="12700">
              <a:noFill/>
              <a:miter lim="800000"/>
              <a:headEnd/>
              <a:tailEnd/>
            </a:ln>
          </p:spPr>
          <p:txBody>
            <a:bodyPr wrap="none" lIns="90488" tIns="44450" rIns="90488" bIns="44450">
              <a:spAutoFit/>
            </a:bodyPr>
            <a:lstStyle/>
            <a:p>
              <a:pPr marL="342900" indent="-342900" eaLnBrk="0" hangingPunct="0">
                <a:defRPr/>
              </a:pPr>
              <a:r>
                <a:rPr lang="en-US" b="1">
                  <a:solidFill>
                    <a:srgbClr val="000000"/>
                  </a:solidFill>
                  <a:latin typeface="+mj-lt"/>
                  <a:cs typeface="+mn-cs"/>
                </a:rPr>
                <a:t>1,564</a:t>
              </a:r>
            </a:p>
          </p:txBody>
        </p:sp>
        <p:sp>
          <p:nvSpPr>
            <p:cNvPr id="24" name="Rectangle 27"/>
            <p:cNvSpPr>
              <a:spLocks noChangeArrowheads="1"/>
            </p:cNvSpPr>
            <p:nvPr/>
          </p:nvSpPr>
          <p:spPr bwMode="auto">
            <a:xfrm>
              <a:off x="3241827" y="5161726"/>
              <a:ext cx="1309978" cy="392177"/>
            </a:xfrm>
            <a:prstGeom prst="rect">
              <a:avLst/>
            </a:prstGeom>
            <a:solidFill>
              <a:srgbClr val="F8F8F8"/>
            </a:solidFill>
            <a:ln w="12700">
              <a:noFill/>
              <a:miter lim="800000"/>
              <a:headEnd/>
              <a:tailEnd/>
            </a:ln>
          </p:spPr>
          <p:txBody>
            <a:bodyPr wrap="none" lIns="90488" tIns="44450" rIns="90488" bIns="44450">
              <a:spAutoFit/>
            </a:bodyPr>
            <a:lstStyle/>
            <a:p>
              <a:pPr marL="342900" indent="-342900" eaLnBrk="0" hangingPunct="0">
                <a:defRPr/>
              </a:pPr>
              <a:r>
                <a:rPr lang="en-US" b="1">
                  <a:solidFill>
                    <a:srgbClr val="000000"/>
                  </a:solidFill>
                  <a:latin typeface="+mj-lt"/>
                  <a:cs typeface="+mn-cs"/>
                </a:rPr>
                <a:t>November</a:t>
              </a:r>
            </a:p>
          </p:txBody>
        </p:sp>
        <p:sp>
          <p:nvSpPr>
            <p:cNvPr id="25" name="Rectangle 28"/>
            <p:cNvSpPr>
              <a:spLocks noChangeArrowheads="1"/>
            </p:cNvSpPr>
            <p:nvPr/>
          </p:nvSpPr>
          <p:spPr bwMode="auto">
            <a:xfrm>
              <a:off x="5148837" y="5161726"/>
              <a:ext cx="768521" cy="395353"/>
            </a:xfrm>
            <a:prstGeom prst="rect">
              <a:avLst/>
            </a:prstGeom>
            <a:solidFill>
              <a:srgbClr val="F8F8F8"/>
            </a:solidFill>
            <a:ln w="12700">
              <a:noFill/>
              <a:miter lim="800000"/>
              <a:headEnd/>
              <a:tailEnd/>
            </a:ln>
          </p:spPr>
          <p:txBody>
            <a:bodyPr wrap="none" lIns="90488" tIns="44450" rIns="90488" bIns="44450">
              <a:spAutoFit/>
            </a:bodyPr>
            <a:lstStyle/>
            <a:p>
              <a:pPr marL="342900" indent="-342900" eaLnBrk="0" hangingPunct="0">
                <a:defRPr/>
              </a:pPr>
              <a:r>
                <a:rPr lang="en-US" b="1">
                  <a:solidFill>
                    <a:srgbClr val="000000"/>
                  </a:solidFill>
                  <a:latin typeface="+mj-lt"/>
                  <a:cs typeface="+mn-cs"/>
                </a:rPr>
                <a:t>1,602</a:t>
              </a:r>
            </a:p>
          </p:txBody>
        </p:sp>
        <p:sp>
          <p:nvSpPr>
            <p:cNvPr id="26" name="Rectangle 29"/>
            <p:cNvSpPr>
              <a:spLocks noChangeArrowheads="1"/>
            </p:cNvSpPr>
            <p:nvPr/>
          </p:nvSpPr>
          <p:spPr bwMode="auto">
            <a:xfrm>
              <a:off x="3286287" y="5479279"/>
              <a:ext cx="1281396" cy="393765"/>
            </a:xfrm>
            <a:prstGeom prst="rect">
              <a:avLst/>
            </a:prstGeom>
            <a:solidFill>
              <a:srgbClr val="F8F8F8"/>
            </a:solidFill>
            <a:ln w="12700">
              <a:noFill/>
              <a:miter lim="800000"/>
              <a:headEnd/>
              <a:tailEnd/>
            </a:ln>
          </p:spPr>
          <p:txBody>
            <a:bodyPr wrap="none" lIns="90488" tIns="44450" rIns="90488" bIns="44450">
              <a:spAutoFit/>
            </a:bodyPr>
            <a:lstStyle/>
            <a:p>
              <a:pPr marL="342900" indent="-342900" eaLnBrk="0" hangingPunct="0">
                <a:defRPr/>
              </a:pPr>
              <a:r>
                <a:rPr lang="en-US" b="1">
                  <a:solidFill>
                    <a:srgbClr val="000000"/>
                  </a:solidFill>
                  <a:latin typeface="+mj-lt"/>
                  <a:cs typeface="+mn-cs"/>
                </a:rPr>
                <a:t>December</a:t>
              </a:r>
            </a:p>
          </p:txBody>
        </p:sp>
        <p:sp>
          <p:nvSpPr>
            <p:cNvPr id="27" name="Rectangle 30"/>
            <p:cNvSpPr>
              <a:spLocks noChangeArrowheads="1"/>
            </p:cNvSpPr>
            <p:nvPr/>
          </p:nvSpPr>
          <p:spPr bwMode="auto">
            <a:xfrm>
              <a:off x="5148837" y="5479279"/>
              <a:ext cx="768521" cy="396941"/>
            </a:xfrm>
            <a:prstGeom prst="rect">
              <a:avLst/>
            </a:prstGeom>
            <a:solidFill>
              <a:srgbClr val="F8F8F8"/>
            </a:solidFill>
            <a:ln w="12700">
              <a:noFill/>
              <a:miter lim="800000"/>
              <a:headEnd/>
              <a:tailEnd/>
            </a:ln>
          </p:spPr>
          <p:txBody>
            <a:bodyPr wrap="none" lIns="90488" tIns="44450" rIns="90488" bIns="44450">
              <a:spAutoFit/>
            </a:bodyPr>
            <a:lstStyle/>
            <a:p>
              <a:pPr marL="342900" indent="-342900" eaLnBrk="0" hangingPunct="0">
                <a:defRPr/>
              </a:pPr>
              <a:r>
                <a:rPr lang="en-US" b="1" u="sng">
                  <a:solidFill>
                    <a:srgbClr val="000000"/>
                  </a:solidFill>
                  <a:latin typeface="+mj-lt"/>
                  <a:cs typeface="+mn-cs"/>
                </a:rPr>
                <a:t>1,655</a:t>
              </a:r>
            </a:p>
          </p:txBody>
        </p:sp>
        <p:sp>
          <p:nvSpPr>
            <p:cNvPr id="28" name="Rectangle 31"/>
            <p:cNvSpPr>
              <a:spLocks noChangeArrowheads="1"/>
            </p:cNvSpPr>
            <p:nvPr/>
          </p:nvSpPr>
          <p:spPr bwMode="auto">
            <a:xfrm>
              <a:off x="5002755" y="5796831"/>
              <a:ext cx="895549" cy="396941"/>
            </a:xfrm>
            <a:prstGeom prst="rect">
              <a:avLst/>
            </a:prstGeom>
            <a:solidFill>
              <a:srgbClr val="F8F8F8"/>
            </a:solidFill>
            <a:ln w="12700">
              <a:noFill/>
              <a:miter lim="800000"/>
              <a:headEnd/>
              <a:tailEnd/>
            </a:ln>
          </p:spPr>
          <p:txBody>
            <a:bodyPr wrap="none" lIns="90488" tIns="44450" rIns="90488" bIns="44450">
              <a:spAutoFit/>
            </a:bodyPr>
            <a:lstStyle/>
            <a:p>
              <a:pPr marL="342900" indent="-342900" eaLnBrk="0" hangingPunct="0">
                <a:defRPr/>
              </a:pPr>
              <a:r>
                <a:rPr lang="en-US" b="1" dirty="0">
                  <a:solidFill>
                    <a:srgbClr val="000000"/>
                  </a:solidFill>
                  <a:latin typeface="+mj-lt"/>
                  <a:cs typeface="+mn-cs"/>
                </a:rPr>
                <a:t>18,447</a:t>
              </a:r>
            </a:p>
          </p:txBody>
        </p:sp>
        <p:sp>
          <p:nvSpPr>
            <p:cNvPr id="29" name="Rectangle 5"/>
            <p:cNvSpPr>
              <a:spLocks noChangeArrowheads="1"/>
            </p:cNvSpPr>
            <p:nvPr/>
          </p:nvSpPr>
          <p:spPr bwMode="auto">
            <a:xfrm>
              <a:off x="3429193" y="1676586"/>
              <a:ext cx="914603" cy="393765"/>
            </a:xfrm>
            <a:prstGeom prst="rect">
              <a:avLst/>
            </a:prstGeom>
            <a:solidFill>
              <a:srgbClr val="F8F8F8"/>
            </a:solidFill>
            <a:ln w="12700">
              <a:noFill/>
              <a:miter lim="800000"/>
              <a:headEnd/>
              <a:tailEnd/>
            </a:ln>
          </p:spPr>
          <p:txBody>
            <a:bodyPr wrap="none" lIns="90488" tIns="44450" rIns="90488" bIns="44450">
              <a:spAutoFit/>
            </a:bodyPr>
            <a:lstStyle/>
            <a:p>
              <a:pPr marL="342900" indent="-342900" eaLnBrk="0" hangingPunct="0">
                <a:defRPr/>
              </a:pPr>
              <a:r>
                <a:rPr lang="en-US" b="1" u="sng" dirty="0">
                  <a:solidFill>
                    <a:srgbClr val="000000"/>
                  </a:solidFill>
                  <a:latin typeface="+mj-lt"/>
                  <a:cs typeface="+mn-cs"/>
                </a:rPr>
                <a:t>Month</a:t>
              </a:r>
            </a:p>
          </p:txBody>
        </p:sp>
        <p:sp>
          <p:nvSpPr>
            <p:cNvPr id="30" name="Rectangle 6"/>
            <p:cNvSpPr>
              <a:spLocks noChangeArrowheads="1"/>
            </p:cNvSpPr>
            <p:nvPr/>
          </p:nvSpPr>
          <p:spPr bwMode="auto">
            <a:xfrm>
              <a:off x="5009106" y="1663884"/>
              <a:ext cx="1011462" cy="393765"/>
            </a:xfrm>
            <a:prstGeom prst="rect">
              <a:avLst/>
            </a:prstGeom>
            <a:solidFill>
              <a:srgbClr val="F8F8F8"/>
            </a:solidFill>
            <a:ln w="12700">
              <a:noFill/>
              <a:miter lim="800000"/>
              <a:headEnd/>
              <a:tailEnd/>
            </a:ln>
          </p:spPr>
          <p:txBody>
            <a:bodyPr wrap="none" lIns="90488" tIns="44450" rIns="90488" bIns="44450">
              <a:spAutoFit/>
            </a:bodyPr>
            <a:lstStyle/>
            <a:p>
              <a:pPr marL="342900" indent="-342900" eaLnBrk="0" hangingPunct="0">
                <a:defRPr/>
              </a:pPr>
              <a:r>
                <a:rPr lang="en-US" b="1" u="sng" dirty="0">
                  <a:solidFill>
                    <a:srgbClr val="000000"/>
                  </a:solidFill>
                  <a:latin typeface="+mj-lt"/>
                  <a:cs typeface="+mn-cs"/>
                </a:rPr>
                <a:t>Gallons</a:t>
              </a:r>
            </a:p>
          </p:txBody>
        </p:sp>
      </p:grpSp>
      <p:sp>
        <p:nvSpPr>
          <p:cNvPr id="32" name="Title 3"/>
          <p:cNvSpPr txBox="1">
            <a:spLocks/>
          </p:cNvSpPr>
          <p:nvPr/>
        </p:nvSpPr>
        <p:spPr>
          <a:xfrm>
            <a:off x="431800" y="230188"/>
            <a:ext cx="82804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rgbClr val="00B0F0"/>
                </a:solidFill>
                <a:latin typeface="Times New Roman" pitchFamily="18" charset="0"/>
                <a:cs typeface="Times New Roman" pitchFamily="18" charset="0"/>
              </a:rPr>
              <a:t>Milk Sales Data for Demonstration Problem</a:t>
            </a:r>
            <a:endParaRPr lang="en-US" sz="2800" dirty="0" smtClean="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4050154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0">
            <a:hlinkClick r:id="" action="ppaction://ole?verb=0"/>
          </p:cNvPr>
          <p:cNvGraphicFramePr>
            <a:graphicFrameLocks/>
          </p:cNvGraphicFramePr>
          <p:nvPr/>
        </p:nvGraphicFramePr>
        <p:xfrm>
          <a:off x="2133600" y="1711325"/>
          <a:ext cx="4838700" cy="1778000"/>
        </p:xfrm>
        <a:graphic>
          <a:graphicData uri="http://schemas.openxmlformats.org/presentationml/2006/ole">
            <mc:AlternateContent xmlns:mc="http://schemas.openxmlformats.org/markup-compatibility/2006">
              <mc:Choice xmlns:v="urn:schemas-microsoft-com:vml" Requires="v">
                <p:oleObj spid="_x0000_s59502" name="Equation" r:id="rId3" imgW="2425680" imgH="888840" progId="Equation.3">
                  <p:embed/>
                </p:oleObj>
              </mc:Choice>
              <mc:Fallback>
                <p:oleObj name="Equation" r:id="rId3" imgW="2425680" imgH="8888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711325"/>
                        <a:ext cx="4838700" cy="1778000"/>
                      </a:xfrm>
                      <a:prstGeom prst="rect">
                        <a:avLst/>
                      </a:prstGeom>
                      <a:solidFill>
                        <a:srgbClr val="F8F8F8"/>
                      </a:solidFill>
                      <a:ln w="50800">
                        <a:solidFill>
                          <a:srgbClr val="F6BF66"/>
                        </a:solidFill>
                        <a:miter lim="800000"/>
                        <a:headEnd/>
                        <a:tailEnd/>
                      </a:ln>
                      <a:effectLst/>
                      <a:extLst>
                        <a:ext uri="{AF507438-7753-43E0-B8FC-AC1667EBCBE1}">
                          <a14:hiddenEffects xmlns:a14="http://schemas.microsoft.com/office/drawing/2010/main">
                            <a:effectLst>
                              <a:outerShdw dist="71842" dir="2700000" algn="ctr" rotWithShape="0">
                                <a:srgbClr val="FFFFCC"/>
                              </a:outerShdw>
                            </a:effectLst>
                          </a14:hiddenEffects>
                        </a:ext>
                      </a:extLst>
                    </p:spPr>
                  </p:pic>
                </p:oleObj>
              </mc:Fallback>
            </mc:AlternateContent>
          </a:graphicData>
        </a:graphic>
      </p:graphicFrame>
      <p:graphicFrame>
        <p:nvGraphicFramePr>
          <p:cNvPr id="3" name="Object 1">
            <a:hlinkClick r:id="" action="ppaction://ole?verb=0"/>
          </p:cNvPr>
          <p:cNvGraphicFramePr>
            <a:graphicFrameLocks/>
          </p:cNvGraphicFramePr>
          <p:nvPr/>
        </p:nvGraphicFramePr>
        <p:xfrm>
          <a:off x="2133600" y="3657600"/>
          <a:ext cx="1879600" cy="2124075"/>
        </p:xfrm>
        <a:graphic>
          <a:graphicData uri="http://schemas.openxmlformats.org/presentationml/2006/ole">
            <mc:AlternateContent xmlns:mc="http://schemas.openxmlformats.org/markup-compatibility/2006">
              <mc:Choice xmlns:v="urn:schemas-microsoft-com:vml" Requires="v">
                <p:oleObj spid="_x0000_s59503" name="Equation" r:id="rId5" imgW="1103040" imgH="1230120" progId="Equation.3">
                  <p:embed/>
                </p:oleObj>
              </mc:Choice>
              <mc:Fallback>
                <p:oleObj name="Equation" r:id="rId5" imgW="1103040" imgH="123012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3657600"/>
                        <a:ext cx="1879600" cy="2124075"/>
                      </a:xfrm>
                      <a:prstGeom prst="rect">
                        <a:avLst/>
                      </a:prstGeom>
                      <a:solidFill>
                        <a:srgbClr val="F8F8F8"/>
                      </a:solidFill>
                      <a:ln w="50800">
                        <a:solidFill>
                          <a:srgbClr val="F6BF66"/>
                        </a:solidFill>
                        <a:miter lim="800000"/>
                        <a:headEnd/>
                        <a:tailEnd/>
                      </a:ln>
                      <a:effectLst/>
                      <a:extLst>
                        <a:ext uri="{AF507438-7753-43E0-B8FC-AC1667EBCBE1}">
                          <a14:hiddenEffects xmlns:a14="http://schemas.microsoft.com/office/drawing/2010/main">
                            <a:effectLst>
                              <a:outerShdw dist="71842" dir="2700000" algn="ctr" rotWithShape="0">
                                <a:srgbClr val="FFFFCC"/>
                              </a:outerShdw>
                            </a:effectLst>
                          </a14:hiddenEffects>
                        </a:ext>
                      </a:extLst>
                    </p:spPr>
                  </p:pic>
                </p:oleObj>
              </mc:Fallback>
            </mc:AlternateContent>
          </a:graphicData>
        </a:graphic>
      </p:graphicFrame>
      <p:graphicFrame>
        <p:nvGraphicFramePr>
          <p:cNvPr id="4" name="Object 2">
            <a:hlinkClick r:id="" action="ppaction://ole?verb=0"/>
          </p:cNvPr>
          <p:cNvGraphicFramePr>
            <a:graphicFrameLocks/>
          </p:cNvGraphicFramePr>
          <p:nvPr/>
        </p:nvGraphicFramePr>
        <p:xfrm>
          <a:off x="4267200" y="4114800"/>
          <a:ext cx="3717925" cy="989013"/>
        </p:xfrm>
        <a:graphic>
          <a:graphicData uri="http://schemas.openxmlformats.org/presentationml/2006/ole">
            <mc:AlternateContent xmlns:mc="http://schemas.openxmlformats.org/markup-compatibility/2006">
              <mc:Choice xmlns:v="urn:schemas-microsoft-com:vml" Requires="v">
                <p:oleObj spid="_x0000_s59504" name="Equation" r:id="rId7" imgW="2118960" imgH="658800" progId="Equation.3">
                  <p:embed/>
                </p:oleObj>
              </mc:Choice>
              <mc:Fallback>
                <p:oleObj name="Equation" r:id="rId7" imgW="2118960" imgH="65880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4114800"/>
                        <a:ext cx="3717925" cy="989013"/>
                      </a:xfrm>
                      <a:prstGeom prst="rect">
                        <a:avLst/>
                      </a:prstGeom>
                      <a:solidFill>
                        <a:srgbClr val="F8F8F8"/>
                      </a:solidFill>
                      <a:ln w="50800">
                        <a:solidFill>
                          <a:srgbClr val="F6BF66"/>
                        </a:solidFill>
                        <a:miter lim="800000"/>
                        <a:headEnd/>
                        <a:tailEnd/>
                      </a:ln>
                      <a:effectLst/>
                      <a:extLst>
                        <a:ext uri="{AF507438-7753-43E0-B8FC-AC1667EBCBE1}">
                          <a14:hiddenEffects xmlns:a14="http://schemas.microsoft.com/office/drawing/2010/main">
                            <a:effectLst>
                              <a:outerShdw dist="71842" dir="2700000" algn="ctr" rotWithShape="0">
                                <a:srgbClr val="FFFFCC"/>
                              </a:outerShdw>
                            </a:effectLst>
                          </a14:hiddenEffects>
                        </a:ext>
                      </a:extLst>
                    </p:spPr>
                  </p:pic>
                </p:oleObj>
              </mc:Fallback>
            </mc:AlternateContent>
          </a:graphicData>
        </a:graphic>
      </p:graphicFrame>
      <p:sp>
        <p:nvSpPr>
          <p:cNvPr id="5" name="Title 6"/>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rgbClr val="00B0F0"/>
                </a:solidFill>
                <a:latin typeface="Times New Roman" pitchFamily="18" charset="0"/>
                <a:cs typeface="Times New Roman" pitchFamily="18" charset="0"/>
              </a:rPr>
              <a:t>Hypotheses and Decision</a:t>
            </a:r>
            <a:br>
              <a:rPr lang="en-US" sz="2800" dirty="0" smtClean="0">
                <a:solidFill>
                  <a:srgbClr val="00B0F0"/>
                </a:solidFill>
                <a:latin typeface="Times New Roman" pitchFamily="18" charset="0"/>
                <a:cs typeface="Times New Roman" pitchFamily="18" charset="0"/>
              </a:rPr>
            </a:br>
            <a:r>
              <a:rPr lang="en-US" sz="2800" dirty="0" smtClean="0">
                <a:solidFill>
                  <a:srgbClr val="00B0F0"/>
                </a:solidFill>
                <a:latin typeface="Times New Roman" pitchFamily="18" charset="0"/>
                <a:cs typeface="Times New Roman" pitchFamily="18" charset="0"/>
              </a:rPr>
              <a:t>Rules for Demonstration Problem</a:t>
            </a:r>
            <a:endParaRPr lang="en-US" sz="2800" dirty="0" smtClean="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4050154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6"/>
          <p:cNvGrpSpPr>
            <a:grpSpLocks/>
          </p:cNvGrpSpPr>
          <p:nvPr/>
        </p:nvGrpSpPr>
        <p:grpSpPr bwMode="auto">
          <a:xfrm>
            <a:off x="820738" y="1606550"/>
            <a:ext cx="4926012" cy="4540250"/>
            <a:chOff x="517" y="1012"/>
            <a:chExt cx="3103" cy="2860"/>
          </a:xfrm>
        </p:grpSpPr>
        <p:sp>
          <p:nvSpPr>
            <p:cNvPr id="3" name="Rectangle 5"/>
            <p:cNvSpPr>
              <a:spLocks noChangeArrowheads="1"/>
            </p:cNvSpPr>
            <p:nvPr/>
          </p:nvSpPr>
          <p:spPr bwMode="auto">
            <a:xfrm>
              <a:off x="517" y="1012"/>
              <a:ext cx="3088" cy="2860"/>
            </a:xfrm>
            <a:prstGeom prst="rect">
              <a:avLst/>
            </a:prstGeom>
            <a:solidFill>
              <a:schemeClr val="tx1"/>
            </a:solidFill>
            <a:ln w="50800">
              <a:solidFill>
                <a:srgbClr val="F6BF66"/>
              </a:solidFill>
              <a:miter lim="800000"/>
              <a:headEnd/>
              <a:tailEnd/>
            </a:ln>
          </p:spPr>
          <p:txBody>
            <a:bodyPr wrap="none" anchor="ctr"/>
            <a:lstStyle/>
            <a:p>
              <a:pPr eaLnBrk="0" hangingPunct="0"/>
              <a:endParaRPr lang="en-US" sz="2400" i="1">
                <a:solidFill>
                  <a:schemeClr val="bg1"/>
                </a:solidFill>
                <a:latin typeface="Calibri" pitchFamily="34" charset="0"/>
              </a:endParaRPr>
            </a:p>
          </p:txBody>
        </p:sp>
        <p:grpSp>
          <p:nvGrpSpPr>
            <p:cNvPr id="4" name="Group 61"/>
            <p:cNvGrpSpPr>
              <a:grpSpLocks/>
            </p:cNvGrpSpPr>
            <p:nvPr/>
          </p:nvGrpSpPr>
          <p:grpSpPr bwMode="auto">
            <a:xfrm>
              <a:off x="540" y="1034"/>
              <a:ext cx="3080" cy="2816"/>
              <a:chOff x="540" y="1034"/>
              <a:chExt cx="3080" cy="2816"/>
            </a:xfrm>
          </p:grpSpPr>
          <p:sp>
            <p:nvSpPr>
              <p:cNvPr id="5" name="Rectangle 6"/>
              <p:cNvSpPr>
                <a:spLocks noChangeArrowheads="1"/>
              </p:cNvSpPr>
              <p:nvPr/>
            </p:nvSpPr>
            <p:spPr bwMode="auto">
              <a:xfrm>
                <a:off x="540" y="1034"/>
                <a:ext cx="576" cy="248"/>
              </a:xfrm>
              <a:prstGeom prst="rect">
                <a:avLst/>
              </a:prstGeom>
              <a:noFill/>
              <a:ln w="12700">
                <a:noFill/>
                <a:miter lim="800000"/>
                <a:headEnd/>
                <a:tailEnd/>
              </a:ln>
            </p:spPr>
            <p:txBody>
              <a:bodyPr wrap="none" lIns="90488" tIns="44450" rIns="90488" bIns="44450">
                <a:spAutoFit/>
              </a:bodyPr>
              <a:lstStyle/>
              <a:p>
                <a:pPr eaLnBrk="0" hangingPunct="0">
                  <a:defRPr/>
                </a:pPr>
                <a:r>
                  <a:rPr lang="en-US" b="1" u="sng">
                    <a:solidFill>
                      <a:schemeClr val="bg1"/>
                    </a:solidFill>
                    <a:latin typeface="+mj-lt"/>
                    <a:cs typeface="+mn-cs"/>
                  </a:rPr>
                  <a:t>Month</a:t>
                </a:r>
              </a:p>
            </p:txBody>
          </p:sp>
          <p:sp>
            <p:nvSpPr>
              <p:cNvPr id="6" name="Rectangle 7"/>
              <p:cNvSpPr>
                <a:spLocks noChangeArrowheads="1"/>
              </p:cNvSpPr>
              <p:nvPr/>
            </p:nvSpPr>
            <p:spPr bwMode="auto">
              <a:xfrm>
                <a:off x="1650" y="1034"/>
                <a:ext cx="222" cy="250"/>
              </a:xfrm>
              <a:prstGeom prst="rect">
                <a:avLst/>
              </a:prstGeom>
              <a:noFill/>
              <a:ln w="12700">
                <a:noFill/>
                <a:miter lim="800000"/>
                <a:headEnd/>
                <a:tailEnd/>
              </a:ln>
            </p:spPr>
            <p:txBody>
              <a:bodyPr wrap="none" lIns="90488" tIns="44450" rIns="90488" bIns="44450">
                <a:spAutoFit/>
              </a:bodyPr>
              <a:lstStyle/>
              <a:p>
                <a:pPr eaLnBrk="0" hangingPunct="0">
                  <a:defRPr/>
                </a:pPr>
                <a:r>
                  <a:rPr lang="en-US" b="1" i="1" dirty="0" err="1">
                    <a:solidFill>
                      <a:schemeClr val="bg1"/>
                    </a:solidFill>
                    <a:latin typeface="+mj-lt"/>
                    <a:cs typeface="+mn-cs"/>
                  </a:rPr>
                  <a:t>f</a:t>
                </a:r>
                <a:r>
                  <a:rPr lang="en-US" b="1" i="1" baseline="-25000" dirty="0" err="1">
                    <a:solidFill>
                      <a:schemeClr val="bg1"/>
                    </a:solidFill>
                    <a:latin typeface="+mj-lt"/>
                    <a:cs typeface="+mn-cs"/>
                  </a:rPr>
                  <a:t>o</a:t>
                </a:r>
                <a:endParaRPr lang="en-US" b="1" i="1" baseline="-25000" dirty="0">
                  <a:solidFill>
                    <a:schemeClr val="bg1"/>
                  </a:solidFill>
                  <a:latin typeface="+mj-lt"/>
                  <a:cs typeface="+mn-cs"/>
                </a:endParaRPr>
              </a:p>
            </p:txBody>
          </p:sp>
          <p:sp>
            <p:nvSpPr>
              <p:cNvPr id="7" name="Rectangle 8"/>
              <p:cNvSpPr>
                <a:spLocks noChangeArrowheads="1"/>
              </p:cNvSpPr>
              <p:nvPr/>
            </p:nvSpPr>
            <p:spPr bwMode="auto">
              <a:xfrm>
                <a:off x="2327" y="1034"/>
                <a:ext cx="217" cy="250"/>
              </a:xfrm>
              <a:prstGeom prst="rect">
                <a:avLst/>
              </a:prstGeom>
              <a:noFill/>
              <a:ln w="12700">
                <a:noFill/>
                <a:miter lim="800000"/>
                <a:headEnd/>
                <a:tailEnd/>
              </a:ln>
            </p:spPr>
            <p:txBody>
              <a:bodyPr wrap="none" lIns="90488" tIns="44450" rIns="90488" bIns="44450">
                <a:spAutoFit/>
              </a:bodyPr>
              <a:lstStyle/>
              <a:p>
                <a:pPr eaLnBrk="0" hangingPunct="0">
                  <a:defRPr/>
                </a:pPr>
                <a:r>
                  <a:rPr lang="en-US" b="1" i="1" dirty="0" err="1">
                    <a:solidFill>
                      <a:schemeClr val="bg1"/>
                    </a:solidFill>
                    <a:latin typeface="+mj-lt"/>
                    <a:cs typeface="+mn-cs"/>
                  </a:rPr>
                  <a:t>f</a:t>
                </a:r>
                <a:r>
                  <a:rPr lang="en-US" b="1" i="1" baseline="-25000" dirty="0" err="1">
                    <a:solidFill>
                      <a:schemeClr val="bg1"/>
                    </a:solidFill>
                    <a:latin typeface="+mj-lt"/>
                    <a:cs typeface="+mn-cs"/>
                  </a:rPr>
                  <a:t>e</a:t>
                </a:r>
                <a:endParaRPr lang="en-US" b="1" i="1" baseline="-25000" dirty="0">
                  <a:solidFill>
                    <a:schemeClr val="bg1"/>
                  </a:solidFill>
                  <a:latin typeface="+mj-lt"/>
                  <a:cs typeface="+mn-cs"/>
                </a:endParaRPr>
              </a:p>
            </p:txBody>
          </p:sp>
          <p:sp>
            <p:nvSpPr>
              <p:cNvPr id="8" name="Rectangle 9"/>
              <p:cNvSpPr>
                <a:spLocks noChangeArrowheads="1"/>
              </p:cNvSpPr>
              <p:nvPr/>
            </p:nvSpPr>
            <p:spPr bwMode="auto">
              <a:xfrm>
                <a:off x="2792" y="1034"/>
                <a:ext cx="774" cy="250"/>
              </a:xfrm>
              <a:prstGeom prst="rect">
                <a:avLst/>
              </a:prstGeom>
              <a:noFill/>
              <a:ln w="12700">
                <a:noFill/>
                <a:miter lim="800000"/>
                <a:headEnd/>
                <a:tailEnd/>
              </a:ln>
            </p:spPr>
            <p:txBody>
              <a:bodyPr wrap="none" lIns="90488" tIns="44450" rIns="90488" bIns="44450">
                <a:spAutoFit/>
              </a:bodyPr>
              <a:lstStyle/>
              <a:p>
                <a:pPr eaLnBrk="0" hangingPunct="0">
                  <a:defRPr/>
                </a:pPr>
                <a:r>
                  <a:rPr lang="en-US" b="1" i="1" dirty="0">
                    <a:solidFill>
                      <a:schemeClr val="bg1"/>
                    </a:solidFill>
                    <a:latin typeface="+mj-lt"/>
                    <a:cs typeface="+mn-cs"/>
                  </a:rPr>
                  <a:t>(</a:t>
                </a:r>
                <a:r>
                  <a:rPr lang="en-US" b="1" i="1" dirty="0" err="1">
                    <a:solidFill>
                      <a:schemeClr val="bg1"/>
                    </a:solidFill>
                    <a:latin typeface="+mj-lt"/>
                    <a:cs typeface="+mn-cs"/>
                  </a:rPr>
                  <a:t>f</a:t>
                </a:r>
                <a:r>
                  <a:rPr lang="en-US" b="1" i="1" baseline="-25000" dirty="0" err="1">
                    <a:solidFill>
                      <a:schemeClr val="bg1"/>
                    </a:solidFill>
                    <a:latin typeface="+mj-lt"/>
                    <a:cs typeface="+mn-cs"/>
                  </a:rPr>
                  <a:t>o</a:t>
                </a:r>
                <a:r>
                  <a:rPr lang="en-US" b="1" i="1" dirty="0">
                    <a:solidFill>
                      <a:schemeClr val="bg1"/>
                    </a:solidFill>
                    <a:latin typeface="+mj-lt"/>
                    <a:cs typeface="+mn-cs"/>
                  </a:rPr>
                  <a:t> - </a:t>
                </a:r>
                <a:r>
                  <a:rPr lang="en-US" b="1" i="1" dirty="0" err="1">
                    <a:solidFill>
                      <a:schemeClr val="bg1"/>
                    </a:solidFill>
                    <a:latin typeface="+mj-lt"/>
                    <a:cs typeface="+mn-cs"/>
                  </a:rPr>
                  <a:t>f</a:t>
                </a:r>
                <a:r>
                  <a:rPr lang="en-US" b="1" i="1" baseline="-25000" dirty="0" err="1">
                    <a:solidFill>
                      <a:schemeClr val="bg1"/>
                    </a:solidFill>
                    <a:latin typeface="+mj-lt"/>
                    <a:cs typeface="+mn-cs"/>
                  </a:rPr>
                  <a:t>e</a:t>
                </a:r>
                <a:r>
                  <a:rPr lang="en-US" b="1" i="1" dirty="0">
                    <a:solidFill>
                      <a:schemeClr val="bg1"/>
                    </a:solidFill>
                    <a:latin typeface="+mj-lt"/>
                    <a:cs typeface="+mn-cs"/>
                  </a:rPr>
                  <a:t>)</a:t>
                </a:r>
                <a:r>
                  <a:rPr lang="en-US" b="1" i="1" baseline="30000" dirty="0">
                    <a:solidFill>
                      <a:schemeClr val="bg1"/>
                    </a:solidFill>
                    <a:latin typeface="+mj-lt"/>
                    <a:cs typeface="+mn-cs"/>
                  </a:rPr>
                  <a:t>2</a:t>
                </a:r>
                <a:r>
                  <a:rPr lang="en-US" b="1" i="1" dirty="0">
                    <a:solidFill>
                      <a:schemeClr val="bg1"/>
                    </a:solidFill>
                    <a:latin typeface="+mj-lt"/>
                    <a:cs typeface="+mn-cs"/>
                  </a:rPr>
                  <a:t>/</a:t>
                </a:r>
                <a:r>
                  <a:rPr lang="en-US" b="1" i="1" dirty="0" err="1">
                    <a:solidFill>
                      <a:schemeClr val="bg1"/>
                    </a:solidFill>
                    <a:latin typeface="+mj-lt"/>
                    <a:cs typeface="+mn-cs"/>
                  </a:rPr>
                  <a:t>f</a:t>
                </a:r>
                <a:r>
                  <a:rPr lang="en-US" b="1" i="1" baseline="-25000" dirty="0" err="1">
                    <a:solidFill>
                      <a:schemeClr val="bg1"/>
                    </a:solidFill>
                    <a:latin typeface="+mj-lt"/>
                    <a:cs typeface="+mn-cs"/>
                  </a:rPr>
                  <a:t>e</a:t>
                </a:r>
                <a:endParaRPr lang="en-US" b="1" i="1" baseline="-25000" dirty="0">
                  <a:solidFill>
                    <a:schemeClr val="bg1"/>
                  </a:solidFill>
                  <a:latin typeface="+mj-lt"/>
                  <a:cs typeface="+mn-cs"/>
                </a:endParaRPr>
              </a:p>
            </p:txBody>
          </p:sp>
          <p:sp>
            <p:nvSpPr>
              <p:cNvPr id="9" name="Rectangle 10"/>
              <p:cNvSpPr>
                <a:spLocks noChangeArrowheads="1"/>
              </p:cNvSpPr>
              <p:nvPr/>
            </p:nvSpPr>
            <p:spPr bwMode="auto">
              <a:xfrm>
                <a:off x="540" y="1232"/>
                <a:ext cx="637"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January</a:t>
                </a:r>
              </a:p>
            </p:txBody>
          </p:sp>
          <p:sp>
            <p:nvSpPr>
              <p:cNvPr id="10" name="Rectangle 11"/>
              <p:cNvSpPr>
                <a:spLocks noChangeArrowheads="1"/>
              </p:cNvSpPr>
              <p:nvPr/>
            </p:nvSpPr>
            <p:spPr bwMode="auto">
              <a:xfrm>
                <a:off x="1509" y="1232"/>
                <a:ext cx="484"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1,610</a:t>
                </a:r>
              </a:p>
            </p:txBody>
          </p:sp>
          <p:sp>
            <p:nvSpPr>
              <p:cNvPr id="11" name="Rectangle 12"/>
              <p:cNvSpPr>
                <a:spLocks noChangeArrowheads="1"/>
              </p:cNvSpPr>
              <p:nvPr/>
            </p:nvSpPr>
            <p:spPr bwMode="auto">
              <a:xfrm>
                <a:off x="2092" y="1232"/>
                <a:ext cx="691"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1,537.25</a:t>
                </a:r>
              </a:p>
            </p:txBody>
          </p:sp>
          <p:sp>
            <p:nvSpPr>
              <p:cNvPr id="12" name="Rectangle 13"/>
              <p:cNvSpPr>
                <a:spLocks noChangeArrowheads="1"/>
              </p:cNvSpPr>
              <p:nvPr/>
            </p:nvSpPr>
            <p:spPr bwMode="auto">
              <a:xfrm>
                <a:off x="3213" y="1232"/>
                <a:ext cx="404" cy="250"/>
              </a:xfrm>
              <a:prstGeom prst="rect">
                <a:avLst/>
              </a:prstGeom>
              <a:noFill/>
              <a:ln w="12700">
                <a:noFill/>
                <a:miter lim="800000"/>
                <a:headEnd/>
                <a:tailEnd/>
              </a:ln>
            </p:spPr>
            <p:txBody>
              <a:bodyPr wrap="none" lIns="90488" tIns="44450" rIns="90488" bIns="44450">
                <a:spAutoFit/>
              </a:bodyPr>
              <a:lstStyle/>
              <a:p>
                <a:pPr eaLnBrk="0" hangingPunct="0">
                  <a:defRPr/>
                </a:pPr>
                <a:r>
                  <a:rPr lang="en-US" b="1" dirty="0">
                    <a:solidFill>
                      <a:schemeClr val="bg1"/>
                    </a:solidFill>
                    <a:latin typeface="+mj-lt"/>
                    <a:cs typeface="+mn-cs"/>
                  </a:rPr>
                  <a:t>3.44</a:t>
                </a:r>
              </a:p>
            </p:txBody>
          </p:sp>
          <p:sp>
            <p:nvSpPr>
              <p:cNvPr id="13" name="Rectangle 14"/>
              <p:cNvSpPr>
                <a:spLocks noChangeArrowheads="1"/>
              </p:cNvSpPr>
              <p:nvPr/>
            </p:nvSpPr>
            <p:spPr bwMode="auto">
              <a:xfrm>
                <a:off x="540" y="1429"/>
                <a:ext cx="714"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February</a:t>
                </a:r>
              </a:p>
            </p:txBody>
          </p:sp>
          <p:sp>
            <p:nvSpPr>
              <p:cNvPr id="14" name="Rectangle 15"/>
              <p:cNvSpPr>
                <a:spLocks noChangeArrowheads="1"/>
              </p:cNvSpPr>
              <p:nvPr/>
            </p:nvSpPr>
            <p:spPr bwMode="auto">
              <a:xfrm>
                <a:off x="1509" y="1429"/>
                <a:ext cx="484"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1,585</a:t>
                </a:r>
              </a:p>
            </p:txBody>
          </p:sp>
          <p:sp>
            <p:nvSpPr>
              <p:cNvPr id="15" name="Rectangle 16"/>
              <p:cNvSpPr>
                <a:spLocks noChangeArrowheads="1"/>
              </p:cNvSpPr>
              <p:nvPr/>
            </p:nvSpPr>
            <p:spPr bwMode="auto">
              <a:xfrm>
                <a:off x="2092" y="1429"/>
                <a:ext cx="691"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1,537.25</a:t>
                </a:r>
              </a:p>
            </p:txBody>
          </p:sp>
          <p:sp>
            <p:nvSpPr>
              <p:cNvPr id="16" name="Rectangle 17"/>
              <p:cNvSpPr>
                <a:spLocks noChangeArrowheads="1"/>
              </p:cNvSpPr>
              <p:nvPr/>
            </p:nvSpPr>
            <p:spPr bwMode="auto">
              <a:xfrm>
                <a:off x="3213" y="1429"/>
                <a:ext cx="404"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1.48</a:t>
                </a:r>
              </a:p>
            </p:txBody>
          </p:sp>
          <p:sp>
            <p:nvSpPr>
              <p:cNvPr id="17" name="Rectangle 18"/>
              <p:cNvSpPr>
                <a:spLocks noChangeArrowheads="1"/>
              </p:cNvSpPr>
              <p:nvPr/>
            </p:nvSpPr>
            <p:spPr bwMode="auto">
              <a:xfrm>
                <a:off x="540" y="1626"/>
                <a:ext cx="546"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March</a:t>
                </a:r>
              </a:p>
            </p:txBody>
          </p:sp>
          <p:sp>
            <p:nvSpPr>
              <p:cNvPr id="18" name="Rectangle 19"/>
              <p:cNvSpPr>
                <a:spLocks noChangeArrowheads="1"/>
              </p:cNvSpPr>
              <p:nvPr/>
            </p:nvSpPr>
            <p:spPr bwMode="auto">
              <a:xfrm>
                <a:off x="1509" y="1626"/>
                <a:ext cx="484"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1,649</a:t>
                </a:r>
              </a:p>
            </p:txBody>
          </p:sp>
          <p:sp>
            <p:nvSpPr>
              <p:cNvPr id="19" name="Rectangle 20"/>
              <p:cNvSpPr>
                <a:spLocks noChangeArrowheads="1"/>
              </p:cNvSpPr>
              <p:nvPr/>
            </p:nvSpPr>
            <p:spPr bwMode="auto">
              <a:xfrm>
                <a:off x="2092" y="1626"/>
                <a:ext cx="691" cy="250"/>
              </a:xfrm>
              <a:prstGeom prst="rect">
                <a:avLst/>
              </a:prstGeom>
              <a:noFill/>
              <a:ln w="12700">
                <a:noFill/>
                <a:miter lim="800000"/>
                <a:headEnd/>
                <a:tailEnd/>
              </a:ln>
            </p:spPr>
            <p:txBody>
              <a:bodyPr wrap="none" lIns="90488" tIns="44450" rIns="90488" bIns="44450">
                <a:spAutoFit/>
              </a:bodyPr>
              <a:lstStyle/>
              <a:p>
                <a:pPr eaLnBrk="0" hangingPunct="0">
                  <a:defRPr/>
                </a:pPr>
                <a:r>
                  <a:rPr lang="en-US" b="1" dirty="0">
                    <a:solidFill>
                      <a:schemeClr val="bg1"/>
                    </a:solidFill>
                    <a:latin typeface="+mj-lt"/>
                    <a:cs typeface="+mn-cs"/>
                  </a:rPr>
                  <a:t>1,537.25</a:t>
                </a:r>
              </a:p>
            </p:txBody>
          </p:sp>
          <p:sp>
            <p:nvSpPr>
              <p:cNvPr id="20" name="Rectangle 21"/>
              <p:cNvSpPr>
                <a:spLocks noChangeArrowheads="1"/>
              </p:cNvSpPr>
              <p:nvPr/>
            </p:nvSpPr>
            <p:spPr bwMode="auto">
              <a:xfrm>
                <a:off x="3213" y="1626"/>
                <a:ext cx="404"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8.12</a:t>
                </a:r>
              </a:p>
            </p:txBody>
          </p:sp>
          <p:sp>
            <p:nvSpPr>
              <p:cNvPr id="21" name="Rectangle 22"/>
              <p:cNvSpPr>
                <a:spLocks noChangeArrowheads="1"/>
              </p:cNvSpPr>
              <p:nvPr/>
            </p:nvSpPr>
            <p:spPr bwMode="auto">
              <a:xfrm>
                <a:off x="540" y="1824"/>
                <a:ext cx="436"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April</a:t>
                </a:r>
              </a:p>
            </p:txBody>
          </p:sp>
          <p:sp>
            <p:nvSpPr>
              <p:cNvPr id="22" name="Rectangle 23"/>
              <p:cNvSpPr>
                <a:spLocks noChangeArrowheads="1"/>
              </p:cNvSpPr>
              <p:nvPr/>
            </p:nvSpPr>
            <p:spPr bwMode="auto">
              <a:xfrm>
                <a:off x="1509" y="1824"/>
                <a:ext cx="484"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1,590</a:t>
                </a:r>
              </a:p>
            </p:txBody>
          </p:sp>
          <p:sp>
            <p:nvSpPr>
              <p:cNvPr id="23" name="Rectangle 24"/>
              <p:cNvSpPr>
                <a:spLocks noChangeArrowheads="1"/>
              </p:cNvSpPr>
              <p:nvPr/>
            </p:nvSpPr>
            <p:spPr bwMode="auto">
              <a:xfrm>
                <a:off x="2092" y="1824"/>
                <a:ext cx="691"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1,537.25</a:t>
                </a:r>
              </a:p>
            </p:txBody>
          </p:sp>
          <p:sp>
            <p:nvSpPr>
              <p:cNvPr id="24" name="Rectangle 25"/>
              <p:cNvSpPr>
                <a:spLocks noChangeArrowheads="1"/>
              </p:cNvSpPr>
              <p:nvPr/>
            </p:nvSpPr>
            <p:spPr bwMode="auto">
              <a:xfrm>
                <a:off x="3213" y="1824"/>
                <a:ext cx="404"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1.81</a:t>
                </a:r>
              </a:p>
            </p:txBody>
          </p:sp>
          <p:sp>
            <p:nvSpPr>
              <p:cNvPr id="25" name="Rectangle 26"/>
              <p:cNvSpPr>
                <a:spLocks noChangeArrowheads="1"/>
              </p:cNvSpPr>
              <p:nvPr/>
            </p:nvSpPr>
            <p:spPr bwMode="auto">
              <a:xfrm>
                <a:off x="540" y="2021"/>
                <a:ext cx="425" cy="248"/>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May</a:t>
                </a:r>
              </a:p>
            </p:txBody>
          </p:sp>
          <p:sp>
            <p:nvSpPr>
              <p:cNvPr id="26" name="Rectangle 27"/>
              <p:cNvSpPr>
                <a:spLocks noChangeArrowheads="1"/>
              </p:cNvSpPr>
              <p:nvPr/>
            </p:nvSpPr>
            <p:spPr bwMode="auto">
              <a:xfrm>
                <a:off x="1509" y="2021"/>
                <a:ext cx="484"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1,540</a:t>
                </a:r>
              </a:p>
            </p:txBody>
          </p:sp>
          <p:sp>
            <p:nvSpPr>
              <p:cNvPr id="27" name="Rectangle 28"/>
              <p:cNvSpPr>
                <a:spLocks noChangeArrowheads="1"/>
              </p:cNvSpPr>
              <p:nvPr/>
            </p:nvSpPr>
            <p:spPr bwMode="auto">
              <a:xfrm>
                <a:off x="2092" y="2021"/>
                <a:ext cx="691"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1,537.25</a:t>
                </a:r>
              </a:p>
            </p:txBody>
          </p:sp>
          <p:sp>
            <p:nvSpPr>
              <p:cNvPr id="28" name="Rectangle 29"/>
              <p:cNvSpPr>
                <a:spLocks noChangeArrowheads="1"/>
              </p:cNvSpPr>
              <p:nvPr/>
            </p:nvSpPr>
            <p:spPr bwMode="auto">
              <a:xfrm>
                <a:off x="3213" y="2021"/>
                <a:ext cx="404"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0.00</a:t>
                </a:r>
              </a:p>
            </p:txBody>
          </p:sp>
          <p:sp>
            <p:nvSpPr>
              <p:cNvPr id="29" name="Rectangle 30"/>
              <p:cNvSpPr>
                <a:spLocks noChangeArrowheads="1"/>
              </p:cNvSpPr>
              <p:nvPr/>
            </p:nvSpPr>
            <p:spPr bwMode="auto">
              <a:xfrm>
                <a:off x="540" y="2218"/>
                <a:ext cx="424"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June</a:t>
                </a:r>
              </a:p>
            </p:txBody>
          </p:sp>
          <p:sp>
            <p:nvSpPr>
              <p:cNvPr id="30" name="Rectangle 31"/>
              <p:cNvSpPr>
                <a:spLocks noChangeArrowheads="1"/>
              </p:cNvSpPr>
              <p:nvPr/>
            </p:nvSpPr>
            <p:spPr bwMode="auto">
              <a:xfrm>
                <a:off x="1509" y="2218"/>
                <a:ext cx="484"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1,397</a:t>
                </a:r>
              </a:p>
            </p:txBody>
          </p:sp>
          <p:sp>
            <p:nvSpPr>
              <p:cNvPr id="31" name="Rectangle 32"/>
              <p:cNvSpPr>
                <a:spLocks noChangeArrowheads="1"/>
              </p:cNvSpPr>
              <p:nvPr/>
            </p:nvSpPr>
            <p:spPr bwMode="auto">
              <a:xfrm>
                <a:off x="2092" y="2218"/>
                <a:ext cx="691"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1,537.25</a:t>
                </a:r>
              </a:p>
            </p:txBody>
          </p:sp>
          <p:sp>
            <p:nvSpPr>
              <p:cNvPr id="32" name="Rectangle 33"/>
              <p:cNvSpPr>
                <a:spLocks noChangeArrowheads="1"/>
              </p:cNvSpPr>
              <p:nvPr/>
            </p:nvSpPr>
            <p:spPr bwMode="auto">
              <a:xfrm>
                <a:off x="3134" y="2218"/>
                <a:ext cx="486"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12.80</a:t>
                </a:r>
              </a:p>
            </p:txBody>
          </p:sp>
          <p:sp>
            <p:nvSpPr>
              <p:cNvPr id="33" name="Rectangle 34"/>
              <p:cNvSpPr>
                <a:spLocks noChangeArrowheads="1"/>
              </p:cNvSpPr>
              <p:nvPr/>
            </p:nvSpPr>
            <p:spPr bwMode="auto">
              <a:xfrm>
                <a:off x="540" y="2416"/>
                <a:ext cx="372"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July</a:t>
                </a:r>
              </a:p>
            </p:txBody>
          </p:sp>
          <p:sp>
            <p:nvSpPr>
              <p:cNvPr id="34" name="Rectangle 35"/>
              <p:cNvSpPr>
                <a:spLocks noChangeArrowheads="1"/>
              </p:cNvSpPr>
              <p:nvPr/>
            </p:nvSpPr>
            <p:spPr bwMode="auto">
              <a:xfrm>
                <a:off x="1509" y="2416"/>
                <a:ext cx="484"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1,410</a:t>
                </a:r>
              </a:p>
            </p:txBody>
          </p:sp>
          <p:sp>
            <p:nvSpPr>
              <p:cNvPr id="35" name="Rectangle 36"/>
              <p:cNvSpPr>
                <a:spLocks noChangeArrowheads="1"/>
              </p:cNvSpPr>
              <p:nvPr/>
            </p:nvSpPr>
            <p:spPr bwMode="auto">
              <a:xfrm>
                <a:off x="2092" y="2416"/>
                <a:ext cx="691"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1,537.25</a:t>
                </a:r>
              </a:p>
            </p:txBody>
          </p:sp>
          <p:sp>
            <p:nvSpPr>
              <p:cNvPr id="36" name="Rectangle 37"/>
              <p:cNvSpPr>
                <a:spLocks noChangeArrowheads="1"/>
              </p:cNvSpPr>
              <p:nvPr/>
            </p:nvSpPr>
            <p:spPr bwMode="auto">
              <a:xfrm>
                <a:off x="3134" y="2416"/>
                <a:ext cx="486"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10.53</a:t>
                </a:r>
              </a:p>
            </p:txBody>
          </p:sp>
          <p:sp>
            <p:nvSpPr>
              <p:cNvPr id="37" name="Rectangle 38"/>
              <p:cNvSpPr>
                <a:spLocks noChangeArrowheads="1"/>
              </p:cNvSpPr>
              <p:nvPr/>
            </p:nvSpPr>
            <p:spPr bwMode="auto">
              <a:xfrm>
                <a:off x="540" y="2613"/>
                <a:ext cx="603" cy="248"/>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August</a:t>
                </a:r>
              </a:p>
            </p:txBody>
          </p:sp>
          <p:sp>
            <p:nvSpPr>
              <p:cNvPr id="38" name="Rectangle 39"/>
              <p:cNvSpPr>
                <a:spLocks noChangeArrowheads="1"/>
              </p:cNvSpPr>
              <p:nvPr/>
            </p:nvSpPr>
            <p:spPr bwMode="auto">
              <a:xfrm>
                <a:off x="1509" y="2613"/>
                <a:ext cx="484"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1,350</a:t>
                </a:r>
              </a:p>
            </p:txBody>
          </p:sp>
          <p:sp>
            <p:nvSpPr>
              <p:cNvPr id="39" name="Rectangle 40"/>
              <p:cNvSpPr>
                <a:spLocks noChangeArrowheads="1"/>
              </p:cNvSpPr>
              <p:nvPr/>
            </p:nvSpPr>
            <p:spPr bwMode="auto">
              <a:xfrm>
                <a:off x="2092" y="2613"/>
                <a:ext cx="691"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1,537.25</a:t>
                </a:r>
              </a:p>
            </p:txBody>
          </p:sp>
          <p:sp>
            <p:nvSpPr>
              <p:cNvPr id="40" name="Rectangle 41"/>
              <p:cNvSpPr>
                <a:spLocks noChangeArrowheads="1"/>
              </p:cNvSpPr>
              <p:nvPr/>
            </p:nvSpPr>
            <p:spPr bwMode="auto">
              <a:xfrm>
                <a:off x="3134" y="2613"/>
                <a:ext cx="486"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22.81</a:t>
                </a:r>
              </a:p>
            </p:txBody>
          </p:sp>
          <p:sp>
            <p:nvSpPr>
              <p:cNvPr id="41" name="Rectangle 42"/>
              <p:cNvSpPr>
                <a:spLocks noChangeArrowheads="1"/>
              </p:cNvSpPr>
              <p:nvPr/>
            </p:nvSpPr>
            <p:spPr bwMode="auto">
              <a:xfrm>
                <a:off x="540" y="2810"/>
                <a:ext cx="851" cy="248"/>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September</a:t>
                </a:r>
              </a:p>
            </p:txBody>
          </p:sp>
          <p:sp>
            <p:nvSpPr>
              <p:cNvPr id="42" name="Rectangle 43"/>
              <p:cNvSpPr>
                <a:spLocks noChangeArrowheads="1"/>
              </p:cNvSpPr>
              <p:nvPr/>
            </p:nvSpPr>
            <p:spPr bwMode="auto">
              <a:xfrm>
                <a:off x="1509" y="2810"/>
                <a:ext cx="484"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1,495</a:t>
                </a:r>
              </a:p>
            </p:txBody>
          </p:sp>
          <p:sp>
            <p:nvSpPr>
              <p:cNvPr id="43" name="Rectangle 44"/>
              <p:cNvSpPr>
                <a:spLocks noChangeArrowheads="1"/>
              </p:cNvSpPr>
              <p:nvPr/>
            </p:nvSpPr>
            <p:spPr bwMode="auto">
              <a:xfrm>
                <a:off x="2092" y="2810"/>
                <a:ext cx="691"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1,537.25</a:t>
                </a:r>
              </a:p>
            </p:txBody>
          </p:sp>
          <p:sp>
            <p:nvSpPr>
              <p:cNvPr id="44" name="Rectangle 45"/>
              <p:cNvSpPr>
                <a:spLocks noChangeArrowheads="1"/>
              </p:cNvSpPr>
              <p:nvPr/>
            </p:nvSpPr>
            <p:spPr bwMode="auto">
              <a:xfrm>
                <a:off x="3213" y="2810"/>
                <a:ext cx="404"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1.16</a:t>
                </a:r>
              </a:p>
            </p:txBody>
          </p:sp>
          <p:sp>
            <p:nvSpPr>
              <p:cNvPr id="45" name="Rectangle 46"/>
              <p:cNvSpPr>
                <a:spLocks noChangeArrowheads="1"/>
              </p:cNvSpPr>
              <p:nvPr/>
            </p:nvSpPr>
            <p:spPr bwMode="auto">
              <a:xfrm>
                <a:off x="540" y="3008"/>
                <a:ext cx="673" cy="248"/>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October</a:t>
                </a:r>
              </a:p>
            </p:txBody>
          </p:sp>
          <p:sp>
            <p:nvSpPr>
              <p:cNvPr id="46" name="Rectangle 47"/>
              <p:cNvSpPr>
                <a:spLocks noChangeArrowheads="1"/>
              </p:cNvSpPr>
              <p:nvPr/>
            </p:nvSpPr>
            <p:spPr bwMode="auto">
              <a:xfrm>
                <a:off x="1509" y="3008"/>
                <a:ext cx="484"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1,564</a:t>
                </a:r>
              </a:p>
            </p:txBody>
          </p:sp>
          <p:sp>
            <p:nvSpPr>
              <p:cNvPr id="47" name="Rectangle 48"/>
              <p:cNvSpPr>
                <a:spLocks noChangeArrowheads="1"/>
              </p:cNvSpPr>
              <p:nvPr/>
            </p:nvSpPr>
            <p:spPr bwMode="auto">
              <a:xfrm>
                <a:off x="2092" y="3008"/>
                <a:ext cx="691"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1,537.25</a:t>
                </a:r>
              </a:p>
            </p:txBody>
          </p:sp>
          <p:sp>
            <p:nvSpPr>
              <p:cNvPr id="48" name="Rectangle 49"/>
              <p:cNvSpPr>
                <a:spLocks noChangeArrowheads="1"/>
              </p:cNvSpPr>
              <p:nvPr/>
            </p:nvSpPr>
            <p:spPr bwMode="auto">
              <a:xfrm>
                <a:off x="3213" y="3008"/>
                <a:ext cx="404"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0.47</a:t>
                </a:r>
              </a:p>
            </p:txBody>
          </p:sp>
          <p:sp>
            <p:nvSpPr>
              <p:cNvPr id="49" name="Rectangle 50"/>
              <p:cNvSpPr>
                <a:spLocks noChangeArrowheads="1"/>
              </p:cNvSpPr>
              <p:nvPr/>
            </p:nvSpPr>
            <p:spPr bwMode="auto">
              <a:xfrm>
                <a:off x="540" y="3205"/>
                <a:ext cx="825" cy="248"/>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November</a:t>
                </a:r>
              </a:p>
            </p:txBody>
          </p:sp>
          <p:sp>
            <p:nvSpPr>
              <p:cNvPr id="50" name="Rectangle 51"/>
              <p:cNvSpPr>
                <a:spLocks noChangeArrowheads="1"/>
              </p:cNvSpPr>
              <p:nvPr/>
            </p:nvSpPr>
            <p:spPr bwMode="auto">
              <a:xfrm>
                <a:off x="1509" y="3205"/>
                <a:ext cx="484"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1,602</a:t>
                </a:r>
              </a:p>
            </p:txBody>
          </p:sp>
          <p:sp>
            <p:nvSpPr>
              <p:cNvPr id="51" name="Rectangle 52"/>
              <p:cNvSpPr>
                <a:spLocks noChangeArrowheads="1"/>
              </p:cNvSpPr>
              <p:nvPr/>
            </p:nvSpPr>
            <p:spPr bwMode="auto">
              <a:xfrm>
                <a:off x="2092" y="3205"/>
                <a:ext cx="691"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1,537.25</a:t>
                </a:r>
              </a:p>
            </p:txBody>
          </p:sp>
          <p:sp>
            <p:nvSpPr>
              <p:cNvPr id="52" name="Rectangle 53"/>
              <p:cNvSpPr>
                <a:spLocks noChangeArrowheads="1"/>
              </p:cNvSpPr>
              <p:nvPr/>
            </p:nvSpPr>
            <p:spPr bwMode="auto">
              <a:xfrm>
                <a:off x="3213" y="3205"/>
                <a:ext cx="404"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2.73</a:t>
                </a:r>
              </a:p>
            </p:txBody>
          </p:sp>
          <p:sp>
            <p:nvSpPr>
              <p:cNvPr id="53" name="Rectangle 54"/>
              <p:cNvSpPr>
                <a:spLocks noChangeArrowheads="1"/>
              </p:cNvSpPr>
              <p:nvPr/>
            </p:nvSpPr>
            <p:spPr bwMode="auto">
              <a:xfrm>
                <a:off x="540" y="3402"/>
                <a:ext cx="807" cy="248"/>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December</a:t>
                </a:r>
              </a:p>
            </p:txBody>
          </p:sp>
          <p:sp>
            <p:nvSpPr>
              <p:cNvPr id="54" name="Rectangle 55"/>
              <p:cNvSpPr>
                <a:spLocks noChangeArrowheads="1"/>
              </p:cNvSpPr>
              <p:nvPr/>
            </p:nvSpPr>
            <p:spPr bwMode="auto">
              <a:xfrm>
                <a:off x="1509" y="3402"/>
                <a:ext cx="484"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1,655</a:t>
                </a:r>
              </a:p>
            </p:txBody>
          </p:sp>
          <p:sp>
            <p:nvSpPr>
              <p:cNvPr id="55" name="Rectangle 56"/>
              <p:cNvSpPr>
                <a:spLocks noChangeArrowheads="1"/>
              </p:cNvSpPr>
              <p:nvPr/>
            </p:nvSpPr>
            <p:spPr bwMode="auto">
              <a:xfrm>
                <a:off x="2092" y="3402"/>
                <a:ext cx="691"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1,537.25</a:t>
                </a:r>
              </a:p>
            </p:txBody>
          </p:sp>
          <p:sp>
            <p:nvSpPr>
              <p:cNvPr id="56" name="Rectangle 57"/>
              <p:cNvSpPr>
                <a:spLocks noChangeArrowheads="1"/>
              </p:cNvSpPr>
              <p:nvPr/>
            </p:nvSpPr>
            <p:spPr bwMode="auto">
              <a:xfrm>
                <a:off x="3213" y="3402"/>
                <a:ext cx="404"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9.02</a:t>
                </a:r>
              </a:p>
            </p:txBody>
          </p:sp>
          <p:sp>
            <p:nvSpPr>
              <p:cNvPr id="57" name="Rectangle 58"/>
              <p:cNvSpPr>
                <a:spLocks noChangeArrowheads="1"/>
              </p:cNvSpPr>
              <p:nvPr/>
            </p:nvSpPr>
            <p:spPr bwMode="auto">
              <a:xfrm>
                <a:off x="1430" y="3600"/>
                <a:ext cx="565"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18,447</a:t>
                </a:r>
              </a:p>
            </p:txBody>
          </p:sp>
          <p:sp>
            <p:nvSpPr>
              <p:cNvPr id="58" name="Rectangle 59"/>
              <p:cNvSpPr>
                <a:spLocks noChangeArrowheads="1"/>
              </p:cNvSpPr>
              <p:nvPr/>
            </p:nvSpPr>
            <p:spPr bwMode="auto">
              <a:xfrm>
                <a:off x="2013" y="3600"/>
                <a:ext cx="772"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18,447.00</a:t>
                </a:r>
              </a:p>
            </p:txBody>
          </p:sp>
          <p:sp>
            <p:nvSpPr>
              <p:cNvPr id="59" name="Rectangle 60"/>
              <p:cNvSpPr>
                <a:spLocks noChangeArrowheads="1"/>
              </p:cNvSpPr>
              <p:nvPr/>
            </p:nvSpPr>
            <p:spPr bwMode="auto">
              <a:xfrm>
                <a:off x="3134" y="3600"/>
                <a:ext cx="486" cy="250"/>
              </a:xfrm>
              <a:prstGeom prst="rect">
                <a:avLst/>
              </a:prstGeom>
              <a:noFill/>
              <a:ln w="12700">
                <a:noFill/>
                <a:miter lim="800000"/>
                <a:headEnd/>
                <a:tailEnd/>
              </a:ln>
            </p:spPr>
            <p:txBody>
              <a:bodyPr wrap="none" lIns="90488" tIns="44450" rIns="90488" bIns="44450">
                <a:spAutoFit/>
              </a:bodyPr>
              <a:lstStyle/>
              <a:p>
                <a:pPr eaLnBrk="0" hangingPunct="0">
                  <a:defRPr/>
                </a:pPr>
                <a:r>
                  <a:rPr lang="en-US" b="1">
                    <a:solidFill>
                      <a:schemeClr val="bg1"/>
                    </a:solidFill>
                    <a:latin typeface="+mj-lt"/>
                    <a:cs typeface="+mn-cs"/>
                  </a:rPr>
                  <a:t>74.38</a:t>
                </a:r>
              </a:p>
            </p:txBody>
          </p:sp>
        </p:grpSp>
      </p:grpSp>
      <p:grpSp>
        <p:nvGrpSpPr>
          <p:cNvPr id="60" name="Group 65"/>
          <p:cNvGrpSpPr>
            <a:grpSpLocks/>
          </p:cNvGrpSpPr>
          <p:nvPr/>
        </p:nvGrpSpPr>
        <p:grpSpPr bwMode="auto">
          <a:xfrm>
            <a:off x="6400800" y="2362200"/>
            <a:ext cx="1849438" cy="2322513"/>
            <a:chOff x="4078" y="1012"/>
            <a:chExt cx="1165" cy="1463"/>
          </a:xfrm>
        </p:grpSpPr>
        <p:graphicFrame>
          <p:nvGraphicFramePr>
            <p:cNvPr id="61" name="Object 63">
              <a:hlinkClick r:id="" action="ppaction://ole?verb=0"/>
            </p:cNvPr>
            <p:cNvGraphicFramePr>
              <a:graphicFrameLocks/>
            </p:cNvGraphicFramePr>
            <p:nvPr>
              <p:extLst>
                <p:ext uri="{D42A27DB-BD31-4B8C-83A1-F6EECF244321}">
                  <p14:modId xmlns:p14="http://schemas.microsoft.com/office/powerpoint/2010/main" val="3920290718"/>
                </p:ext>
              </p:extLst>
            </p:nvPr>
          </p:nvGraphicFramePr>
          <p:xfrm>
            <a:off x="4174" y="1012"/>
            <a:ext cx="973" cy="823"/>
          </p:xfrm>
          <a:graphic>
            <a:graphicData uri="http://schemas.openxmlformats.org/presentationml/2006/ole">
              <mc:AlternateContent xmlns:mc="http://schemas.openxmlformats.org/markup-compatibility/2006">
                <mc:Choice xmlns:v="urn:schemas-microsoft-com:vml" Requires="v">
                  <p:oleObj spid="_x0000_s60488" name="Equation" r:id="rId3" imgW="874440" imgH="582480" progId="Equation.3">
                    <p:embed/>
                  </p:oleObj>
                </mc:Choice>
                <mc:Fallback>
                  <p:oleObj name="Equation" r:id="rId3" imgW="874440" imgH="58248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4" y="1012"/>
                          <a:ext cx="973" cy="823"/>
                        </a:xfrm>
                        <a:prstGeom prst="rect">
                          <a:avLst/>
                        </a:prstGeom>
                        <a:solidFill>
                          <a:schemeClr val="bg1"/>
                        </a:solidFill>
                        <a:ln w="50800">
                          <a:solidFill>
                            <a:srgbClr val="F6BF66"/>
                          </a:solidFill>
                          <a:miter lim="800000"/>
                          <a:headEnd/>
                          <a:tailEnd/>
                        </a:ln>
                        <a:effectLst/>
                      </p:spPr>
                    </p:pic>
                  </p:oleObj>
                </mc:Fallback>
              </mc:AlternateContent>
            </a:graphicData>
          </a:graphic>
        </p:graphicFrame>
        <p:graphicFrame>
          <p:nvGraphicFramePr>
            <p:cNvPr id="62" name="Object 64">
              <a:hlinkClick r:id="" action="ppaction://ole?verb=0"/>
            </p:cNvPr>
            <p:cNvGraphicFramePr>
              <a:graphicFrameLocks/>
            </p:cNvGraphicFramePr>
            <p:nvPr>
              <p:extLst>
                <p:ext uri="{D42A27DB-BD31-4B8C-83A1-F6EECF244321}">
                  <p14:modId xmlns:p14="http://schemas.microsoft.com/office/powerpoint/2010/main" val="2492638317"/>
                </p:ext>
              </p:extLst>
            </p:nvPr>
          </p:nvGraphicFramePr>
          <p:xfrm>
            <a:off x="4078" y="2072"/>
            <a:ext cx="1165" cy="403"/>
          </p:xfrm>
          <a:graphic>
            <a:graphicData uri="http://schemas.openxmlformats.org/presentationml/2006/ole">
              <mc:AlternateContent xmlns:mc="http://schemas.openxmlformats.org/markup-compatibility/2006">
                <mc:Choice xmlns:v="urn:schemas-microsoft-com:vml" Requires="v">
                  <p:oleObj spid="_x0000_s60489" name="Equation" r:id="rId5" imgW="823680" imgH="315720" progId="Equation.3">
                    <p:embed/>
                  </p:oleObj>
                </mc:Choice>
                <mc:Fallback>
                  <p:oleObj name="Equation" r:id="rId5" imgW="823680" imgH="31572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8" y="2072"/>
                          <a:ext cx="1165" cy="403"/>
                        </a:xfrm>
                        <a:prstGeom prst="rect">
                          <a:avLst/>
                        </a:prstGeom>
                        <a:solidFill>
                          <a:schemeClr val="bg1"/>
                        </a:solidFill>
                        <a:ln w="50800">
                          <a:solidFill>
                            <a:srgbClr val="F6BF66"/>
                          </a:solidFill>
                          <a:miter lim="800000"/>
                          <a:headEnd/>
                          <a:tailEnd/>
                        </a:ln>
                        <a:effectLst/>
                      </p:spPr>
                    </p:pic>
                  </p:oleObj>
                </mc:Fallback>
              </mc:AlternateContent>
            </a:graphicData>
          </a:graphic>
        </p:graphicFrame>
      </p:grpSp>
      <p:sp>
        <p:nvSpPr>
          <p:cNvPr id="63" name="Title 64"/>
          <p:cNvSpPr txBox="1">
            <a:spLocks/>
          </p:cNvSpPr>
          <p:nvPr/>
        </p:nvSpPr>
        <p:spPr>
          <a:xfrm>
            <a:off x="1173163" y="230188"/>
            <a:ext cx="6797675"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rgbClr val="00B0F0"/>
                </a:solidFill>
                <a:latin typeface="Times New Roman" pitchFamily="18" charset="0"/>
                <a:cs typeface="Times New Roman" pitchFamily="18" charset="0"/>
              </a:rPr>
              <a:t>Calculations for</a:t>
            </a:r>
            <a:br>
              <a:rPr lang="en-US" sz="2800" dirty="0" smtClean="0">
                <a:solidFill>
                  <a:srgbClr val="00B0F0"/>
                </a:solidFill>
                <a:latin typeface="Times New Roman" pitchFamily="18" charset="0"/>
                <a:cs typeface="Times New Roman" pitchFamily="18" charset="0"/>
              </a:rPr>
            </a:br>
            <a:r>
              <a:rPr lang="en-US" sz="2800" dirty="0" smtClean="0">
                <a:solidFill>
                  <a:srgbClr val="00B0F0"/>
                </a:solidFill>
                <a:latin typeface="Times New Roman" pitchFamily="18" charset="0"/>
                <a:cs typeface="Times New Roman" pitchFamily="18" charset="0"/>
              </a:rPr>
              <a:t>Demonstration Problem</a:t>
            </a:r>
            <a:endParaRPr lang="en-US" sz="2800" dirty="0" smtClean="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4050154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1235</Words>
  <Application>Microsoft Office PowerPoint</Application>
  <PresentationFormat>On-screen Show (4:3)</PresentationFormat>
  <Paragraphs>433</Paragraphs>
  <Slides>34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dc:creator>
  <cp:lastModifiedBy>Naveen</cp:lastModifiedBy>
  <cp:revision>202</cp:revision>
  <dcterms:created xsi:type="dcterms:W3CDTF">2006-08-16T00:00:00Z</dcterms:created>
  <dcterms:modified xsi:type="dcterms:W3CDTF">2018-01-27T19:34:21Z</dcterms:modified>
</cp:coreProperties>
</file>