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6" r:id="rId46"/>
    <p:sldId id="307" r:id="rId47"/>
    <p:sldId id="308" r:id="rId48"/>
    <p:sldId id="309" r:id="rId49"/>
    <p:sldId id="310" r:id="rId50"/>
    <p:sldId id="311" r:id="rId51"/>
    <p:sldId id="312" r:id="rId52"/>
    <p:sldId id="314" r:id="rId53"/>
    <p:sldId id="315" r:id="rId54"/>
    <p:sldId id="316" r:id="rId55"/>
    <p:sldId id="317" r:id="rId56"/>
    <p:sldId id="31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A408CF-92CC-4C85-B486-7A9976706F6D}" type="datetimeFigureOut">
              <a:rPr lang="en-US" smtClean="0"/>
              <a:t>28/01/2018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923AF-4607-4582-975D-7BC344B417C5}" type="slidenum">
              <a:rPr lang="en-US" smtClean="0"/>
              <a:t>‹#›</a:t>
            </a:fld>
            <a:endParaRPr lang="en-US"/>
          </a:p>
        </p:txBody>
      </p:sp>
    </p:spTree>
    <p:extLst>
      <p:ext uri="{BB962C8B-B14F-4D97-AF65-F5344CB8AC3E}">
        <p14:creationId xmlns:p14="http://schemas.microsoft.com/office/powerpoint/2010/main" val="345352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475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2</a:t>
            </a:r>
          </a:p>
        </p:txBody>
      </p:sp>
      <p:sp>
        <p:nvSpPr>
          <p:cNvPr id="7475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475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39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870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37</a:t>
            </a:r>
          </a:p>
        </p:txBody>
      </p:sp>
      <p:sp>
        <p:nvSpPr>
          <p:cNvPr id="870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870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87046" name="Rectangle 6"/>
          <p:cNvSpPr>
            <a:spLocks noGrp="1" noRot="1" noChangeAspect="1" noChangeArrowheads="1" noTextEdit="1"/>
          </p:cNvSpPr>
          <p:nvPr>
            <p:ph type="sldImg"/>
          </p:nvPr>
        </p:nvSpPr>
        <p:spPr>
          <a:xfrm>
            <a:off x="1150938" y="692150"/>
            <a:ext cx="4556125" cy="3416300"/>
          </a:xfrm>
          <a:ln cap="flat"/>
        </p:spPr>
      </p:sp>
      <p:sp>
        <p:nvSpPr>
          <p:cNvPr id="870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80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01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21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31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42</a:t>
            </a:r>
          </a:p>
        </p:txBody>
      </p:sp>
      <p:sp>
        <p:nvSpPr>
          <p:cNvPr id="931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31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42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43</a:t>
            </a:r>
          </a:p>
        </p:txBody>
      </p:sp>
      <p:sp>
        <p:nvSpPr>
          <p:cNvPr id="942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42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4214" name="Rectangle 6"/>
          <p:cNvSpPr>
            <a:spLocks noGrp="1" noRot="1" noChangeAspect="1" noChangeArrowheads="1" noTextEdit="1"/>
          </p:cNvSpPr>
          <p:nvPr>
            <p:ph type="sldImg"/>
          </p:nvPr>
        </p:nvSpPr>
        <p:spPr>
          <a:xfrm>
            <a:off x="1150938" y="692150"/>
            <a:ext cx="4556125" cy="3416300"/>
          </a:xfrm>
          <a:ln cap="flat"/>
        </p:spPr>
      </p:sp>
      <p:sp>
        <p:nvSpPr>
          <p:cNvPr id="942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52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44</a:t>
            </a:r>
          </a:p>
        </p:txBody>
      </p:sp>
      <p:sp>
        <p:nvSpPr>
          <p:cNvPr id="952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52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3</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62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45</a:t>
            </a:r>
          </a:p>
        </p:txBody>
      </p:sp>
      <p:sp>
        <p:nvSpPr>
          <p:cNvPr id="962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62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6262" name="Rectangle 6"/>
          <p:cNvSpPr>
            <a:spLocks noGrp="1" noRot="1" noChangeAspect="1" noChangeArrowheads="1" noTextEdit="1"/>
          </p:cNvSpPr>
          <p:nvPr>
            <p:ph type="sldImg"/>
          </p:nvPr>
        </p:nvSpPr>
        <p:spPr>
          <a:xfrm>
            <a:off x="1150938" y="692150"/>
            <a:ext cx="4556125" cy="3416300"/>
          </a:xfrm>
          <a:ln cap="flat"/>
        </p:spPr>
      </p:sp>
      <p:sp>
        <p:nvSpPr>
          <p:cNvPr id="9626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72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46</a:t>
            </a:r>
          </a:p>
        </p:txBody>
      </p:sp>
      <p:sp>
        <p:nvSpPr>
          <p:cNvPr id="972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72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7286" name="Rectangle 6"/>
          <p:cNvSpPr>
            <a:spLocks noGrp="1" noRot="1" noChangeAspect="1" noChangeArrowheads="1" noTextEdit="1"/>
          </p:cNvSpPr>
          <p:nvPr>
            <p:ph type="sldImg"/>
          </p:nvPr>
        </p:nvSpPr>
        <p:spPr>
          <a:xfrm>
            <a:off x="1150938" y="692150"/>
            <a:ext cx="4556125" cy="3416300"/>
          </a:xfrm>
          <a:ln cap="flat"/>
        </p:spPr>
      </p:sp>
      <p:sp>
        <p:nvSpPr>
          <p:cNvPr id="972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93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47</a:t>
            </a:r>
          </a:p>
        </p:txBody>
      </p:sp>
      <p:sp>
        <p:nvSpPr>
          <p:cNvPr id="993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93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99334" name="Rectangle 6"/>
          <p:cNvSpPr>
            <a:spLocks noGrp="1" noRot="1" noChangeAspect="1" noChangeArrowheads="1" noTextEdit="1"/>
          </p:cNvSpPr>
          <p:nvPr>
            <p:ph type="sldImg"/>
          </p:nvPr>
        </p:nvSpPr>
        <p:spPr>
          <a:xfrm>
            <a:off x="1150938" y="692150"/>
            <a:ext cx="4556125" cy="3416300"/>
          </a:xfrm>
          <a:ln cap="flat"/>
        </p:spPr>
      </p:sp>
      <p:sp>
        <p:nvSpPr>
          <p:cNvPr id="9933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03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24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34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54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52</a:t>
            </a:r>
          </a:p>
        </p:txBody>
      </p:sp>
      <p:sp>
        <p:nvSpPr>
          <p:cNvPr id="1054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54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5478" name="Rectangle 6"/>
          <p:cNvSpPr>
            <a:spLocks noGrp="1" noRot="1" noChangeAspect="1" noChangeArrowheads="1" noTextEdit="1"/>
          </p:cNvSpPr>
          <p:nvPr>
            <p:ph type="sldImg"/>
          </p:nvPr>
        </p:nvSpPr>
        <p:spPr>
          <a:xfrm>
            <a:off x="1150938" y="692150"/>
            <a:ext cx="4556125" cy="3416300"/>
          </a:xfrm>
          <a:ln cap="flat"/>
        </p:spPr>
      </p:sp>
      <p:sp>
        <p:nvSpPr>
          <p:cNvPr id="1054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64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53</a:t>
            </a:r>
          </a:p>
        </p:txBody>
      </p:sp>
      <p:sp>
        <p:nvSpPr>
          <p:cNvPr id="1065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65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6502" name="Rectangle 6"/>
          <p:cNvSpPr>
            <a:spLocks noGrp="1" noRot="1" noChangeAspect="1" noChangeArrowheads="1" noTextEdit="1"/>
          </p:cNvSpPr>
          <p:nvPr>
            <p:ph type="sldImg"/>
          </p:nvPr>
        </p:nvSpPr>
        <p:spPr>
          <a:xfrm>
            <a:off x="1150938" y="692150"/>
            <a:ext cx="4556125" cy="3416300"/>
          </a:xfrm>
          <a:ln cap="flat"/>
        </p:spPr>
      </p:sp>
      <p:sp>
        <p:nvSpPr>
          <p:cNvPr id="1065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75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54</a:t>
            </a:r>
          </a:p>
        </p:txBody>
      </p:sp>
      <p:sp>
        <p:nvSpPr>
          <p:cNvPr id="1075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75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7526" name="Rectangle 6"/>
          <p:cNvSpPr>
            <a:spLocks noGrp="1" noRot="1" noChangeAspect="1" noChangeArrowheads="1" noTextEdit="1"/>
          </p:cNvSpPr>
          <p:nvPr>
            <p:ph type="sldImg"/>
          </p:nvPr>
        </p:nvSpPr>
        <p:spPr>
          <a:xfrm>
            <a:off x="1150938" y="692150"/>
            <a:ext cx="4556125" cy="3416300"/>
          </a:xfrm>
          <a:ln cap="flat"/>
        </p:spPr>
      </p:sp>
      <p:sp>
        <p:nvSpPr>
          <p:cNvPr id="10752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68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4</a:t>
            </a:r>
          </a:p>
        </p:txBody>
      </p:sp>
      <p:sp>
        <p:nvSpPr>
          <p:cNvPr id="768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68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6806" name="Rectangle 6"/>
          <p:cNvSpPr>
            <a:spLocks noGrp="1" noRot="1" noChangeAspect="1" noChangeArrowheads="1" noTextEdit="1"/>
          </p:cNvSpPr>
          <p:nvPr>
            <p:ph type="sldImg"/>
          </p:nvPr>
        </p:nvSpPr>
        <p:spPr>
          <a:xfrm>
            <a:off x="1150938" y="692150"/>
            <a:ext cx="4556125" cy="3416300"/>
          </a:xfrm>
          <a:ln cap="flat"/>
        </p:spPr>
      </p:sp>
      <p:sp>
        <p:nvSpPr>
          <p:cNvPr id="768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85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55</a:t>
            </a:r>
          </a:p>
        </p:txBody>
      </p:sp>
      <p:sp>
        <p:nvSpPr>
          <p:cNvPr id="1085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85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8550" name="Rectangle 6"/>
          <p:cNvSpPr>
            <a:spLocks noGrp="1" noRot="1" noChangeAspect="1" noChangeArrowheads="1" noTextEdit="1"/>
          </p:cNvSpPr>
          <p:nvPr>
            <p:ph type="sldImg"/>
          </p:nvPr>
        </p:nvSpPr>
        <p:spPr>
          <a:xfrm>
            <a:off x="1150938" y="692150"/>
            <a:ext cx="4556125" cy="3416300"/>
          </a:xfrm>
          <a:ln cap="flat"/>
        </p:spPr>
      </p:sp>
      <p:sp>
        <p:nvSpPr>
          <p:cNvPr id="10855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95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56</a:t>
            </a:r>
          </a:p>
        </p:txBody>
      </p:sp>
      <p:sp>
        <p:nvSpPr>
          <p:cNvPr id="1095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95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09574" name="Rectangle 6"/>
          <p:cNvSpPr>
            <a:spLocks noGrp="1" noRot="1" noChangeAspect="1" noChangeArrowheads="1" noTextEdit="1"/>
          </p:cNvSpPr>
          <p:nvPr>
            <p:ph type="sldImg"/>
          </p:nvPr>
        </p:nvSpPr>
        <p:spPr>
          <a:xfrm>
            <a:off x="1150938" y="692150"/>
            <a:ext cx="4556125" cy="3416300"/>
          </a:xfrm>
          <a:ln cap="flat"/>
        </p:spPr>
      </p:sp>
      <p:sp>
        <p:nvSpPr>
          <p:cNvPr id="10957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05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57</a:t>
            </a:r>
          </a:p>
        </p:txBody>
      </p:sp>
      <p:sp>
        <p:nvSpPr>
          <p:cNvPr id="1105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05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0598" name="Rectangle 6"/>
          <p:cNvSpPr>
            <a:spLocks noGrp="1" noRot="1" noChangeAspect="1" noChangeArrowheads="1" noTextEdit="1"/>
          </p:cNvSpPr>
          <p:nvPr>
            <p:ph type="sldImg"/>
          </p:nvPr>
        </p:nvSpPr>
        <p:spPr>
          <a:xfrm>
            <a:off x="1150938" y="692150"/>
            <a:ext cx="4556125" cy="3416300"/>
          </a:xfrm>
          <a:ln cap="flat"/>
        </p:spPr>
      </p:sp>
      <p:sp>
        <p:nvSpPr>
          <p:cNvPr id="11059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16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58</a:t>
            </a:r>
          </a:p>
        </p:txBody>
      </p:sp>
      <p:sp>
        <p:nvSpPr>
          <p:cNvPr id="1116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16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1622" name="Rectangle 6"/>
          <p:cNvSpPr>
            <a:spLocks noGrp="1" noRot="1" noChangeAspect="1" noChangeArrowheads="1" noTextEdit="1"/>
          </p:cNvSpPr>
          <p:nvPr>
            <p:ph type="sldImg"/>
          </p:nvPr>
        </p:nvSpPr>
        <p:spPr>
          <a:xfrm>
            <a:off x="1150938" y="692150"/>
            <a:ext cx="4556125" cy="3416300"/>
          </a:xfrm>
          <a:ln cap="flat"/>
        </p:spPr>
      </p:sp>
      <p:sp>
        <p:nvSpPr>
          <p:cNvPr id="1116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26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59</a:t>
            </a:r>
          </a:p>
        </p:txBody>
      </p:sp>
      <p:sp>
        <p:nvSpPr>
          <p:cNvPr id="1126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26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2646" name="Rectangle 6"/>
          <p:cNvSpPr>
            <a:spLocks noGrp="1" noRot="1" noChangeAspect="1" noChangeArrowheads="1" noTextEdit="1"/>
          </p:cNvSpPr>
          <p:nvPr>
            <p:ph type="sldImg"/>
          </p:nvPr>
        </p:nvSpPr>
        <p:spPr>
          <a:xfrm>
            <a:off x="1150938" y="692150"/>
            <a:ext cx="4556125" cy="3416300"/>
          </a:xfrm>
          <a:ln cap="flat"/>
        </p:spPr>
      </p:sp>
      <p:sp>
        <p:nvSpPr>
          <p:cNvPr id="1126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36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60</a:t>
            </a:r>
          </a:p>
        </p:txBody>
      </p:sp>
      <p:sp>
        <p:nvSpPr>
          <p:cNvPr id="1136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36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13670" name="Rectangle 6"/>
          <p:cNvSpPr>
            <a:spLocks noGrp="1" noRot="1" noChangeAspect="1" noChangeArrowheads="1" noTextEdit="1"/>
          </p:cNvSpPr>
          <p:nvPr>
            <p:ph type="sldImg"/>
          </p:nvPr>
        </p:nvSpPr>
        <p:spPr>
          <a:xfrm>
            <a:off x="1150938" y="692150"/>
            <a:ext cx="4556125" cy="3416300"/>
          </a:xfrm>
          <a:ln cap="flat"/>
        </p:spPr>
      </p:sp>
      <p:sp>
        <p:nvSpPr>
          <p:cNvPr id="1136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57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67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77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87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78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5</a:t>
            </a:r>
          </a:p>
        </p:txBody>
      </p:sp>
      <p:sp>
        <p:nvSpPr>
          <p:cNvPr id="778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78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77830" name="Rectangle 6"/>
          <p:cNvSpPr>
            <a:spLocks noGrp="1" noRot="1" noChangeAspect="1" noChangeArrowheads="1" noTextEdit="1"/>
          </p:cNvSpPr>
          <p:nvPr>
            <p:ph type="sldImg"/>
          </p:nvPr>
        </p:nvSpPr>
        <p:spPr>
          <a:xfrm>
            <a:off x="1150938" y="692150"/>
            <a:ext cx="4556125" cy="3416300"/>
          </a:xfrm>
          <a:ln cap="flat"/>
        </p:spPr>
      </p:sp>
      <p:sp>
        <p:nvSpPr>
          <p:cNvPr id="778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98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08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228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67</a:t>
            </a:r>
          </a:p>
        </p:txBody>
      </p:sp>
      <p:sp>
        <p:nvSpPr>
          <p:cNvPr id="1228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228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22886" name="Rectangle 6"/>
          <p:cNvSpPr>
            <a:spLocks noGrp="1" noRot="1" noChangeAspect="1" noChangeArrowheads="1" noTextEdit="1"/>
          </p:cNvSpPr>
          <p:nvPr>
            <p:ph type="sldImg"/>
          </p:nvPr>
        </p:nvSpPr>
        <p:spPr>
          <a:xfrm>
            <a:off x="1150938" y="692150"/>
            <a:ext cx="4556125" cy="3416300"/>
          </a:xfrm>
          <a:ln cap="flat"/>
        </p:spPr>
      </p:sp>
      <p:sp>
        <p:nvSpPr>
          <p:cNvPr id="1228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239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solidFill>
                  <a:schemeClr val="tx1"/>
                </a:solidFill>
              </a:rPr>
              <a:t>67</a:t>
            </a:r>
          </a:p>
        </p:txBody>
      </p:sp>
      <p:sp>
        <p:nvSpPr>
          <p:cNvPr id="1239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239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i="1">
              <a:solidFill>
                <a:schemeClr val="tx1"/>
              </a:solidFill>
            </a:endParaRPr>
          </a:p>
        </p:txBody>
      </p:sp>
      <p:sp>
        <p:nvSpPr>
          <p:cNvPr id="123910" name="Rectangle 6"/>
          <p:cNvSpPr>
            <a:spLocks noGrp="1" noRot="1" noChangeAspect="1" noChangeArrowheads="1" noTextEdit="1"/>
          </p:cNvSpPr>
          <p:nvPr>
            <p:ph type="sldImg"/>
          </p:nvPr>
        </p:nvSpPr>
        <p:spPr>
          <a:xfrm>
            <a:off x="1150938" y="692150"/>
            <a:ext cx="4556125" cy="3416300"/>
          </a:xfrm>
          <a:ln cap="flat"/>
        </p:spPr>
      </p:sp>
      <p:sp>
        <p:nvSpPr>
          <p:cNvPr id="1239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98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1923" name="Rectangle 102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84582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76400"/>
            <a:ext cx="7772400" cy="4419600"/>
          </a:xfrm>
        </p:spPr>
        <p:txBody>
          <a:bodyPr/>
          <a:lstStyle/>
          <a:p>
            <a:pPr lvl="0"/>
            <a:endParaRPr lang="en-US" noProof="0" smtClean="0"/>
          </a:p>
        </p:txBody>
      </p:sp>
      <p:sp>
        <p:nvSpPr>
          <p:cNvPr id="4" name="Rectangle 4"/>
          <p:cNvSpPr>
            <a:spLocks noGrp="1" noChangeArrowheads="1"/>
          </p:cNvSpPr>
          <p:nvPr>
            <p:ph type="ftr" sz="quarter" idx="10"/>
          </p:nvPr>
        </p:nvSpPr>
        <p:spPr>
          <a:xfrm>
            <a:off x="762000" y="6248400"/>
            <a:ext cx="62484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endParaRPr lang="en-US"/>
          </a:p>
        </p:txBody>
      </p:sp>
    </p:spTree>
    <p:extLst>
      <p:ext uri="{BB962C8B-B14F-4D97-AF65-F5344CB8AC3E}">
        <p14:creationId xmlns:p14="http://schemas.microsoft.com/office/powerpoint/2010/main" val="249834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9.wmf"/><Relationship Id="rId4"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2.w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5.wmf"/><Relationship Id="rId4"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9906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Non Parametric Tests : Day_17</a:t>
            </a:r>
          </a:p>
        </p:txBody>
      </p:sp>
    </p:spTree>
    <p:extLst>
      <p:ext uri="{BB962C8B-B14F-4D97-AF65-F5344CB8AC3E}">
        <p14:creationId xmlns:p14="http://schemas.microsoft.com/office/powerpoint/2010/main" val="135473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3">
            <a:extLst>
              <a:ext uri="{28A0092B-C50C-407E-A947-70E740481C1C}">
                <a14:useLocalDpi xmlns:a14="http://schemas.microsoft.com/office/drawing/2010/main" val="0"/>
              </a:ext>
            </a:extLst>
          </a:blip>
          <a:srcRect l="5103" t="2687" r="5612" b="13628"/>
          <a:stretch>
            <a:fillRect/>
          </a:stretch>
        </p:blipFill>
        <p:spPr bwMode="auto">
          <a:xfrm>
            <a:off x="681038" y="1714500"/>
            <a:ext cx="7781925" cy="3232150"/>
          </a:xfrm>
          <a:prstGeom prst="rect">
            <a:avLst/>
          </a:prstGeom>
          <a:noFill/>
          <a:ln w="57150">
            <a:solidFill>
              <a:srgbClr val="F6BF69"/>
            </a:solidFill>
            <a:miter lim="800000"/>
            <a:headEnd/>
            <a:tailEnd/>
          </a:ln>
          <a:extLst>
            <a:ext uri="{909E8E84-426E-40DD-AFC4-6F175D3DCCD1}">
              <a14:hiddenFill xmlns:a14="http://schemas.microsoft.com/office/drawing/2010/main">
                <a:solidFill>
                  <a:srgbClr val="FFFFFF"/>
                </a:solidFill>
              </a14:hiddenFill>
            </a:ext>
          </a:extLst>
        </p:spPr>
      </p:pic>
      <p:sp>
        <p:nvSpPr>
          <p:cNvPr id="39939"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Runs Test: Small Sample Example </a:t>
            </a:r>
          </a:p>
        </p:txBody>
      </p:sp>
    </p:spTree>
    <p:extLst>
      <p:ext uri="{BB962C8B-B14F-4D97-AF65-F5344CB8AC3E}">
        <p14:creationId xmlns:p14="http://schemas.microsoft.com/office/powerpoint/2010/main" val="302681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ChangeArrowheads="1"/>
          </p:cNvSpPr>
          <p:nvPr/>
        </p:nvSpPr>
        <p:spPr bwMode="auto">
          <a:xfrm>
            <a:off x="533400" y="1371600"/>
            <a:ext cx="8178800" cy="4152419"/>
          </a:xfrm>
          <a:prstGeom prst="rect">
            <a:avLst/>
          </a:prstGeom>
          <a:noFill/>
          <a:ln w="12700" cap="sq">
            <a:noFill/>
            <a:miter lim="800000"/>
            <a:headEnd type="none" w="sm" len="sm"/>
            <a:tailEnd type="none" w="sm" len="sm"/>
          </a:ln>
        </p:spPr>
        <p:txBody>
          <a:bodyPr lIns="90488" tIns="44450" rIns="90488" bIns="44450">
            <a:spAutoFit/>
          </a:bodyPr>
          <a:lstStyle/>
          <a:p>
            <a:pPr algn="just" eaLnBrk="0" hangingPunct="0">
              <a:defRPr/>
            </a:pPr>
            <a:r>
              <a:rPr lang="en-US" sz="2400" dirty="0">
                <a:latin typeface="Times New Roman" pitchFamily="18" charset="0"/>
                <a:cs typeface="Times New Roman" pitchFamily="18" charset="0"/>
              </a:rPr>
              <a:t>Consider the following manufacturing example. A  machine produces parts that are occasionally flawed. When the machine is working in adjustment,  flaws still occur but seem to happen randomly. A quality-control person randomly selects 50 of the parts produced by the machine today and examines them one at a time in the order that they were made. The result is 40 parts with no flaws and 10 parts with flaws. The sequence of no flaws (denoted by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and flaws (denoted by </a:t>
            </a:r>
            <a:r>
              <a:rPr lang="en-US" sz="2400" i="1" dirty="0">
                <a:latin typeface="Times New Roman" pitchFamily="18" charset="0"/>
                <a:cs typeface="Times New Roman" pitchFamily="18" charset="0"/>
              </a:rPr>
              <a:t>F </a:t>
            </a:r>
            <a:r>
              <a:rPr lang="en-US" sz="2400" dirty="0">
                <a:latin typeface="Times New Roman" pitchFamily="18" charset="0"/>
                <a:cs typeface="Times New Roman" pitchFamily="18" charset="0"/>
              </a:rPr>
              <a:t>) is shown on an upcoming slide. Using an alpha of .05, the quality controller tests to determine whether the machine is  producing randomly (the flaws are occurring randomly).</a:t>
            </a:r>
          </a:p>
        </p:txBody>
      </p:sp>
      <p:sp>
        <p:nvSpPr>
          <p:cNvPr id="2"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Runs Test: Large Sample</a:t>
            </a:r>
          </a:p>
        </p:txBody>
      </p:sp>
    </p:spTree>
    <p:extLst>
      <p:ext uri="{BB962C8B-B14F-4D97-AF65-F5344CB8AC3E}">
        <p14:creationId xmlns:p14="http://schemas.microsoft.com/office/powerpoint/2010/main" val="38608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a:hlinkClick r:id="" action="ppaction://ole?verb=0"/>
          </p:cNvPr>
          <p:cNvGraphicFramePr>
            <a:graphicFrameLocks/>
          </p:cNvGraphicFramePr>
          <p:nvPr>
            <p:extLst>
              <p:ext uri="{D42A27DB-BD31-4B8C-83A1-F6EECF244321}">
                <p14:modId xmlns:p14="http://schemas.microsoft.com/office/powerpoint/2010/main" val="2205191847"/>
              </p:ext>
            </p:extLst>
          </p:nvPr>
        </p:nvGraphicFramePr>
        <p:xfrm>
          <a:off x="4138613" y="1684338"/>
          <a:ext cx="2362200" cy="1089025"/>
        </p:xfrm>
        <a:graphic>
          <a:graphicData uri="http://schemas.openxmlformats.org/presentationml/2006/ole">
            <mc:AlternateContent xmlns:mc="http://schemas.openxmlformats.org/markup-compatibility/2006">
              <mc:Choice xmlns:v="urn:schemas-microsoft-com:vml" Requires="v">
                <p:oleObj spid="_x0000_s69847" name="Equation" r:id="rId4" imgW="1064880" imgH="480960" progId="Equation.3">
                  <p:embed/>
                </p:oleObj>
              </mc:Choice>
              <mc:Fallback>
                <p:oleObj name="Equation" r:id="rId4" imgW="1064880" imgH="4809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613" y="1684338"/>
                        <a:ext cx="2362200" cy="1089025"/>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1027" name="Object 6">
            <a:hlinkClick r:id="" action="ppaction://ole?verb=0"/>
          </p:cNvPr>
          <p:cNvGraphicFramePr>
            <a:graphicFrameLocks/>
          </p:cNvGraphicFramePr>
          <p:nvPr>
            <p:extLst>
              <p:ext uri="{D42A27DB-BD31-4B8C-83A1-F6EECF244321}">
                <p14:modId xmlns:p14="http://schemas.microsoft.com/office/powerpoint/2010/main" val="2860530593"/>
              </p:ext>
            </p:extLst>
          </p:nvPr>
        </p:nvGraphicFramePr>
        <p:xfrm>
          <a:off x="4138613" y="3214688"/>
          <a:ext cx="4700587" cy="1250950"/>
        </p:xfrm>
        <a:graphic>
          <a:graphicData uri="http://schemas.openxmlformats.org/presentationml/2006/ole">
            <mc:AlternateContent xmlns:mc="http://schemas.openxmlformats.org/markup-compatibility/2006">
              <mc:Choice xmlns:v="urn:schemas-microsoft-com:vml" Requires="v">
                <p:oleObj spid="_x0000_s69848" name="Equation" r:id="rId6" imgW="2144520" imgH="556920" progId="Equation.3">
                  <p:embed/>
                </p:oleObj>
              </mc:Choice>
              <mc:Fallback>
                <p:oleObj name="Equation" r:id="rId6" imgW="2144520" imgH="55692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8613" y="3214688"/>
                        <a:ext cx="4700587" cy="1250950"/>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1028" name="Object 7">
            <a:hlinkClick r:id="" action="ppaction://ole?verb=0"/>
          </p:cNvPr>
          <p:cNvGraphicFramePr>
            <a:graphicFrameLocks/>
          </p:cNvGraphicFramePr>
          <p:nvPr>
            <p:extLst>
              <p:ext uri="{D42A27DB-BD31-4B8C-83A1-F6EECF244321}">
                <p14:modId xmlns:p14="http://schemas.microsoft.com/office/powerpoint/2010/main" val="2451977334"/>
              </p:ext>
            </p:extLst>
          </p:nvPr>
        </p:nvGraphicFramePr>
        <p:xfrm>
          <a:off x="4138613" y="4814888"/>
          <a:ext cx="2052637" cy="1433512"/>
        </p:xfrm>
        <a:graphic>
          <a:graphicData uri="http://schemas.openxmlformats.org/presentationml/2006/ole">
            <mc:AlternateContent xmlns:mc="http://schemas.openxmlformats.org/markup-compatibility/2006">
              <mc:Choice xmlns:v="urn:schemas-microsoft-com:vml" Requires="v">
                <p:oleObj spid="_x0000_s69849" name="Equation" r:id="rId8" imgW="772920" imgH="531720" progId="Equation.3">
                  <p:embed/>
                </p:oleObj>
              </mc:Choice>
              <mc:Fallback>
                <p:oleObj name="Equation" r:id="rId8" imgW="772920" imgH="5317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8613" y="4814888"/>
                        <a:ext cx="2052637" cy="1433512"/>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029" name="Rectangle 8"/>
          <p:cNvSpPr>
            <a:spLocks noChangeArrowheads="1"/>
          </p:cNvSpPr>
          <p:nvPr/>
        </p:nvSpPr>
        <p:spPr bwMode="auto">
          <a:xfrm>
            <a:off x="387350" y="1600200"/>
            <a:ext cx="3575050"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dirty="0">
                <a:latin typeface="Arial" charset="0"/>
              </a:rPr>
              <a:t>If either </a:t>
            </a:r>
            <a:r>
              <a:rPr lang="en-US" i="1" dirty="0">
                <a:latin typeface="Arial" charset="0"/>
              </a:rPr>
              <a:t>n</a:t>
            </a:r>
            <a:r>
              <a:rPr lang="en-US" baseline="-25000" dirty="0">
                <a:latin typeface="Arial" charset="0"/>
              </a:rPr>
              <a:t>1</a:t>
            </a:r>
            <a:r>
              <a:rPr lang="en-US" dirty="0">
                <a:latin typeface="Arial" charset="0"/>
              </a:rPr>
              <a:t> or </a:t>
            </a:r>
            <a:r>
              <a:rPr lang="en-US" i="1" dirty="0">
                <a:latin typeface="Arial" charset="0"/>
              </a:rPr>
              <a:t>n</a:t>
            </a:r>
            <a:r>
              <a:rPr lang="en-US" baseline="-25000" dirty="0">
                <a:latin typeface="Arial" charset="0"/>
              </a:rPr>
              <a:t>2</a:t>
            </a:r>
            <a:r>
              <a:rPr lang="en-US" dirty="0">
                <a:latin typeface="Arial" charset="0"/>
              </a:rPr>
              <a:t> is &gt; 20, the sampling distribution of </a:t>
            </a:r>
            <a:r>
              <a:rPr lang="en-US" i="1" dirty="0">
                <a:latin typeface="Arial" charset="0"/>
              </a:rPr>
              <a:t>R</a:t>
            </a:r>
            <a:r>
              <a:rPr lang="en-US" dirty="0">
                <a:latin typeface="Arial" charset="0"/>
              </a:rPr>
              <a:t> is approximately normal.</a:t>
            </a:r>
          </a:p>
        </p:txBody>
      </p:sp>
      <p:sp>
        <p:nvSpPr>
          <p:cNvPr id="1030" name="Title 6"/>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Runs Test: Large Sample</a:t>
            </a:r>
          </a:p>
        </p:txBody>
      </p:sp>
    </p:spTree>
    <p:extLst>
      <p:ext uri="{BB962C8B-B14F-4D97-AF65-F5344CB8AC3E}">
        <p14:creationId xmlns:p14="http://schemas.microsoft.com/office/powerpoint/2010/main" val="1666568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381000" y="230188"/>
            <a:ext cx="8382000" cy="498475"/>
          </a:xfrm>
        </p:spPr>
        <p:txBody>
          <a:bodyPr lIns="90488" tIns="44450" rIns="90488" bIns="44450">
            <a:noAutofit/>
          </a:bodyPr>
          <a:lstStyle/>
          <a:p>
            <a:pPr eaLnBrk="1" hangingPunct="1"/>
            <a:r>
              <a:rPr sz="2800" b="0" dirty="0" smtClean="0">
                <a:solidFill>
                  <a:srgbClr val="00B0F0"/>
                </a:solidFill>
                <a:latin typeface="Times New Roman" pitchFamily="18" charset="0"/>
                <a:cs typeface="Times New Roman" pitchFamily="18" charset="0"/>
              </a:rPr>
              <a:t>Runs Test:  Large Sample Example</a:t>
            </a:r>
          </a:p>
        </p:txBody>
      </p:sp>
      <p:sp>
        <p:nvSpPr>
          <p:cNvPr id="73733" name="Rectangle 5"/>
          <p:cNvSpPr>
            <a:spLocks noChangeArrowheads="1"/>
          </p:cNvSpPr>
          <p:nvPr/>
        </p:nvSpPr>
        <p:spPr bwMode="auto">
          <a:xfrm>
            <a:off x="533400" y="1739900"/>
            <a:ext cx="8083550" cy="4254500"/>
          </a:xfrm>
          <a:prstGeom prst="rect">
            <a:avLst/>
          </a:prstGeom>
          <a:solidFill>
            <a:schemeClr val="tx1"/>
          </a:solidFill>
          <a:ln w="50800">
            <a:solidFill>
              <a:srgbClr val="F6BF69"/>
            </a:solidFill>
            <a:miter lim="800000"/>
            <a:headEnd/>
            <a:tailEnd/>
          </a:ln>
          <a:effectLst>
            <a:outerShdw dist="107763" dir="2700000" algn="ctr" rotWithShape="0">
              <a:schemeClr val="bg1">
                <a:lumMod val="50000"/>
                <a:lumOff val="50000"/>
              </a:schemeClr>
            </a:outerShdw>
          </a:effectLst>
        </p:spPr>
        <p:txBody>
          <a:bodyPr lIns="90488" tIns="44450" rIns="90488" bIns="44450">
            <a:spAutoFit/>
          </a:bodyPr>
          <a:lstStyle/>
          <a:p>
            <a:pPr eaLnBrk="0" hangingPunct="0">
              <a:lnSpc>
                <a:spcPct val="75000"/>
              </a:lnSpc>
            </a:pPr>
            <a:r>
              <a:rPr lang="en-US" sz="2000" b="1">
                <a:solidFill>
                  <a:schemeClr val="bg1"/>
                </a:solidFill>
                <a:latin typeface="Book Antiqua" pitchFamily="18" charset="0"/>
              </a:rPr>
              <a:t>H</a:t>
            </a:r>
            <a:r>
              <a:rPr lang="en-US" sz="2000" b="1" baseline="-25000">
                <a:solidFill>
                  <a:schemeClr val="bg1"/>
                </a:solidFill>
                <a:latin typeface="Book Antiqua" pitchFamily="18" charset="0"/>
              </a:rPr>
              <a:t>0</a:t>
            </a:r>
            <a:r>
              <a:rPr lang="en-US" sz="2000" b="1">
                <a:solidFill>
                  <a:schemeClr val="bg1"/>
                </a:solidFill>
                <a:latin typeface="Book Antiqua" pitchFamily="18" charset="0"/>
              </a:rPr>
              <a:t>:  </a:t>
            </a:r>
            <a:r>
              <a:rPr lang="en-US" sz="2000" b="1">
                <a:solidFill>
                  <a:schemeClr val="bg1"/>
                </a:solidFill>
                <a:latin typeface="Calibri" pitchFamily="34" charset="0"/>
              </a:rPr>
              <a:t>The observations in the sample are randomly generated.</a:t>
            </a:r>
          </a:p>
          <a:p>
            <a:pPr eaLnBrk="0" hangingPunct="0">
              <a:lnSpc>
                <a:spcPct val="75000"/>
              </a:lnSpc>
            </a:pPr>
            <a:r>
              <a:rPr lang="en-US" sz="2000" b="1">
                <a:solidFill>
                  <a:schemeClr val="bg1"/>
                </a:solidFill>
                <a:latin typeface="Book Antiqua" pitchFamily="18" charset="0"/>
              </a:rPr>
              <a:t>H</a:t>
            </a:r>
            <a:r>
              <a:rPr lang="en-US" sz="2000" b="1" baseline="-25000">
                <a:solidFill>
                  <a:schemeClr val="bg1"/>
                </a:solidFill>
                <a:latin typeface="Book Antiqua" pitchFamily="18" charset="0"/>
              </a:rPr>
              <a:t>a</a:t>
            </a:r>
            <a:r>
              <a:rPr lang="en-US" sz="2000" b="1">
                <a:solidFill>
                  <a:schemeClr val="bg1"/>
                </a:solidFill>
                <a:latin typeface="Book Antiqua" pitchFamily="18" charset="0"/>
              </a:rPr>
              <a:t>:  </a:t>
            </a:r>
            <a:r>
              <a:rPr lang="en-US" sz="2000" b="1">
                <a:solidFill>
                  <a:schemeClr val="bg1"/>
                </a:solidFill>
                <a:latin typeface="Calibri" pitchFamily="34" charset="0"/>
              </a:rPr>
              <a:t>The observations in the sample are not randomly generated.</a:t>
            </a: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a:solidFill>
                  <a:schemeClr val="bg1"/>
                </a:solidFill>
                <a:latin typeface="Symbol" pitchFamily="18" charset="2"/>
              </a:rPr>
              <a:t></a:t>
            </a:r>
            <a:r>
              <a:rPr lang="en-US" sz="2000" b="1">
                <a:solidFill>
                  <a:schemeClr val="bg1"/>
                </a:solidFill>
                <a:latin typeface="Book Antiqua" pitchFamily="18" charset="0"/>
              </a:rPr>
              <a:t> = .05</a:t>
            </a: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i="1">
                <a:solidFill>
                  <a:schemeClr val="bg1"/>
                </a:solidFill>
                <a:latin typeface="Book Antiqua" pitchFamily="18" charset="0"/>
              </a:rPr>
              <a:t>n</a:t>
            </a:r>
            <a:r>
              <a:rPr lang="en-US" sz="2000" b="1" baseline="-25000">
                <a:solidFill>
                  <a:schemeClr val="bg1"/>
                </a:solidFill>
                <a:latin typeface="Book Antiqua" pitchFamily="18" charset="0"/>
              </a:rPr>
              <a:t>1</a:t>
            </a:r>
            <a:r>
              <a:rPr lang="en-US" sz="2000" b="1">
                <a:solidFill>
                  <a:schemeClr val="bg1"/>
                </a:solidFill>
                <a:latin typeface="Book Antiqua" pitchFamily="18" charset="0"/>
              </a:rPr>
              <a:t> = 40</a:t>
            </a:r>
          </a:p>
          <a:p>
            <a:pPr eaLnBrk="0" hangingPunct="0">
              <a:lnSpc>
                <a:spcPct val="75000"/>
              </a:lnSpc>
            </a:pPr>
            <a:r>
              <a:rPr lang="en-US" sz="2000" b="1" i="1">
                <a:solidFill>
                  <a:schemeClr val="bg1"/>
                </a:solidFill>
                <a:latin typeface="Book Antiqua" pitchFamily="18" charset="0"/>
              </a:rPr>
              <a:t>n</a:t>
            </a:r>
            <a:r>
              <a:rPr lang="en-US" sz="2000" b="1" baseline="-25000">
                <a:solidFill>
                  <a:schemeClr val="bg1"/>
                </a:solidFill>
                <a:latin typeface="Book Antiqua" pitchFamily="18" charset="0"/>
              </a:rPr>
              <a:t>2</a:t>
            </a:r>
            <a:r>
              <a:rPr lang="en-US" sz="2000" b="1">
                <a:solidFill>
                  <a:schemeClr val="bg1"/>
                </a:solidFill>
                <a:latin typeface="Book Antiqua" pitchFamily="18" charset="0"/>
              </a:rPr>
              <a:t> = 10</a:t>
            </a: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a:solidFill>
                  <a:schemeClr val="bg1"/>
                </a:solidFill>
                <a:latin typeface="Book Antiqua" pitchFamily="18" charset="0"/>
              </a:rPr>
              <a:t>If -1.96 </a:t>
            </a:r>
            <a:r>
              <a:rPr lang="en-US" sz="2000" b="1">
                <a:solidFill>
                  <a:schemeClr val="bg1"/>
                </a:solidFill>
                <a:latin typeface="Symbol" pitchFamily="18" charset="2"/>
              </a:rPr>
              <a:t></a:t>
            </a:r>
            <a:r>
              <a:rPr lang="en-US" sz="2000" b="1">
                <a:solidFill>
                  <a:schemeClr val="bg1"/>
                </a:solidFill>
                <a:latin typeface="Book Antiqua" pitchFamily="18" charset="0"/>
              </a:rPr>
              <a:t> </a:t>
            </a:r>
            <a:r>
              <a:rPr lang="en-US" sz="2000" b="1" i="1">
                <a:solidFill>
                  <a:schemeClr val="bg1"/>
                </a:solidFill>
                <a:latin typeface="Book Antiqua" pitchFamily="18" charset="0"/>
              </a:rPr>
              <a:t>Z</a:t>
            </a:r>
            <a:r>
              <a:rPr lang="en-US" sz="2000" b="1">
                <a:solidFill>
                  <a:schemeClr val="bg1"/>
                </a:solidFill>
                <a:latin typeface="Book Antiqua" pitchFamily="18" charset="0"/>
              </a:rPr>
              <a:t> </a:t>
            </a:r>
            <a:r>
              <a:rPr lang="en-US" sz="2000" b="1">
                <a:solidFill>
                  <a:schemeClr val="bg1"/>
                </a:solidFill>
                <a:latin typeface="Symbol" pitchFamily="18" charset="2"/>
              </a:rPr>
              <a:t></a:t>
            </a:r>
            <a:r>
              <a:rPr lang="en-US" sz="2000" b="1">
                <a:solidFill>
                  <a:schemeClr val="bg1"/>
                </a:solidFill>
                <a:latin typeface="Book Antiqua" pitchFamily="18" charset="0"/>
              </a:rPr>
              <a:t> 1.96, do not reject H</a:t>
            </a:r>
            <a:r>
              <a:rPr lang="en-US" sz="2000" b="1" baseline="-25000">
                <a:solidFill>
                  <a:schemeClr val="bg1"/>
                </a:solidFill>
                <a:latin typeface="Book Antiqua" pitchFamily="18" charset="0"/>
              </a:rPr>
              <a:t>0</a:t>
            </a:r>
            <a:endParaRPr lang="en-US" sz="2000" b="1">
              <a:solidFill>
                <a:schemeClr val="bg1"/>
              </a:solidFill>
              <a:latin typeface="Book Antiqua" pitchFamily="18" charset="0"/>
            </a:endParaRPr>
          </a:p>
          <a:p>
            <a:pPr eaLnBrk="0" hangingPunct="0">
              <a:lnSpc>
                <a:spcPct val="75000"/>
              </a:lnSpc>
            </a:pPr>
            <a:r>
              <a:rPr lang="en-US" sz="2000" b="1">
                <a:solidFill>
                  <a:schemeClr val="bg1"/>
                </a:solidFill>
                <a:latin typeface="Book Antiqua" pitchFamily="18" charset="0"/>
              </a:rPr>
              <a:t>Otherwise, reject H</a:t>
            </a:r>
            <a:r>
              <a:rPr lang="en-US" sz="2000" b="1" baseline="-25000">
                <a:solidFill>
                  <a:schemeClr val="bg1"/>
                </a:solidFill>
                <a:latin typeface="Book Antiqua" pitchFamily="18" charset="0"/>
              </a:rPr>
              <a:t>0</a:t>
            </a:r>
            <a:r>
              <a:rPr lang="en-US" sz="2000" b="1">
                <a:solidFill>
                  <a:schemeClr val="bg1"/>
                </a:solidFill>
                <a:latin typeface="Book Antiqua" pitchFamily="18" charset="0"/>
              </a:rPr>
              <a:t>. </a:t>
            </a:r>
          </a:p>
          <a:p>
            <a:pPr eaLnBrk="0" hangingPunct="0">
              <a:lnSpc>
                <a:spcPct val="75000"/>
              </a:lnSpc>
            </a:pPr>
            <a:r>
              <a:rPr lang="en-US" b="1">
                <a:solidFill>
                  <a:schemeClr val="bg1"/>
                </a:solidFill>
                <a:latin typeface="Courier New" pitchFamily="49" charset="0"/>
              </a:rPr>
              <a:t>                                    1</a:t>
            </a:r>
            <a:endParaRPr lang="en-US" sz="2000" b="1">
              <a:solidFill>
                <a:schemeClr val="bg1"/>
              </a:solidFill>
              <a:latin typeface="Courier New" pitchFamily="49" charset="0"/>
            </a:endParaRPr>
          </a:p>
          <a:p>
            <a:pPr eaLnBrk="0" hangingPunct="0"/>
            <a:r>
              <a:rPr lang="en-US" b="1" u="sng">
                <a:solidFill>
                  <a:schemeClr val="bg1"/>
                </a:solidFill>
                <a:latin typeface="Courier New" pitchFamily="49" charset="0"/>
              </a:rPr>
              <a:t>  1</a:t>
            </a:r>
            <a:r>
              <a:rPr lang="en-US" b="1">
                <a:solidFill>
                  <a:schemeClr val="bg1"/>
                </a:solidFill>
                <a:latin typeface="Courier New" pitchFamily="49" charset="0"/>
              </a:rPr>
              <a:t> </a:t>
            </a:r>
            <a:r>
              <a:rPr lang="en-US" b="1" u="sng">
                <a:solidFill>
                  <a:schemeClr val="bg1"/>
                </a:solidFill>
                <a:latin typeface="Courier New" pitchFamily="49" charset="0"/>
              </a:rPr>
              <a:t>2</a:t>
            </a:r>
            <a:r>
              <a:rPr lang="en-US" b="1">
                <a:solidFill>
                  <a:schemeClr val="bg1"/>
                </a:solidFill>
                <a:latin typeface="Courier New" pitchFamily="49" charset="0"/>
              </a:rPr>
              <a:t> </a:t>
            </a:r>
            <a:r>
              <a:rPr lang="en-US" b="1" u="sng">
                <a:solidFill>
                  <a:schemeClr val="bg1"/>
                </a:solidFill>
                <a:latin typeface="Courier New" pitchFamily="49" charset="0"/>
              </a:rPr>
              <a:t>      3</a:t>
            </a:r>
            <a:r>
              <a:rPr lang="en-US" b="1">
                <a:solidFill>
                  <a:schemeClr val="bg1"/>
                </a:solidFill>
                <a:latin typeface="Courier New" pitchFamily="49" charset="0"/>
              </a:rPr>
              <a:t> </a:t>
            </a:r>
            <a:r>
              <a:rPr lang="en-US" b="1" u="sng">
                <a:solidFill>
                  <a:schemeClr val="bg1"/>
                </a:solidFill>
                <a:latin typeface="Courier New" pitchFamily="49" charset="0"/>
              </a:rPr>
              <a:t>4</a:t>
            </a:r>
            <a:r>
              <a:rPr lang="en-US" b="1">
                <a:solidFill>
                  <a:schemeClr val="bg1"/>
                </a:solidFill>
                <a:latin typeface="Courier New" pitchFamily="49" charset="0"/>
              </a:rPr>
              <a:t> </a:t>
            </a:r>
            <a:r>
              <a:rPr lang="en-US" b="1" u="sng">
                <a:solidFill>
                  <a:schemeClr val="bg1"/>
                </a:solidFill>
                <a:latin typeface="Courier New" pitchFamily="49" charset="0"/>
              </a:rPr>
              <a:t> 5</a:t>
            </a:r>
            <a:r>
              <a:rPr lang="en-US" b="1">
                <a:solidFill>
                  <a:schemeClr val="bg1"/>
                </a:solidFill>
                <a:latin typeface="Courier New" pitchFamily="49" charset="0"/>
              </a:rPr>
              <a:t> </a:t>
            </a:r>
            <a:r>
              <a:rPr lang="en-US" b="1" u="sng">
                <a:solidFill>
                  <a:schemeClr val="bg1"/>
                </a:solidFill>
                <a:latin typeface="Courier New" pitchFamily="49" charset="0"/>
              </a:rPr>
              <a:t> 6</a:t>
            </a:r>
            <a:r>
              <a:rPr lang="en-US" b="1">
                <a:solidFill>
                  <a:schemeClr val="bg1"/>
                </a:solidFill>
                <a:latin typeface="Courier New" pitchFamily="49" charset="0"/>
              </a:rPr>
              <a:t> </a:t>
            </a:r>
            <a:r>
              <a:rPr lang="en-US" b="1" u="sng">
                <a:solidFill>
                  <a:schemeClr val="bg1"/>
                </a:solidFill>
                <a:latin typeface="Courier New" pitchFamily="49" charset="0"/>
              </a:rPr>
              <a:t>     7</a:t>
            </a:r>
            <a:r>
              <a:rPr lang="en-US" b="1">
                <a:solidFill>
                  <a:schemeClr val="bg1"/>
                </a:solidFill>
                <a:latin typeface="Courier New" pitchFamily="49" charset="0"/>
              </a:rPr>
              <a:t> </a:t>
            </a:r>
            <a:r>
              <a:rPr lang="en-US" b="1" u="sng">
                <a:solidFill>
                  <a:schemeClr val="bg1"/>
                </a:solidFill>
                <a:latin typeface="Courier New" pitchFamily="49" charset="0"/>
              </a:rPr>
              <a:t>8</a:t>
            </a:r>
            <a:r>
              <a:rPr lang="en-US" b="1">
                <a:solidFill>
                  <a:schemeClr val="bg1"/>
                </a:solidFill>
                <a:latin typeface="Courier New" pitchFamily="49" charset="0"/>
              </a:rPr>
              <a:t> </a:t>
            </a:r>
            <a:r>
              <a:rPr lang="en-US" b="1" u="sng">
                <a:solidFill>
                  <a:schemeClr val="bg1"/>
                </a:solidFill>
                <a:latin typeface="Courier New" pitchFamily="49" charset="0"/>
              </a:rPr>
              <a:t>   9</a:t>
            </a:r>
            <a:r>
              <a:rPr lang="en-US" b="1">
                <a:solidFill>
                  <a:schemeClr val="bg1"/>
                </a:solidFill>
                <a:latin typeface="Courier New" pitchFamily="49" charset="0"/>
              </a:rPr>
              <a:t> </a:t>
            </a:r>
            <a:r>
              <a:rPr lang="en-US" b="1" u="sng">
                <a:solidFill>
                  <a:schemeClr val="bg1"/>
                </a:solidFill>
                <a:latin typeface="Courier New" pitchFamily="49" charset="0"/>
              </a:rPr>
              <a:t>0</a:t>
            </a:r>
            <a:r>
              <a:rPr lang="en-US" b="1">
                <a:solidFill>
                  <a:schemeClr val="bg1"/>
                </a:solidFill>
                <a:latin typeface="Courier New" pitchFamily="49" charset="0"/>
              </a:rPr>
              <a:t> </a:t>
            </a:r>
            <a:r>
              <a:rPr lang="en-US" b="1" u="sng">
                <a:solidFill>
                  <a:schemeClr val="bg1"/>
                </a:solidFill>
                <a:latin typeface="Courier New" pitchFamily="49" charset="0"/>
              </a:rPr>
              <a:t>   11</a:t>
            </a:r>
            <a:endParaRPr lang="en-US" b="1">
              <a:solidFill>
                <a:schemeClr val="bg1"/>
              </a:solidFill>
              <a:latin typeface="Courier New" pitchFamily="49" charset="0"/>
            </a:endParaRPr>
          </a:p>
          <a:p>
            <a:pPr eaLnBrk="0" hangingPunct="0">
              <a:lnSpc>
                <a:spcPct val="75000"/>
              </a:lnSpc>
            </a:pPr>
            <a:r>
              <a:rPr lang="en-US" b="1">
                <a:solidFill>
                  <a:schemeClr val="bg1"/>
                </a:solidFill>
                <a:latin typeface="Courier New" pitchFamily="49" charset="0"/>
              </a:rPr>
              <a:t>NNN F NNNNNNN F NN FF NNNNNN F NNNN F NNNNN</a:t>
            </a:r>
          </a:p>
          <a:p>
            <a:pPr eaLnBrk="0" hangingPunct="0">
              <a:lnSpc>
                <a:spcPct val="75000"/>
              </a:lnSpc>
            </a:pPr>
            <a:endParaRPr lang="en-US" b="1">
              <a:solidFill>
                <a:schemeClr val="bg1"/>
              </a:solidFill>
              <a:latin typeface="Courier New" pitchFamily="49" charset="0"/>
            </a:endParaRPr>
          </a:p>
          <a:p>
            <a:pPr eaLnBrk="0" hangingPunct="0"/>
            <a:r>
              <a:rPr lang="en-US" b="1" u="sng">
                <a:solidFill>
                  <a:schemeClr val="bg1"/>
                </a:solidFill>
                <a:latin typeface="Courier New" pitchFamily="49" charset="0"/>
              </a:rPr>
              <a:t>  12</a:t>
            </a:r>
            <a:r>
              <a:rPr lang="en-US" b="1">
                <a:solidFill>
                  <a:schemeClr val="bg1"/>
                </a:solidFill>
                <a:latin typeface="Courier New" pitchFamily="49" charset="0"/>
              </a:rPr>
              <a:t> </a:t>
            </a:r>
            <a:r>
              <a:rPr lang="en-US" b="1" u="sng">
                <a:solidFill>
                  <a:schemeClr val="bg1"/>
                </a:solidFill>
                <a:latin typeface="Courier New" pitchFamily="49" charset="0"/>
              </a:rPr>
              <a:t>          13</a:t>
            </a:r>
          </a:p>
          <a:p>
            <a:pPr eaLnBrk="0" hangingPunct="0">
              <a:lnSpc>
                <a:spcPct val="75000"/>
              </a:lnSpc>
            </a:pPr>
            <a:r>
              <a:rPr lang="en-US" b="1">
                <a:solidFill>
                  <a:schemeClr val="bg1"/>
                </a:solidFill>
                <a:latin typeface="Courier New" pitchFamily="49" charset="0"/>
              </a:rPr>
              <a:t>FFFF NNNNNNNNNNNN</a:t>
            </a:r>
            <a:r>
              <a:rPr lang="en-US" b="1">
                <a:solidFill>
                  <a:schemeClr val="bg1"/>
                </a:solidFill>
                <a:latin typeface="Book Antiqua" pitchFamily="18" charset="0"/>
              </a:rPr>
              <a:t>         </a:t>
            </a:r>
            <a:r>
              <a:rPr lang="en-US" sz="2000" b="1" i="1">
                <a:solidFill>
                  <a:schemeClr val="bg1"/>
                </a:solidFill>
                <a:latin typeface="Calibri" pitchFamily="34" charset="0"/>
              </a:rPr>
              <a:t>R</a:t>
            </a:r>
            <a:r>
              <a:rPr lang="en-US" sz="2000" b="1">
                <a:solidFill>
                  <a:schemeClr val="bg1"/>
                </a:solidFill>
                <a:latin typeface="Calibri" pitchFamily="34" charset="0"/>
              </a:rPr>
              <a:t> = 13</a:t>
            </a:r>
          </a:p>
        </p:txBody>
      </p:sp>
    </p:spTree>
    <p:extLst>
      <p:ext uri="{BB962C8B-B14F-4D97-AF65-F5344CB8AC3E}">
        <p14:creationId xmlns:p14="http://schemas.microsoft.com/office/powerpoint/2010/main" val="368660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a:hlinkClick r:id="" action="ppaction://ole?verb=0"/>
          </p:cNvPr>
          <p:cNvGraphicFramePr>
            <a:graphicFrameLocks/>
          </p:cNvGraphicFramePr>
          <p:nvPr>
            <p:extLst>
              <p:ext uri="{D42A27DB-BD31-4B8C-83A1-F6EECF244321}">
                <p14:modId xmlns:p14="http://schemas.microsoft.com/office/powerpoint/2010/main" val="3317287982"/>
              </p:ext>
            </p:extLst>
          </p:nvPr>
        </p:nvGraphicFramePr>
        <p:xfrm>
          <a:off x="215900" y="1198563"/>
          <a:ext cx="2674938" cy="2393950"/>
        </p:xfrm>
        <a:graphic>
          <a:graphicData uri="http://schemas.openxmlformats.org/presentationml/2006/ole">
            <mc:AlternateContent xmlns:mc="http://schemas.openxmlformats.org/markup-compatibility/2006">
              <mc:Choice xmlns:v="urn:schemas-microsoft-com:vml" Requires="v">
                <p:oleObj spid="_x0000_s70871" name="Equation" r:id="rId4" imgW="1204560" imgH="1077840" progId="Equation.3">
                  <p:embed/>
                </p:oleObj>
              </mc:Choice>
              <mc:Fallback>
                <p:oleObj name="Equation" r:id="rId4" imgW="1204560" imgH="10778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1198563"/>
                        <a:ext cx="2674938" cy="2393950"/>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2051" name="Object 6">
            <a:hlinkClick r:id="" action="ppaction://ole?verb=0"/>
          </p:cNvPr>
          <p:cNvGraphicFramePr>
            <a:graphicFrameLocks/>
          </p:cNvGraphicFramePr>
          <p:nvPr>
            <p:extLst>
              <p:ext uri="{D42A27DB-BD31-4B8C-83A1-F6EECF244321}">
                <p14:modId xmlns:p14="http://schemas.microsoft.com/office/powerpoint/2010/main" val="1420084924"/>
              </p:ext>
            </p:extLst>
          </p:nvPr>
        </p:nvGraphicFramePr>
        <p:xfrm>
          <a:off x="3252788" y="1198563"/>
          <a:ext cx="5675312" cy="2852737"/>
        </p:xfrm>
        <a:graphic>
          <a:graphicData uri="http://schemas.openxmlformats.org/presentationml/2006/ole">
            <mc:AlternateContent xmlns:mc="http://schemas.openxmlformats.org/markup-compatibility/2006">
              <mc:Choice xmlns:v="urn:schemas-microsoft-com:vml" Requires="v">
                <p:oleObj spid="_x0000_s70872" name="Equation" r:id="rId6" imgW="2589120" imgH="1293480" progId="Equation.3">
                  <p:embed/>
                </p:oleObj>
              </mc:Choice>
              <mc:Fallback>
                <p:oleObj name="Equation" r:id="rId6" imgW="2589120" imgH="12934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88" y="1198563"/>
                        <a:ext cx="5675312" cy="2852737"/>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2052" name="Object 7">
            <a:hlinkClick r:id="" action="ppaction://ole?verb=0"/>
          </p:cNvPr>
          <p:cNvGraphicFramePr>
            <a:graphicFrameLocks/>
          </p:cNvGraphicFramePr>
          <p:nvPr>
            <p:extLst>
              <p:ext uri="{D42A27DB-BD31-4B8C-83A1-F6EECF244321}">
                <p14:modId xmlns:p14="http://schemas.microsoft.com/office/powerpoint/2010/main" val="1191402954"/>
              </p:ext>
            </p:extLst>
          </p:nvPr>
        </p:nvGraphicFramePr>
        <p:xfrm>
          <a:off x="381000" y="4437063"/>
          <a:ext cx="4832350" cy="1443037"/>
        </p:xfrm>
        <a:graphic>
          <a:graphicData uri="http://schemas.openxmlformats.org/presentationml/2006/ole">
            <mc:AlternateContent xmlns:mc="http://schemas.openxmlformats.org/markup-compatibility/2006">
              <mc:Choice xmlns:v="urn:schemas-microsoft-com:vml" Requires="v">
                <p:oleObj spid="_x0000_s70873" name="Equation" r:id="rId8" imgW="1839600" imgH="531720" progId="Equation.3">
                  <p:embed/>
                </p:oleObj>
              </mc:Choice>
              <mc:Fallback>
                <p:oleObj name="Equation" r:id="rId8" imgW="1839600" imgH="5317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437063"/>
                        <a:ext cx="4832350" cy="1443037"/>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2054" name="Rectangle 8"/>
          <p:cNvSpPr>
            <a:spLocks noChangeArrowheads="1"/>
          </p:cNvSpPr>
          <p:nvPr/>
        </p:nvSpPr>
        <p:spPr bwMode="auto">
          <a:xfrm>
            <a:off x="5330825" y="4645025"/>
            <a:ext cx="2438169" cy="643766"/>
          </a:xfrm>
          <a:prstGeom prst="rect">
            <a:avLst/>
          </a:prstGeom>
          <a:noFill/>
          <a:ln w="12700">
            <a:noFill/>
            <a:miter lim="800000"/>
            <a:headEnd/>
            <a:tailEnd/>
          </a:ln>
        </p:spPr>
        <p:txBody>
          <a:bodyPr wrap="none" lIns="90488" tIns="44450" rIns="90488" bIns="44450">
            <a:spAutoFit/>
          </a:bodyPr>
          <a:lstStyle/>
          <a:p>
            <a:pPr eaLnBrk="0" hangingPunct="0">
              <a:defRPr/>
            </a:pPr>
            <a:r>
              <a:rPr lang="en-US" b="1" dirty="0">
                <a:latin typeface="+mj-lt"/>
                <a:cs typeface="+mn-cs"/>
              </a:rPr>
              <a:t>-1.96 </a:t>
            </a:r>
            <a:r>
              <a:rPr lang="en-US" b="1" dirty="0">
                <a:latin typeface="Symbol" pitchFamily="82" charset="2"/>
                <a:cs typeface="+mn-cs"/>
              </a:rPr>
              <a:t></a:t>
            </a:r>
            <a:r>
              <a:rPr lang="en-US" b="1" dirty="0">
                <a:latin typeface="Arial" pitchFamily="34" charset="0"/>
                <a:cs typeface="+mn-cs"/>
              </a:rPr>
              <a:t> </a:t>
            </a:r>
            <a:r>
              <a:rPr lang="en-US" b="1" i="1" dirty="0">
                <a:latin typeface="+mj-lt"/>
                <a:cs typeface="+mn-cs"/>
              </a:rPr>
              <a:t>Z</a:t>
            </a:r>
            <a:r>
              <a:rPr lang="en-US" b="1" dirty="0">
                <a:latin typeface="+mj-lt"/>
                <a:cs typeface="+mn-cs"/>
              </a:rPr>
              <a:t> = -1.81 </a:t>
            </a:r>
            <a:r>
              <a:rPr lang="en-US" b="1" dirty="0">
                <a:latin typeface="Symbol" pitchFamily="82" charset="2"/>
                <a:cs typeface="+mn-cs"/>
              </a:rPr>
              <a:t></a:t>
            </a:r>
            <a:r>
              <a:rPr lang="en-US" b="1" dirty="0">
                <a:latin typeface="Arial" pitchFamily="34" charset="0"/>
                <a:cs typeface="+mn-cs"/>
              </a:rPr>
              <a:t> </a:t>
            </a:r>
            <a:r>
              <a:rPr lang="en-US" b="1" dirty="0">
                <a:latin typeface="+mj-lt"/>
                <a:cs typeface="+mn-cs"/>
              </a:rPr>
              <a:t>1.96,</a:t>
            </a:r>
          </a:p>
          <a:p>
            <a:pPr eaLnBrk="0" hangingPunct="0">
              <a:defRPr/>
            </a:pPr>
            <a:r>
              <a:rPr lang="en-US" b="1" dirty="0">
                <a:latin typeface="+mj-lt"/>
                <a:cs typeface="+mn-cs"/>
              </a:rPr>
              <a:t>do not reject H</a:t>
            </a:r>
            <a:r>
              <a:rPr lang="en-US" b="1" baseline="-25000" dirty="0">
                <a:latin typeface="+mj-lt"/>
                <a:cs typeface="+mn-cs"/>
              </a:rPr>
              <a:t>0</a:t>
            </a:r>
          </a:p>
        </p:txBody>
      </p:sp>
      <p:sp>
        <p:nvSpPr>
          <p:cNvPr id="2" name="Line 9"/>
          <p:cNvSpPr>
            <a:spLocks noChangeShapeType="1"/>
          </p:cNvSpPr>
          <p:nvPr/>
        </p:nvSpPr>
        <p:spPr bwMode="auto">
          <a:xfrm>
            <a:off x="1219200" y="3598863"/>
            <a:ext cx="406400" cy="863600"/>
          </a:xfrm>
          <a:prstGeom prst="line">
            <a:avLst/>
          </a:prstGeom>
          <a:noFill/>
          <a:ln w="50800">
            <a:solidFill>
              <a:srgbClr val="7030A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5" name="Line 10"/>
          <p:cNvSpPr>
            <a:spLocks noChangeShapeType="1"/>
          </p:cNvSpPr>
          <p:nvPr/>
        </p:nvSpPr>
        <p:spPr bwMode="auto">
          <a:xfrm flipV="1">
            <a:off x="5257800" y="5516563"/>
            <a:ext cx="946150" cy="215900"/>
          </a:xfrm>
          <a:prstGeom prst="line">
            <a:avLst/>
          </a:prstGeom>
          <a:noFill/>
          <a:ln w="50800">
            <a:solidFill>
              <a:srgbClr val="7030A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6" name="Line 11"/>
          <p:cNvSpPr>
            <a:spLocks noChangeShapeType="1"/>
          </p:cNvSpPr>
          <p:nvPr/>
        </p:nvSpPr>
        <p:spPr bwMode="auto">
          <a:xfrm flipH="1">
            <a:off x="2362200" y="4056063"/>
            <a:ext cx="850900" cy="425450"/>
          </a:xfrm>
          <a:prstGeom prst="line">
            <a:avLst/>
          </a:prstGeom>
          <a:noFill/>
          <a:ln w="50800">
            <a:solidFill>
              <a:srgbClr val="7030A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7" name="Title 9"/>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Runs Test: Large Sample Example</a:t>
            </a:r>
          </a:p>
        </p:txBody>
      </p:sp>
    </p:spTree>
    <p:extLst>
      <p:ext uri="{BB962C8B-B14F-4D97-AF65-F5344CB8AC3E}">
        <p14:creationId xmlns:p14="http://schemas.microsoft.com/office/powerpoint/2010/main" val="120125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itle 3"/>
          <p:cNvSpPr>
            <a:spLocks noGrp="1"/>
          </p:cNvSpPr>
          <p:nvPr>
            <p:ph type="title"/>
          </p:nvPr>
        </p:nvSpPr>
        <p:spPr>
          <a:xfrm>
            <a:off x="193675" y="230188"/>
            <a:ext cx="8756650" cy="498475"/>
          </a:xfrm>
        </p:spPr>
        <p:txBody>
          <a:bodyPr>
            <a:noAutofit/>
          </a:bodyPr>
          <a:lstStyle/>
          <a:p>
            <a:r>
              <a:rPr sz="2800" dirty="0" smtClean="0">
                <a:solidFill>
                  <a:srgbClr val="00B0F0"/>
                </a:solidFill>
                <a:latin typeface="Times New Roman" pitchFamily="18" charset="0"/>
                <a:cs typeface="Times New Roman" pitchFamily="18" charset="0"/>
              </a:rPr>
              <a:t>Mann-Whitney </a:t>
            </a:r>
            <a:r>
              <a:rPr sz="2800" i="1" dirty="0" smtClean="0">
                <a:solidFill>
                  <a:srgbClr val="00B0F0"/>
                </a:solidFill>
                <a:latin typeface="Times New Roman" pitchFamily="18" charset="0"/>
                <a:cs typeface="Times New Roman" pitchFamily="18" charset="0"/>
              </a:rPr>
              <a:t>U</a:t>
            </a:r>
            <a:r>
              <a:rPr sz="2800" dirty="0" smtClean="0">
                <a:solidFill>
                  <a:srgbClr val="00B0F0"/>
                </a:solidFill>
                <a:latin typeface="Times New Roman" pitchFamily="18" charset="0"/>
                <a:cs typeface="Times New Roman" pitchFamily="18" charset="0"/>
              </a:rPr>
              <a:t> Test</a:t>
            </a:r>
          </a:p>
        </p:txBody>
      </p:sp>
      <p:sp>
        <p:nvSpPr>
          <p:cNvPr id="44035" name="Content Placeholder 4"/>
          <p:cNvSpPr>
            <a:spLocks noGrp="1"/>
          </p:cNvSpPr>
          <p:nvPr>
            <p:ph idx="1"/>
          </p:nvPr>
        </p:nvSpPr>
        <p:spPr>
          <a:xfrm>
            <a:off x="381000" y="1412875"/>
            <a:ext cx="8382000" cy="4454525"/>
          </a:xfrm>
        </p:spPr>
        <p:txBody>
          <a:bodyPr>
            <a:noAutofit/>
          </a:bodyPr>
          <a:lstStyle/>
          <a:p>
            <a:r>
              <a:rPr lang="en-US" sz="2400" dirty="0" smtClean="0">
                <a:latin typeface="Times New Roman" pitchFamily="18" charset="0"/>
                <a:cs typeface="Times New Roman" pitchFamily="18" charset="0"/>
              </a:rPr>
              <a:t>Mann-Whitney U test - a nonparametric counterpart of the</a:t>
            </a:r>
            <a:r>
              <a:rPr lang="en-US" sz="2400" i="1" dirty="0" smtClean="0">
                <a:latin typeface="Times New Roman" pitchFamily="18" charset="0"/>
                <a:cs typeface="Times New Roman" pitchFamily="18" charset="0"/>
              </a:rPr>
              <a:t> t </a:t>
            </a:r>
            <a:r>
              <a:rPr lang="en-US" sz="2400" dirty="0" smtClean="0">
                <a:latin typeface="Times New Roman" pitchFamily="18" charset="0"/>
                <a:cs typeface="Times New Roman" pitchFamily="18" charset="0"/>
              </a:rPr>
              <a:t>test used to compare the means of two independent populations.</a:t>
            </a:r>
          </a:p>
          <a:p>
            <a:r>
              <a:rPr lang="en-US" sz="2400" dirty="0" smtClean="0">
                <a:latin typeface="Times New Roman" pitchFamily="18" charset="0"/>
                <a:cs typeface="Times New Roman" pitchFamily="18" charset="0"/>
              </a:rPr>
              <a:t>Nonparametric counterpart of the </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test for independent samples</a:t>
            </a:r>
          </a:p>
          <a:p>
            <a:r>
              <a:rPr lang="en-US" sz="2400" dirty="0" smtClean="0">
                <a:latin typeface="Times New Roman" pitchFamily="18" charset="0"/>
                <a:cs typeface="Times New Roman" pitchFamily="18" charset="0"/>
              </a:rPr>
              <a:t>Does not require normally distributed populations</a:t>
            </a:r>
          </a:p>
          <a:p>
            <a:r>
              <a:rPr lang="en-US" sz="2400" dirty="0" smtClean="0">
                <a:latin typeface="Times New Roman" pitchFamily="18" charset="0"/>
                <a:cs typeface="Times New Roman" pitchFamily="18" charset="0"/>
              </a:rPr>
              <a:t>May be applied to ordinal data</a:t>
            </a:r>
          </a:p>
          <a:p>
            <a:r>
              <a:rPr lang="en-US" sz="2400" dirty="0" smtClean="0">
                <a:latin typeface="Times New Roman" pitchFamily="18" charset="0"/>
                <a:cs typeface="Times New Roman" pitchFamily="18" charset="0"/>
              </a:rPr>
              <a:t>Assumptions</a:t>
            </a:r>
          </a:p>
          <a:p>
            <a:pPr lvl="1"/>
            <a:r>
              <a:rPr lang="en-US" sz="2000" dirty="0" smtClean="0">
                <a:latin typeface="Times New Roman" pitchFamily="18" charset="0"/>
                <a:cs typeface="Times New Roman" pitchFamily="18" charset="0"/>
              </a:rPr>
              <a:t>Independent Samples</a:t>
            </a:r>
          </a:p>
          <a:p>
            <a:pPr lvl="1"/>
            <a:r>
              <a:rPr lang="en-US" sz="2000" dirty="0" smtClean="0">
                <a:latin typeface="Times New Roman" pitchFamily="18" charset="0"/>
                <a:cs typeface="Times New Roman" pitchFamily="18" charset="0"/>
              </a:rPr>
              <a:t>At Least Ordinal Data</a:t>
            </a:r>
          </a:p>
        </p:txBody>
      </p:sp>
    </p:spTree>
    <p:extLst>
      <p:ext uri="{BB962C8B-B14F-4D97-AF65-F5344CB8AC3E}">
        <p14:creationId xmlns:p14="http://schemas.microsoft.com/office/powerpoint/2010/main" val="2495345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5"/>
          <p:cNvSpPr>
            <a:spLocks noGrp="1" noChangeArrowheads="1"/>
          </p:cNvSpPr>
          <p:nvPr>
            <p:ph idx="1"/>
          </p:nvPr>
        </p:nvSpPr>
        <p:spPr>
          <a:xfrm>
            <a:off x="304800" y="1370013"/>
            <a:ext cx="8699500" cy="2808287"/>
          </a:xfrm>
        </p:spPr>
        <p:txBody>
          <a:bodyPr lIns="90488" tIns="44450" rIns="90488" bIns="44450">
            <a:noAutofit/>
          </a:bodyPr>
          <a:lstStyle/>
          <a:p>
            <a:pPr eaLnBrk="1" hangingPunct="1"/>
            <a:r>
              <a:rPr lang="en-US" sz="2800" dirty="0" smtClean="0"/>
              <a:t>Size of sample one:  </a:t>
            </a:r>
            <a:r>
              <a:rPr lang="en-US" sz="2800" i="1" dirty="0" smtClean="0"/>
              <a:t>n</a:t>
            </a:r>
            <a:r>
              <a:rPr lang="en-US" sz="2800" baseline="-25000" dirty="0" smtClean="0"/>
              <a:t>1</a:t>
            </a:r>
            <a:endParaRPr lang="en-US" sz="2800" dirty="0" smtClean="0"/>
          </a:p>
          <a:p>
            <a:pPr eaLnBrk="1" hangingPunct="1"/>
            <a:r>
              <a:rPr lang="en-US" sz="2800" dirty="0" smtClean="0"/>
              <a:t>Size of sample two:  </a:t>
            </a:r>
            <a:r>
              <a:rPr lang="en-US" sz="2800" i="1" dirty="0" smtClean="0"/>
              <a:t>n</a:t>
            </a:r>
            <a:r>
              <a:rPr lang="en-US" sz="2800" baseline="-25000" dirty="0" smtClean="0"/>
              <a:t>2</a:t>
            </a:r>
            <a:endParaRPr lang="en-US" sz="2800" dirty="0" smtClean="0"/>
          </a:p>
          <a:p>
            <a:pPr eaLnBrk="1" hangingPunct="1"/>
            <a:r>
              <a:rPr lang="en-US" sz="2800" dirty="0" smtClean="0"/>
              <a:t>If both </a:t>
            </a:r>
            <a:r>
              <a:rPr lang="en-US" sz="2800" i="1" dirty="0" smtClean="0"/>
              <a:t>n</a:t>
            </a:r>
            <a:r>
              <a:rPr lang="en-US" sz="2800" baseline="-25000" dirty="0" smtClean="0"/>
              <a:t>1</a:t>
            </a:r>
            <a:r>
              <a:rPr lang="en-US" sz="2800" dirty="0" smtClean="0"/>
              <a:t> and </a:t>
            </a:r>
            <a:r>
              <a:rPr lang="en-US" sz="2800" i="1" dirty="0" smtClean="0"/>
              <a:t>n</a:t>
            </a:r>
            <a:r>
              <a:rPr lang="en-US" sz="2800" baseline="-25000" dirty="0" smtClean="0"/>
              <a:t>2</a:t>
            </a:r>
            <a:r>
              <a:rPr lang="en-US" sz="2800" dirty="0" smtClean="0"/>
              <a:t> are </a:t>
            </a:r>
            <a:r>
              <a:rPr lang="en-US" sz="2800" dirty="0" smtClean="0">
                <a:latin typeface="Symbol" pitchFamily="18" charset="2"/>
              </a:rPr>
              <a:t></a:t>
            </a:r>
            <a:r>
              <a:rPr lang="en-US" sz="2800" dirty="0" smtClean="0"/>
              <a:t> 10, the small sample procedure is appropriate.</a:t>
            </a:r>
          </a:p>
          <a:p>
            <a:pPr eaLnBrk="1" hangingPunct="1"/>
            <a:r>
              <a:rPr lang="en-US" sz="2800" dirty="0" smtClean="0"/>
              <a:t>If either </a:t>
            </a:r>
            <a:r>
              <a:rPr lang="en-US" sz="2800" i="1" dirty="0" smtClean="0"/>
              <a:t>n</a:t>
            </a:r>
            <a:r>
              <a:rPr lang="en-US" sz="2800" baseline="-25000" dirty="0" smtClean="0"/>
              <a:t>1</a:t>
            </a:r>
            <a:r>
              <a:rPr lang="en-US" sz="2800" dirty="0" smtClean="0"/>
              <a:t> or </a:t>
            </a:r>
            <a:r>
              <a:rPr lang="en-US" sz="2800" i="1" dirty="0" smtClean="0"/>
              <a:t>n</a:t>
            </a:r>
            <a:r>
              <a:rPr lang="en-US" sz="2800" baseline="-25000" dirty="0" smtClean="0"/>
              <a:t>2</a:t>
            </a:r>
            <a:r>
              <a:rPr lang="en-US" sz="2800" dirty="0" smtClean="0"/>
              <a:t> is greater than 10, the large sample procedure is appropriate.</a:t>
            </a:r>
          </a:p>
        </p:txBody>
      </p:sp>
      <p:sp>
        <p:nvSpPr>
          <p:cNvPr id="45059" name="Title 3"/>
          <p:cNvSpPr>
            <a:spLocks noGrp="1"/>
          </p:cNvSpPr>
          <p:nvPr>
            <p:ph type="title"/>
          </p:nvPr>
        </p:nvSpPr>
        <p:spPr>
          <a:xfrm>
            <a:off x="193675" y="230188"/>
            <a:ext cx="8756650" cy="996950"/>
          </a:xfrm>
        </p:spPr>
        <p:txBody>
          <a:bodyPr>
            <a:noAutofit/>
          </a:bodyPr>
          <a:lstStyle/>
          <a:p>
            <a:r>
              <a:rPr sz="2800" dirty="0" smtClean="0">
                <a:solidFill>
                  <a:srgbClr val="00B0F0"/>
                </a:solidFill>
                <a:latin typeface="Times New Roman" pitchFamily="18" charset="0"/>
                <a:cs typeface="Times New Roman" pitchFamily="18" charset="0"/>
              </a:rPr>
              <a:t>Mann-Whitney </a:t>
            </a:r>
            <a:r>
              <a:rPr sz="2800" i="1" dirty="0" smtClean="0">
                <a:solidFill>
                  <a:srgbClr val="00B0F0"/>
                </a:solidFill>
                <a:latin typeface="Times New Roman" pitchFamily="18" charset="0"/>
                <a:cs typeface="Times New Roman" pitchFamily="18" charset="0"/>
              </a:rPr>
              <a:t>U</a:t>
            </a:r>
            <a:r>
              <a:rPr sz="2800" dirty="0" smtClean="0">
                <a:solidFill>
                  <a:srgbClr val="00B0F0"/>
                </a:solidFill>
                <a:latin typeface="Times New Roman" pitchFamily="18" charset="0"/>
                <a:cs typeface="Times New Roman" pitchFamily="18" charset="0"/>
              </a:rPr>
              <a:t> Test: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Sample Size Consideration</a:t>
            </a:r>
          </a:p>
        </p:txBody>
      </p:sp>
    </p:spTree>
    <p:extLst>
      <p:ext uri="{BB962C8B-B14F-4D97-AF65-F5344CB8AC3E}">
        <p14:creationId xmlns:p14="http://schemas.microsoft.com/office/powerpoint/2010/main" val="1763032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762000" y="2084313"/>
            <a:ext cx="8216900" cy="3783087"/>
          </a:xfrm>
          <a:prstGeom prst="rect">
            <a:avLst/>
          </a:prstGeom>
          <a:noFill/>
          <a:ln w="12700" cap="sq">
            <a:noFill/>
            <a:miter lim="800000"/>
            <a:headEnd type="none" w="sm" len="sm"/>
            <a:tailEnd type="none" w="sm" len="sm"/>
          </a:ln>
        </p:spPr>
        <p:txBody>
          <a:bodyPr lIns="90488" tIns="44450" rIns="90488" bIns="44450">
            <a:spAutoFit/>
          </a:bodyPr>
          <a:lstStyle/>
          <a:p>
            <a:pPr eaLnBrk="0" hangingPunct="0">
              <a:defRPr/>
            </a:pPr>
            <a:r>
              <a:rPr lang="en-US" sz="2400" dirty="0">
                <a:solidFill>
                  <a:srgbClr val="0A0A0A"/>
                </a:solidFill>
                <a:latin typeface="Times New Roman" pitchFamily="18" charset="0"/>
                <a:cs typeface="Times New Roman" pitchFamily="18" charset="0"/>
              </a:rPr>
              <a:t>Is there a difference between health service workers and  educational service workers in the amount of compensation employers pay them per hour? Suppose a random sample of seven health service workers is taken along with a random sample of eight educational service workers from different parts of the country. Each of their employers is interviewed and figures are obtained on the amount paid per hour for employee compensation for these workers. </a:t>
            </a:r>
          </a:p>
          <a:p>
            <a:pPr eaLnBrk="0" hangingPunct="0">
              <a:defRPr/>
            </a:pPr>
            <a:r>
              <a:rPr lang="en-US" sz="2400" dirty="0">
                <a:solidFill>
                  <a:srgbClr val="0A0A0A"/>
                </a:solidFill>
                <a:latin typeface="Times New Roman" pitchFamily="18" charset="0"/>
                <a:cs typeface="Times New Roman" pitchFamily="18" charset="0"/>
              </a:rPr>
              <a:t>Use a Mann-Whitney U test to determine whether these two populations are different in employee compensation.</a:t>
            </a:r>
          </a:p>
        </p:txBody>
      </p:sp>
      <p:sp>
        <p:nvSpPr>
          <p:cNvPr id="46083"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Mann-Whitney U Test: Small Sample Example-Demonstration Problem</a:t>
            </a:r>
          </a:p>
        </p:txBody>
      </p:sp>
    </p:spTree>
    <p:extLst>
      <p:ext uri="{BB962C8B-B14F-4D97-AF65-F5344CB8AC3E}">
        <p14:creationId xmlns:p14="http://schemas.microsoft.com/office/powerpoint/2010/main" val="423143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7"/>
          <p:cNvGrpSpPr>
            <a:grpSpLocks/>
          </p:cNvGrpSpPr>
          <p:nvPr/>
        </p:nvGrpSpPr>
        <p:grpSpPr bwMode="auto">
          <a:xfrm>
            <a:off x="5765800" y="1714500"/>
            <a:ext cx="3149600" cy="3765550"/>
            <a:chOff x="3360" y="1392"/>
            <a:chExt cx="1984" cy="2372"/>
          </a:xfrm>
          <a:solidFill>
            <a:schemeClr val="bg1"/>
          </a:solidFill>
        </p:grpSpPr>
        <p:sp>
          <p:nvSpPr>
            <p:cNvPr id="47109" name="Rectangle 5"/>
            <p:cNvSpPr>
              <a:spLocks noChangeArrowheads="1"/>
            </p:cNvSpPr>
            <p:nvPr/>
          </p:nvSpPr>
          <p:spPr bwMode="auto">
            <a:xfrm>
              <a:off x="3360" y="1410"/>
              <a:ext cx="1984" cy="2332"/>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sp>
          <p:nvSpPr>
            <p:cNvPr id="48134" name="Rectangle 6"/>
            <p:cNvSpPr>
              <a:spLocks noChangeArrowheads="1"/>
            </p:cNvSpPr>
            <p:nvPr/>
          </p:nvSpPr>
          <p:spPr bwMode="auto">
            <a:xfrm>
              <a:off x="3410" y="1616"/>
              <a:ext cx="646"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j-lt"/>
                  <a:cs typeface="+mn-cs"/>
                </a:rPr>
                <a:t>Service</a:t>
              </a:r>
            </a:p>
          </p:txBody>
        </p:sp>
        <p:sp>
          <p:nvSpPr>
            <p:cNvPr id="48135" name="Rectangle 7"/>
            <p:cNvSpPr>
              <a:spLocks noChangeArrowheads="1"/>
            </p:cNvSpPr>
            <p:nvPr/>
          </p:nvSpPr>
          <p:spPr bwMode="auto">
            <a:xfrm>
              <a:off x="3410" y="1392"/>
              <a:ext cx="64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Health </a:t>
              </a:r>
            </a:p>
          </p:txBody>
        </p:sp>
        <p:sp>
          <p:nvSpPr>
            <p:cNvPr id="48136" name="Rectangle 8"/>
            <p:cNvSpPr>
              <a:spLocks noChangeArrowheads="1"/>
            </p:cNvSpPr>
            <p:nvPr/>
          </p:nvSpPr>
          <p:spPr bwMode="auto">
            <a:xfrm>
              <a:off x="4198" y="1392"/>
              <a:ext cx="1017"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Educational </a:t>
              </a:r>
            </a:p>
          </p:txBody>
        </p:sp>
        <p:sp>
          <p:nvSpPr>
            <p:cNvPr id="48137" name="Rectangle 9"/>
            <p:cNvSpPr>
              <a:spLocks noChangeArrowheads="1"/>
            </p:cNvSpPr>
            <p:nvPr/>
          </p:nvSpPr>
          <p:spPr bwMode="auto">
            <a:xfrm>
              <a:off x="4571" y="1616"/>
              <a:ext cx="646"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dirty="0">
                  <a:solidFill>
                    <a:srgbClr val="000000"/>
                  </a:solidFill>
                  <a:latin typeface="+mj-lt"/>
                  <a:cs typeface="+mn-cs"/>
                </a:rPr>
                <a:t>Service</a:t>
              </a:r>
            </a:p>
          </p:txBody>
        </p:sp>
        <p:sp>
          <p:nvSpPr>
            <p:cNvPr id="48138" name="Rectangle 10"/>
            <p:cNvSpPr>
              <a:spLocks noChangeArrowheads="1"/>
            </p:cNvSpPr>
            <p:nvPr/>
          </p:nvSpPr>
          <p:spPr bwMode="auto">
            <a:xfrm>
              <a:off x="3539" y="1851"/>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20.10</a:t>
              </a:r>
            </a:p>
          </p:txBody>
        </p:sp>
        <p:sp>
          <p:nvSpPr>
            <p:cNvPr id="48139" name="Rectangle 11"/>
            <p:cNvSpPr>
              <a:spLocks noChangeArrowheads="1"/>
            </p:cNvSpPr>
            <p:nvPr/>
          </p:nvSpPr>
          <p:spPr bwMode="auto">
            <a:xfrm>
              <a:off x="4707" y="1851"/>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26.19</a:t>
              </a:r>
            </a:p>
          </p:txBody>
        </p:sp>
        <p:sp>
          <p:nvSpPr>
            <p:cNvPr id="48140" name="Rectangle 12"/>
            <p:cNvSpPr>
              <a:spLocks noChangeArrowheads="1"/>
            </p:cNvSpPr>
            <p:nvPr/>
          </p:nvSpPr>
          <p:spPr bwMode="auto">
            <a:xfrm>
              <a:off x="3539" y="2086"/>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19.80</a:t>
              </a:r>
            </a:p>
          </p:txBody>
        </p:sp>
        <p:sp>
          <p:nvSpPr>
            <p:cNvPr id="48141" name="Rectangle 13"/>
            <p:cNvSpPr>
              <a:spLocks noChangeArrowheads="1"/>
            </p:cNvSpPr>
            <p:nvPr/>
          </p:nvSpPr>
          <p:spPr bwMode="auto">
            <a:xfrm>
              <a:off x="4707" y="2086"/>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23.88</a:t>
              </a:r>
            </a:p>
          </p:txBody>
        </p:sp>
        <p:sp>
          <p:nvSpPr>
            <p:cNvPr id="48142" name="Rectangle 14"/>
            <p:cNvSpPr>
              <a:spLocks noChangeArrowheads="1"/>
            </p:cNvSpPr>
            <p:nvPr/>
          </p:nvSpPr>
          <p:spPr bwMode="auto">
            <a:xfrm>
              <a:off x="3539" y="2320"/>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22.36</a:t>
              </a:r>
            </a:p>
          </p:txBody>
        </p:sp>
        <p:sp>
          <p:nvSpPr>
            <p:cNvPr id="48143" name="Rectangle 15"/>
            <p:cNvSpPr>
              <a:spLocks noChangeArrowheads="1"/>
            </p:cNvSpPr>
            <p:nvPr/>
          </p:nvSpPr>
          <p:spPr bwMode="auto">
            <a:xfrm>
              <a:off x="4707" y="2320"/>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25.50</a:t>
              </a:r>
            </a:p>
          </p:txBody>
        </p:sp>
        <p:sp>
          <p:nvSpPr>
            <p:cNvPr id="48144" name="Rectangle 16"/>
            <p:cNvSpPr>
              <a:spLocks noChangeArrowheads="1"/>
            </p:cNvSpPr>
            <p:nvPr/>
          </p:nvSpPr>
          <p:spPr bwMode="auto">
            <a:xfrm>
              <a:off x="3539" y="2555"/>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18.75</a:t>
              </a:r>
            </a:p>
          </p:txBody>
        </p:sp>
        <p:sp>
          <p:nvSpPr>
            <p:cNvPr id="48145" name="Rectangle 17"/>
            <p:cNvSpPr>
              <a:spLocks noChangeArrowheads="1"/>
            </p:cNvSpPr>
            <p:nvPr/>
          </p:nvSpPr>
          <p:spPr bwMode="auto">
            <a:xfrm>
              <a:off x="4707" y="2555"/>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21.64</a:t>
              </a:r>
            </a:p>
          </p:txBody>
        </p:sp>
        <p:sp>
          <p:nvSpPr>
            <p:cNvPr id="48146" name="Rectangle 18"/>
            <p:cNvSpPr>
              <a:spLocks noChangeArrowheads="1"/>
            </p:cNvSpPr>
            <p:nvPr/>
          </p:nvSpPr>
          <p:spPr bwMode="auto">
            <a:xfrm>
              <a:off x="3539" y="2790"/>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21.90</a:t>
              </a:r>
            </a:p>
          </p:txBody>
        </p:sp>
        <p:sp>
          <p:nvSpPr>
            <p:cNvPr id="48147" name="Rectangle 19"/>
            <p:cNvSpPr>
              <a:spLocks noChangeArrowheads="1"/>
            </p:cNvSpPr>
            <p:nvPr/>
          </p:nvSpPr>
          <p:spPr bwMode="auto">
            <a:xfrm>
              <a:off x="4707" y="2790"/>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24.85</a:t>
              </a:r>
            </a:p>
          </p:txBody>
        </p:sp>
        <p:sp>
          <p:nvSpPr>
            <p:cNvPr id="48148" name="Rectangle 20"/>
            <p:cNvSpPr>
              <a:spLocks noChangeArrowheads="1"/>
            </p:cNvSpPr>
            <p:nvPr/>
          </p:nvSpPr>
          <p:spPr bwMode="auto">
            <a:xfrm>
              <a:off x="3539" y="3025"/>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22.96</a:t>
              </a:r>
            </a:p>
          </p:txBody>
        </p:sp>
        <p:sp>
          <p:nvSpPr>
            <p:cNvPr id="48149" name="Rectangle 21"/>
            <p:cNvSpPr>
              <a:spLocks noChangeArrowheads="1"/>
            </p:cNvSpPr>
            <p:nvPr/>
          </p:nvSpPr>
          <p:spPr bwMode="auto">
            <a:xfrm>
              <a:off x="4707" y="3025"/>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25.30</a:t>
              </a:r>
            </a:p>
          </p:txBody>
        </p:sp>
        <p:sp>
          <p:nvSpPr>
            <p:cNvPr id="48150" name="Rectangle 22"/>
            <p:cNvSpPr>
              <a:spLocks noChangeArrowheads="1"/>
            </p:cNvSpPr>
            <p:nvPr/>
          </p:nvSpPr>
          <p:spPr bwMode="auto">
            <a:xfrm>
              <a:off x="3539" y="3260"/>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20.75</a:t>
              </a:r>
            </a:p>
          </p:txBody>
        </p:sp>
        <p:sp>
          <p:nvSpPr>
            <p:cNvPr id="48151" name="Rectangle 23"/>
            <p:cNvSpPr>
              <a:spLocks noChangeArrowheads="1"/>
            </p:cNvSpPr>
            <p:nvPr/>
          </p:nvSpPr>
          <p:spPr bwMode="auto">
            <a:xfrm>
              <a:off x="4707" y="3260"/>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24.12</a:t>
              </a:r>
            </a:p>
          </p:txBody>
        </p:sp>
        <p:sp>
          <p:nvSpPr>
            <p:cNvPr id="48152" name="Rectangle 24"/>
            <p:cNvSpPr>
              <a:spLocks noChangeArrowheads="1"/>
            </p:cNvSpPr>
            <p:nvPr/>
          </p:nvSpPr>
          <p:spPr bwMode="auto">
            <a:xfrm>
              <a:off x="4707" y="3494"/>
              <a:ext cx="522"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23.45</a:t>
              </a:r>
            </a:p>
          </p:txBody>
        </p:sp>
      </p:grpSp>
      <p:sp>
        <p:nvSpPr>
          <p:cNvPr id="48132" name="Rectangle 26"/>
          <p:cNvSpPr>
            <a:spLocks noChangeArrowheads="1"/>
          </p:cNvSpPr>
          <p:nvPr/>
        </p:nvSpPr>
        <p:spPr bwMode="auto">
          <a:xfrm>
            <a:off x="733425" y="1574800"/>
            <a:ext cx="4968875" cy="3413755"/>
          </a:xfrm>
          <a:prstGeom prst="rect">
            <a:avLst/>
          </a:prstGeom>
          <a:noFill/>
          <a:ln w="12700">
            <a:noFill/>
            <a:miter lim="800000"/>
            <a:headEnd/>
            <a:tailEnd/>
          </a:ln>
        </p:spPr>
        <p:txBody>
          <a:bodyPr lIns="90488" tIns="44450" rIns="90488" bIns="44450">
            <a:spAutoFit/>
          </a:bodyPr>
          <a:lstStyle/>
          <a:p>
            <a:pPr marL="520700" indent="-520700" eaLnBrk="0" hangingPunct="0">
              <a:defRPr/>
            </a:pPr>
            <a:r>
              <a:rPr lang="en-US" sz="2400" dirty="0">
                <a:solidFill>
                  <a:srgbClr val="0A0A0A"/>
                </a:solidFill>
                <a:latin typeface="+mj-lt"/>
                <a:cs typeface="+mn-cs"/>
              </a:rPr>
              <a:t>H</a:t>
            </a:r>
            <a:r>
              <a:rPr lang="en-US" sz="2400" baseline="-25000" dirty="0">
                <a:solidFill>
                  <a:srgbClr val="0A0A0A"/>
                </a:solidFill>
                <a:latin typeface="+mj-lt"/>
                <a:cs typeface="+mn-cs"/>
              </a:rPr>
              <a:t>0</a:t>
            </a:r>
            <a:r>
              <a:rPr lang="en-US" sz="2400" dirty="0">
                <a:solidFill>
                  <a:srgbClr val="0A0A0A"/>
                </a:solidFill>
                <a:latin typeface="+mj-lt"/>
                <a:cs typeface="+mn-cs"/>
              </a:rPr>
              <a:t>:  The health service population</a:t>
            </a:r>
            <a:br>
              <a:rPr lang="en-US" sz="2400" dirty="0">
                <a:solidFill>
                  <a:srgbClr val="0A0A0A"/>
                </a:solidFill>
                <a:latin typeface="+mj-lt"/>
                <a:cs typeface="+mn-cs"/>
              </a:rPr>
            </a:br>
            <a:r>
              <a:rPr lang="en-US" sz="2400" dirty="0">
                <a:solidFill>
                  <a:srgbClr val="0A0A0A"/>
                </a:solidFill>
                <a:latin typeface="+mj-lt"/>
                <a:cs typeface="+mn-cs"/>
              </a:rPr>
              <a:t>is identical to the educational service population on employee </a:t>
            </a:r>
            <a:r>
              <a:rPr lang="en-US" sz="2400" dirty="0" smtClean="0">
                <a:solidFill>
                  <a:srgbClr val="0A0A0A"/>
                </a:solidFill>
                <a:latin typeface="+mj-lt"/>
                <a:cs typeface="+mn-cs"/>
              </a:rPr>
              <a:t>compensation</a:t>
            </a:r>
          </a:p>
          <a:p>
            <a:pPr marL="520700" indent="-520700" eaLnBrk="0" hangingPunct="0">
              <a:defRPr/>
            </a:pPr>
            <a:endParaRPr lang="en-US" sz="2400" dirty="0">
              <a:solidFill>
                <a:srgbClr val="0A0A0A"/>
              </a:solidFill>
              <a:latin typeface="+mj-lt"/>
              <a:cs typeface="+mn-cs"/>
            </a:endParaRPr>
          </a:p>
          <a:p>
            <a:pPr marL="457200" indent="-457200" eaLnBrk="0" hangingPunct="0">
              <a:defRPr/>
            </a:pPr>
            <a:r>
              <a:rPr lang="en-US" sz="2400" dirty="0">
                <a:solidFill>
                  <a:srgbClr val="0A0A0A"/>
                </a:solidFill>
                <a:latin typeface="+mj-lt"/>
                <a:cs typeface="+mn-cs"/>
              </a:rPr>
              <a:t>H</a:t>
            </a:r>
            <a:r>
              <a:rPr lang="en-US" sz="2400" baseline="-25000" dirty="0">
                <a:solidFill>
                  <a:srgbClr val="0A0A0A"/>
                </a:solidFill>
                <a:latin typeface="+mj-lt"/>
                <a:cs typeface="+mn-cs"/>
              </a:rPr>
              <a:t>a</a:t>
            </a:r>
            <a:r>
              <a:rPr lang="en-US" sz="2400" dirty="0">
                <a:solidFill>
                  <a:srgbClr val="0A0A0A"/>
                </a:solidFill>
                <a:latin typeface="+mj-lt"/>
                <a:cs typeface="+mn-cs"/>
              </a:rPr>
              <a:t>: The health service population is not identical to the educational service population on employee compensation</a:t>
            </a:r>
          </a:p>
        </p:txBody>
      </p:sp>
      <p:sp>
        <p:nvSpPr>
          <p:cNvPr id="47108" name="Title 24"/>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Mann-Whitney U Test: Small Sample Example-Demonstration Problem</a:t>
            </a:r>
          </a:p>
        </p:txBody>
      </p:sp>
    </p:spTree>
    <p:extLst>
      <p:ext uri="{BB962C8B-B14F-4D97-AF65-F5344CB8AC3E}">
        <p14:creationId xmlns:p14="http://schemas.microsoft.com/office/powerpoint/2010/main" val="3378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228600" y="1908577"/>
            <a:ext cx="5664200" cy="3044423"/>
          </a:xfrm>
          <a:prstGeom prst="rect">
            <a:avLst/>
          </a:prstGeom>
          <a:solidFill>
            <a:schemeClr val="bg1"/>
          </a:solidFill>
          <a:ln>
            <a:noFill/>
          </a:ln>
        </p:spPr>
        <p:txBody>
          <a:bodyPr lIns="90488" tIns="44450" rIns="90488" bIns="44450">
            <a:spAutoFit/>
          </a:bodyPr>
          <a:lstStyle/>
          <a:p>
            <a:pPr eaLnBrk="0" hangingPunct="0">
              <a:tabLst>
                <a:tab pos="457200" algn="l"/>
              </a:tabLst>
            </a:pPr>
            <a:r>
              <a:rPr lang="en-US" sz="2400" dirty="0">
                <a:solidFill>
                  <a:srgbClr val="0A0A0A"/>
                </a:solidFill>
                <a:latin typeface="Symbol" pitchFamily="18" charset="2"/>
              </a:rPr>
              <a:t></a:t>
            </a:r>
            <a:r>
              <a:rPr lang="en-US" sz="2400" dirty="0">
                <a:solidFill>
                  <a:srgbClr val="0A0A0A"/>
                </a:solidFill>
                <a:latin typeface="Book Antiqua" pitchFamily="18" charset="0"/>
              </a:rPr>
              <a:t> </a:t>
            </a:r>
            <a:r>
              <a:rPr lang="en-US" sz="2400" dirty="0">
                <a:solidFill>
                  <a:srgbClr val="0A0A0A"/>
                </a:solidFill>
                <a:latin typeface="Calibri" pitchFamily="34" charset="0"/>
              </a:rPr>
              <a:t>= .05</a:t>
            </a:r>
          </a:p>
          <a:p>
            <a:pPr eaLnBrk="0" hangingPunct="0">
              <a:tabLst>
                <a:tab pos="457200" algn="l"/>
              </a:tabLst>
            </a:pPr>
            <a:endParaRPr lang="en-US" sz="2400" dirty="0">
              <a:solidFill>
                <a:srgbClr val="0A0A0A"/>
              </a:solidFill>
              <a:latin typeface="Book Antiqua" pitchFamily="18" charset="0"/>
            </a:endParaRPr>
          </a:p>
          <a:p>
            <a:pPr eaLnBrk="0" hangingPunct="0">
              <a:tabLst>
                <a:tab pos="457200" algn="l"/>
              </a:tabLst>
            </a:pPr>
            <a:r>
              <a:rPr lang="en-US" sz="2400" dirty="0">
                <a:solidFill>
                  <a:srgbClr val="0A0A0A"/>
                </a:solidFill>
                <a:latin typeface="Calibri" pitchFamily="34" charset="0"/>
              </a:rPr>
              <a:t>If the final p-value &lt; .05, reject H</a:t>
            </a:r>
            <a:r>
              <a:rPr lang="en-US" sz="2400" baseline="-25000" dirty="0">
                <a:solidFill>
                  <a:srgbClr val="0A0A0A"/>
                </a:solidFill>
                <a:latin typeface="Calibri" pitchFamily="34" charset="0"/>
              </a:rPr>
              <a:t>0</a:t>
            </a:r>
            <a:r>
              <a:rPr lang="en-US" sz="2400" dirty="0">
                <a:solidFill>
                  <a:srgbClr val="0A0A0A"/>
                </a:solidFill>
                <a:latin typeface="Calibri" pitchFamily="34" charset="0"/>
              </a:rPr>
              <a:t>.</a:t>
            </a:r>
          </a:p>
          <a:p>
            <a:pPr eaLnBrk="0" hangingPunct="0">
              <a:tabLst>
                <a:tab pos="457200" algn="l"/>
              </a:tabLst>
            </a:pPr>
            <a:endParaRPr lang="en-US" sz="2400" dirty="0">
              <a:solidFill>
                <a:srgbClr val="0A0A0A"/>
              </a:solidFill>
              <a:latin typeface="Calibri" pitchFamily="34" charset="0"/>
            </a:endParaRPr>
          </a:p>
          <a:p>
            <a:pPr eaLnBrk="0" hangingPunct="0">
              <a:tabLst>
                <a:tab pos="457200" algn="l"/>
              </a:tabLst>
            </a:pPr>
            <a:endParaRPr lang="en-US" sz="2400" dirty="0">
              <a:solidFill>
                <a:srgbClr val="0A0A0A"/>
              </a:solidFill>
              <a:latin typeface="Calibri" pitchFamily="34" charset="0"/>
            </a:endParaRPr>
          </a:p>
          <a:p>
            <a:pPr eaLnBrk="0" hangingPunct="0">
              <a:tabLst>
                <a:tab pos="457200" algn="l"/>
              </a:tabLst>
            </a:pPr>
            <a:r>
              <a:rPr lang="en-US" sz="2400" i="1" dirty="0">
                <a:solidFill>
                  <a:srgbClr val="0A0A0A"/>
                </a:solidFill>
                <a:latin typeface="Calibri" pitchFamily="34" charset="0"/>
              </a:rPr>
              <a:t>W</a:t>
            </a:r>
            <a:r>
              <a:rPr lang="en-US" sz="2400" baseline="-25000" dirty="0">
                <a:solidFill>
                  <a:srgbClr val="0A0A0A"/>
                </a:solidFill>
                <a:latin typeface="Calibri" pitchFamily="34" charset="0"/>
              </a:rPr>
              <a:t>1</a:t>
            </a:r>
            <a:r>
              <a:rPr lang="en-US" sz="2400" dirty="0">
                <a:solidFill>
                  <a:srgbClr val="0A0A0A"/>
                </a:solidFill>
                <a:latin typeface="Calibri" pitchFamily="34" charset="0"/>
              </a:rPr>
              <a:t> = 1 + 2 + 3 + 4 + 6 + 7 + 8 = 31</a:t>
            </a:r>
          </a:p>
          <a:p>
            <a:pPr eaLnBrk="0" hangingPunct="0">
              <a:tabLst>
                <a:tab pos="457200" algn="l"/>
              </a:tabLst>
            </a:pPr>
            <a:endParaRPr lang="en-US" sz="2400" dirty="0">
              <a:solidFill>
                <a:srgbClr val="0A0A0A"/>
              </a:solidFill>
              <a:latin typeface="Calibri" pitchFamily="34" charset="0"/>
            </a:endParaRPr>
          </a:p>
          <a:p>
            <a:pPr eaLnBrk="0" hangingPunct="0">
              <a:tabLst>
                <a:tab pos="457200" algn="l"/>
              </a:tabLst>
            </a:pPr>
            <a:r>
              <a:rPr lang="en-US" sz="2400" i="1" dirty="0">
                <a:solidFill>
                  <a:srgbClr val="0A0A0A"/>
                </a:solidFill>
                <a:latin typeface="Calibri" pitchFamily="34" charset="0"/>
              </a:rPr>
              <a:t>W</a:t>
            </a:r>
            <a:r>
              <a:rPr lang="en-US" sz="2400" baseline="-25000" dirty="0">
                <a:solidFill>
                  <a:srgbClr val="0A0A0A"/>
                </a:solidFill>
                <a:latin typeface="Calibri" pitchFamily="34" charset="0"/>
              </a:rPr>
              <a:t>2</a:t>
            </a:r>
            <a:r>
              <a:rPr lang="en-US" sz="2400" dirty="0">
                <a:solidFill>
                  <a:srgbClr val="0A0A0A"/>
                </a:solidFill>
                <a:latin typeface="Calibri" pitchFamily="34" charset="0"/>
              </a:rPr>
              <a:t> = 5 + 9 + 10 + 11 + 12 + 13 + 14 + 15 = 89</a:t>
            </a:r>
          </a:p>
        </p:txBody>
      </p:sp>
      <p:grpSp>
        <p:nvGrpSpPr>
          <p:cNvPr id="48131" name="Group 56"/>
          <p:cNvGrpSpPr>
            <a:grpSpLocks/>
          </p:cNvGrpSpPr>
          <p:nvPr/>
        </p:nvGrpSpPr>
        <p:grpSpPr bwMode="auto">
          <a:xfrm>
            <a:off x="5886450" y="1720850"/>
            <a:ext cx="3028950" cy="4235450"/>
            <a:chOff x="3504" y="1152"/>
            <a:chExt cx="1908" cy="2668"/>
          </a:xfrm>
        </p:grpSpPr>
        <p:sp>
          <p:nvSpPr>
            <p:cNvPr id="48133" name="Rectangle 6"/>
            <p:cNvSpPr>
              <a:spLocks noChangeArrowheads="1"/>
            </p:cNvSpPr>
            <p:nvPr/>
          </p:nvSpPr>
          <p:spPr bwMode="auto">
            <a:xfrm>
              <a:off x="3548" y="1152"/>
              <a:ext cx="1864" cy="2668"/>
            </a:xfrm>
            <a:prstGeom prst="rect">
              <a:avLst/>
            </a:prstGeom>
            <a:solidFill>
              <a:schemeClr val="bg1"/>
            </a:solid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sp>
          <p:nvSpPr>
            <p:cNvPr id="49158" name="Rectangle 7"/>
            <p:cNvSpPr>
              <a:spLocks noChangeArrowheads="1"/>
            </p:cNvSpPr>
            <p:nvPr/>
          </p:nvSpPr>
          <p:spPr bwMode="auto">
            <a:xfrm>
              <a:off x="3504" y="1179"/>
              <a:ext cx="855" cy="200"/>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u="sng">
                  <a:solidFill>
                    <a:srgbClr val="000000"/>
                  </a:solidFill>
                  <a:latin typeface="+mj-lt"/>
                  <a:cs typeface="+mn-cs"/>
                </a:rPr>
                <a:t>Compensation</a:t>
              </a:r>
            </a:p>
          </p:txBody>
        </p:sp>
        <p:sp>
          <p:nvSpPr>
            <p:cNvPr id="49159" name="Rectangle 8"/>
            <p:cNvSpPr>
              <a:spLocks noChangeArrowheads="1"/>
            </p:cNvSpPr>
            <p:nvPr/>
          </p:nvSpPr>
          <p:spPr bwMode="auto">
            <a:xfrm>
              <a:off x="4460" y="1179"/>
              <a:ext cx="367"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u="sng">
                  <a:solidFill>
                    <a:srgbClr val="000000"/>
                  </a:solidFill>
                  <a:latin typeface="+mj-lt"/>
                  <a:cs typeface="+mn-cs"/>
                </a:rPr>
                <a:t>Rank</a:t>
              </a:r>
            </a:p>
          </p:txBody>
        </p:sp>
        <p:sp>
          <p:nvSpPr>
            <p:cNvPr id="49160" name="Rectangle 9"/>
            <p:cNvSpPr>
              <a:spLocks noChangeArrowheads="1"/>
            </p:cNvSpPr>
            <p:nvPr/>
          </p:nvSpPr>
          <p:spPr bwMode="auto">
            <a:xfrm>
              <a:off x="4881" y="1179"/>
              <a:ext cx="429"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u="sng">
                  <a:solidFill>
                    <a:srgbClr val="000000"/>
                  </a:solidFill>
                  <a:latin typeface="+mj-lt"/>
                  <a:cs typeface="+mn-cs"/>
                </a:rPr>
                <a:t>Group</a:t>
              </a:r>
            </a:p>
          </p:txBody>
        </p:sp>
        <p:sp>
          <p:nvSpPr>
            <p:cNvPr id="49161" name="Rectangle 10"/>
            <p:cNvSpPr>
              <a:spLocks noChangeArrowheads="1"/>
            </p:cNvSpPr>
            <p:nvPr/>
          </p:nvSpPr>
          <p:spPr bwMode="auto">
            <a:xfrm>
              <a:off x="3984" y="1341"/>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18.75</a:t>
              </a:r>
            </a:p>
          </p:txBody>
        </p:sp>
        <p:sp>
          <p:nvSpPr>
            <p:cNvPr id="48138" name="Rectangle 11"/>
            <p:cNvSpPr>
              <a:spLocks noChangeArrowheads="1"/>
            </p:cNvSpPr>
            <p:nvPr/>
          </p:nvSpPr>
          <p:spPr bwMode="auto">
            <a:xfrm>
              <a:off x="4684" y="1341"/>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1</a:t>
              </a:r>
            </a:p>
          </p:txBody>
        </p:sp>
        <p:sp>
          <p:nvSpPr>
            <p:cNvPr id="48139" name="Rectangle 12"/>
            <p:cNvSpPr>
              <a:spLocks noChangeArrowheads="1"/>
            </p:cNvSpPr>
            <p:nvPr/>
          </p:nvSpPr>
          <p:spPr bwMode="auto">
            <a:xfrm>
              <a:off x="5132" y="1341"/>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64" name="Rectangle 13"/>
            <p:cNvSpPr>
              <a:spLocks noChangeArrowheads="1"/>
            </p:cNvSpPr>
            <p:nvPr/>
          </p:nvSpPr>
          <p:spPr bwMode="auto">
            <a:xfrm>
              <a:off x="3984" y="1503"/>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19.80</a:t>
              </a:r>
            </a:p>
          </p:txBody>
        </p:sp>
        <p:sp>
          <p:nvSpPr>
            <p:cNvPr id="48141" name="Rectangle 14"/>
            <p:cNvSpPr>
              <a:spLocks noChangeArrowheads="1"/>
            </p:cNvSpPr>
            <p:nvPr/>
          </p:nvSpPr>
          <p:spPr bwMode="auto">
            <a:xfrm>
              <a:off x="4684" y="1503"/>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2</a:t>
              </a:r>
            </a:p>
          </p:txBody>
        </p:sp>
        <p:sp>
          <p:nvSpPr>
            <p:cNvPr id="48142" name="Rectangle 15"/>
            <p:cNvSpPr>
              <a:spLocks noChangeArrowheads="1"/>
            </p:cNvSpPr>
            <p:nvPr/>
          </p:nvSpPr>
          <p:spPr bwMode="auto">
            <a:xfrm>
              <a:off x="5132" y="1503"/>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67" name="Rectangle 16"/>
            <p:cNvSpPr>
              <a:spLocks noChangeArrowheads="1"/>
            </p:cNvSpPr>
            <p:nvPr/>
          </p:nvSpPr>
          <p:spPr bwMode="auto">
            <a:xfrm>
              <a:off x="3984" y="1665"/>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dirty="0">
                  <a:solidFill>
                    <a:srgbClr val="000000"/>
                  </a:solidFill>
                  <a:latin typeface="+mj-lt"/>
                  <a:cs typeface="+mn-cs"/>
                </a:rPr>
                <a:t>20.10</a:t>
              </a:r>
            </a:p>
          </p:txBody>
        </p:sp>
        <p:sp>
          <p:nvSpPr>
            <p:cNvPr id="48144" name="Rectangle 17"/>
            <p:cNvSpPr>
              <a:spLocks noChangeArrowheads="1"/>
            </p:cNvSpPr>
            <p:nvPr/>
          </p:nvSpPr>
          <p:spPr bwMode="auto">
            <a:xfrm>
              <a:off x="4684" y="1665"/>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3</a:t>
              </a:r>
            </a:p>
          </p:txBody>
        </p:sp>
        <p:sp>
          <p:nvSpPr>
            <p:cNvPr id="48145" name="Rectangle 18"/>
            <p:cNvSpPr>
              <a:spLocks noChangeArrowheads="1"/>
            </p:cNvSpPr>
            <p:nvPr/>
          </p:nvSpPr>
          <p:spPr bwMode="auto">
            <a:xfrm>
              <a:off x="5132" y="1665"/>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70" name="Rectangle 19"/>
            <p:cNvSpPr>
              <a:spLocks noChangeArrowheads="1"/>
            </p:cNvSpPr>
            <p:nvPr/>
          </p:nvSpPr>
          <p:spPr bwMode="auto">
            <a:xfrm>
              <a:off x="3984" y="1826"/>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20.75</a:t>
              </a:r>
            </a:p>
          </p:txBody>
        </p:sp>
        <p:sp>
          <p:nvSpPr>
            <p:cNvPr id="48147" name="Rectangle 20"/>
            <p:cNvSpPr>
              <a:spLocks noChangeArrowheads="1"/>
            </p:cNvSpPr>
            <p:nvPr/>
          </p:nvSpPr>
          <p:spPr bwMode="auto">
            <a:xfrm>
              <a:off x="4684" y="1826"/>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4</a:t>
              </a:r>
            </a:p>
          </p:txBody>
        </p:sp>
        <p:sp>
          <p:nvSpPr>
            <p:cNvPr id="48148" name="Rectangle 21"/>
            <p:cNvSpPr>
              <a:spLocks noChangeArrowheads="1"/>
            </p:cNvSpPr>
            <p:nvPr/>
          </p:nvSpPr>
          <p:spPr bwMode="auto">
            <a:xfrm>
              <a:off x="5132" y="1826"/>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73" name="Rectangle 22"/>
            <p:cNvSpPr>
              <a:spLocks noChangeArrowheads="1"/>
            </p:cNvSpPr>
            <p:nvPr/>
          </p:nvSpPr>
          <p:spPr bwMode="auto">
            <a:xfrm>
              <a:off x="3984" y="1988"/>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21.64</a:t>
              </a:r>
            </a:p>
          </p:txBody>
        </p:sp>
        <p:sp>
          <p:nvSpPr>
            <p:cNvPr id="48150" name="Rectangle 23"/>
            <p:cNvSpPr>
              <a:spLocks noChangeArrowheads="1"/>
            </p:cNvSpPr>
            <p:nvPr/>
          </p:nvSpPr>
          <p:spPr bwMode="auto">
            <a:xfrm>
              <a:off x="4684" y="1988"/>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5</a:t>
              </a:r>
            </a:p>
          </p:txBody>
        </p:sp>
        <p:sp>
          <p:nvSpPr>
            <p:cNvPr id="48151" name="Rectangle 24"/>
            <p:cNvSpPr>
              <a:spLocks noChangeArrowheads="1"/>
            </p:cNvSpPr>
            <p:nvPr/>
          </p:nvSpPr>
          <p:spPr bwMode="auto">
            <a:xfrm>
              <a:off x="5147" y="1988"/>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176" name="Rectangle 25"/>
            <p:cNvSpPr>
              <a:spLocks noChangeArrowheads="1"/>
            </p:cNvSpPr>
            <p:nvPr/>
          </p:nvSpPr>
          <p:spPr bwMode="auto">
            <a:xfrm>
              <a:off x="3984" y="2150"/>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21.90</a:t>
              </a:r>
            </a:p>
          </p:txBody>
        </p:sp>
        <p:sp>
          <p:nvSpPr>
            <p:cNvPr id="48153" name="Rectangle 26"/>
            <p:cNvSpPr>
              <a:spLocks noChangeArrowheads="1"/>
            </p:cNvSpPr>
            <p:nvPr/>
          </p:nvSpPr>
          <p:spPr bwMode="auto">
            <a:xfrm>
              <a:off x="4684" y="2150"/>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6</a:t>
              </a:r>
            </a:p>
          </p:txBody>
        </p:sp>
        <p:sp>
          <p:nvSpPr>
            <p:cNvPr id="48154" name="Rectangle 27"/>
            <p:cNvSpPr>
              <a:spLocks noChangeArrowheads="1"/>
            </p:cNvSpPr>
            <p:nvPr/>
          </p:nvSpPr>
          <p:spPr bwMode="auto">
            <a:xfrm>
              <a:off x="5132" y="2150"/>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79" name="Rectangle 28"/>
            <p:cNvSpPr>
              <a:spLocks noChangeArrowheads="1"/>
            </p:cNvSpPr>
            <p:nvPr/>
          </p:nvSpPr>
          <p:spPr bwMode="auto">
            <a:xfrm>
              <a:off x="3984" y="2312"/>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22.36</a:t>
              </a:r>
            </a:p>
          </p:txBody>
        </p:sp>
        <p:sp>
          <p:nvSpPr>
            <p:cNvPr id="48156" name="Rectangle 29"/>
            <p:cNvSpPr>
              <a:spLocks noChangeArrowheads="1"/>
            </p:cNvSpPr>
            <p:nvPr/>
          </p:nvSpPr>
          <p:spPr bwMode="auto">
            <a:xfrm>
              <a:off x="4684" y="2312"/>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7</a:t>
              </a:r>
            </a:p>
          </p:txBody>
        </p:sp>
        <p:sp>
          <p:nvSpPr>
            <p:cNvPr id="48157" name="Rectangle 30"/>
            <p:cNvSpPr>
              <a:spLocks noChangeArrowheads="1"/>
            </p:cNvSpPr>
            <p:nvPr/>
          </p:nvSpPr>
          <p:spPr bwMode="auto">
            <a:xfrm>
              <a:off x="5132" y="2312"/>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82" name="Rectangle 31"/>
            <p:cNvSpPr>
              <a:spLocks noChangeArrowheads="1"/>
            </p:cNvSpPr>
            <p:nvPr/>
          </p:nvSpPr>
          <p:spPr bwMode="auto">
            <a:xfrm>
              <a:off x="3984" y="2474"/>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22.96</a:t>
              </a:r>
            </a:p>
          </p:txBody>
        </p:sp>
        <p:sp>
          <p:nvSpPr>
            <p:cNvPr id="48159" name="Rectangle 32"/>
            <p:cNvSpPr>
              <a:spLocks noChangeArrowheads="1"/>
            </p:cNvSpPr>
            <p:nvPr/>
          </p:nvSpPr>
          <p:spPr bwMode="auto">
            <a:xfrm>
              <a:off x="4684" y="2474"/>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8</a:t>
              </a:r>
            </a:p>
          </p:txBody>
        </p:sp>
        <p:sp>
          <p:nvSpPr>
            <p:cNvPr id="48160" name="Rectangle 33"/>
            <p:cNvSpPr>
              <a:spLocks noChangeArrowheads="1"/>
            </p:cNvSpPr>
            <p:nvPr/>
          </p:nvSpPr>
          <p:spPr bwMode="auto">
            <a:xfrm>
              <a:off x="5132" y="2474"/>
              <a:ext cx="1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H</a:t>
              </a:r>
            </a:p>
          </p:txBody>
        </p:sp>
        <p:sp>
          <p:nvSpPr>
            <p:cNvPr id="49185" name="Rectangle 34"/>
            <p:cNvSpPr>
              <a:spLocks noChangeArrowheads="1"/>
            </p:cNvSpPr>
            <p:nvPr/>
          </p:nvSpPr>
          <p:spPr bwMode="auto">
            <a:xfrm>
              <a:off x="3984" y="2635"/>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23.45</a:t>
              </a:r>
            </a:p>
          </p:txBody>
        </p:sp>
        <p:sp>
          <p:nvSpPr>
            <p:cNvPr id="48162" name="Rectangle 35"/>
            <p:cNvSpPr>
              <a:spLocks noChangeArrowheads="1"/>
            </p:cNvSpPr>
            <p:nvPr/>
          </p:nvSpPr>
          <p:spPr bwMode="auto">
            <a:xfrm>
              <a:off x="4684" y="2635"/>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9</a:t>
              </a:r>
            </a:p>
          </p:txBody>
        </p:sp>
        <p:sp>
          <p:nvSpPr>
            <p:cNvPr id="48163" name="Rectangle 36"/>
            <p:cNvSpPr>
              <a:spLocks noChangeArrowheads="1"/>
            </p:cNvSpPr>
            <p:nvPr/>
          </p:nvSpPr>
          <p:spPr bwMode="auto">
            <a:xfrm>
              <a:off x="5147" y="2635"/>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188" name="Rectangle 37"/>
            <p:cNvSpPr>
              <a:spLocks noChangeArrowheads="1"/>
            </p:cNvSpPr>
            <p:nvPr/>
          </p:nvSpPr>
          <p:spPr bwMode="auto">
            <a:xfrm>
              <a:off x="3984" y="2797"/>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23.88</a:t>
              </a:r>
            </a:p>
          </p:txBody>
        </p:sp>
        <p:sp>
          <p:nvSpPr>
            <p:cNvPr id="49189" name="Rectangle 38"/>
            <p:cNvSpPr>
              <a:spLocks noChangeArrowheads="1"/>
            </p:cNvSpPr>
            <p:nvPr/>
          </p:nvSpPr>
          <p:spPr bwMode="auto">
            <a:xfrm>
              <a:off x="4622" y="2797"/>
              <a:ext cx="238"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10</a:t>
              </a:r>
            </a:p>
          </p:txBody>
        </p:sp>
        <p:sp>
          <p:nvSpPr>
            <p:cNvPr id="48166" name="Rectangle 39"/>
            <p:cNvSpPr>
              <a:spLocks noChangeArrowheads="1"/>
            </p:cNvSpPr>
            <p:nvPr/>
          </p:nvSpPr>
          <p:spPr bwMode="auto">
            <a:xfrm>
              <a:off x="5147" y="2797"/>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191" name="Rectangle 40"/>
            <p:cNvSpPr>
              <a:spLocks noChangeArrowheads="1"/>
            </p:cNvSpPr>
            <p:nvPr/>
          </p:nvSpPr>
          <p:spPr bwMode="auto">
            <a:xfrm>
              <a:off x="3984" y="2959"/>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24.12</a:t>
              </a:r>
            </a:p>
          </p:txBody>
        </p:sp>
        <p:sp>
          <p:nvSpPr>
            <p:cNvPr id="49192" name="Rectangle 41"/>
            <p:cNvSpPr>
              <a:spLocks noChangeArrowheads="1"/>
            </p:cNvSpPr>
            <p:nvPr/>
          </p:nvSpPr>
          <p:spPr bwMode="auto">
            <a:xfrm>
              <a:off x="4622" y="2959"/>
              <a:ext cx="238"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11</a:t>
              </a:r>
            </a:p>
          </p:txBody>
        </p:sp>
        <p:sp>
          <p:nvSpPr>
            <p:cNvPr id="48169" name="Rectangle 42"/>
            <p:cNvSpPr>
              <a:spLocks noChangeArrowheads="1"/>
            </p:cNvSpPr>
            <p:nvPr/>
          </p:nvSpPr>
          <p:spPr bwMode="auto">
            <a:xfrm>
              <a:off x="5147" y="2959"/>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194" name="Rectangle 43"/>
            <p:cNvSpPr>
              <a:spLocks noChangeArrowheads="1"/>
            </p:cNvSpPr>
            <p:nvPr/>
          </p:nvSpPr>
          <p:spPr bwMode="auto">
            <a:xfrm>
              <a:off x="3984" y="3121"/>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24.85</a:t>
              </a:r>
            </a:p>
          </p:txBody>
        </p:sp>
        <p:sp>
          <p:nvSpPr>
            <p:cNvPr id="49195" name="Rectangle 44"/>
            <p:cNvSpPr>
              <a:spLocks noChangeArrowheads="1"/>
            </p:cNvSpPr>
            <p:nvPr/>
          </p:nvSpPr>
          <p:spPr bwMode="auto">
            <a:xfrm>
              <a:off x="4622" y="3121"/>
              <a:ext cx="238"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12</a:t>
              </a:r>
            </a:p>
          </p:txBody>
        </p:sp>
        <p:sp>
          <p:nvSpPr>
            <p:cNvPr id="48172" name="Rectangle 45"/>
            <p:cNvSpPr>
              <a:spLocks noChangeArrowheads="1"/>
            </p:cNvSpPr>
            <p:nvPr/>
          </p:nvSpPr>
          <p:spPr bwMode="auto">
            <a:xfrm>
              <a:off x="5147" y="3121"/>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197" name="Rectangle 46"/>
            <p:cNvSpPr>
              <a:spLocks noChangeArrowheads="1"/>
            </p:cNvSpPr>
            <p:nvPr/>
          </p:nvSpPr>
          <p:spPr bwMode="auto">
            <a:xfrm>
              <a:off x="3984" y="3283"/>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25.30</a:t>
              </a:r>
            </a:p>
          </p:txBody>
        </p:sp>
        <p:sp>
          <p:nvSpPr>
            <p:cNvPr id="49198" name="Rectangle 47"/>
            <p:cNvSpPr>
              <a:spLocks noChangeArrowheads="1"/>
            </p:cNvSpPr>
            <p:nvPr/>
          </p:nvSpPr>
          <p:spPr bwMode="auto">
            <a:xfrm>
              <a:off x="4622" y="3283"/>
              <a:ext cx="238"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13</a:t>
              </a:r>
            </a:p>
          </p:txBody>
        </p:sp>
        <p:sp>
          <p:nvSpPr>
            <p:cNvPr id="48175" name="Rectangle 48"/>
            <p:cNvSpPr>
              <a:spLocks noChangeArrowheads="1"/>
            </p:cNvSpPr>
            <p:nvPr/>
          </p:nvSpPr>
          <p:spPr bwMode="auto">
            <a:xfrm>
              <a:off x="5147" y="3283"/>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200" name="Rectangle 49"/>
            <p:cNvSpPr>
              <a:spLocks noChangeArrowheads="1"/>
            </p:cNvSpPr>
            <p:nvPr/>
          </p:nvSpPr>
          <p:spPr bwMode="auto">
            <a:xfrm>
              <a:off x="3984" y="3444"/>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25.50</a:t>
              </a:r>
            </a:p>
          </p:txBody>
        </p:sp>
        <p:sp>
          <p:nvSpPr>
            <p:cNvPr id="49201" name="Rectangle 50"/>
            <p:cNvSpPr>
              <a:spLocks noChangeArrowheads="1"/>
            </p:cNvSpPr>
            <p:nvPr/>
          </p:nvSpPr>
          <p:spPr bwMode="auto">
            <a:xfrm>
              <a:off x="4622" y="3444"/>
              <a:ext cx="238"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14</a:t>
              </a:r>
            </a:p>
          </p:txBody>
        </p:sp>
        <p:sp>
          <p:nvSpPr>
            <p:cNvPr id="48178" name="Rectangle 51"/>
            <p:cNvSpPr>
              <a:spLocks noChangeArrowheads="1"/>
            </p:cNvSpPr>
            <p:nvPr/>
          </p:nvSpPr>
          <p:spPr bwMode="auto">
            <a:xfrm>
              <a:off x="5147" y="3444"/>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sp>
          <p:nvSpPr>
            <p:cNvPr id="49203" name="Rectangle 52"/>
            <p:cNvSpPr>
              <a:spLocks noChangeArrowheads="1"/>
            </p:cNvSpPr>
            <p:nvPr/>
          </p:nvSpPr>
          <p:spPr bwMode="auto">
            <a:xfrm>
              <a:off x="3984" y="3606"/>
              <a:ext cx="394"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26.19</a:t>
              </a:r>
            </a:p>
          </p:txBody>
        </p:sp>
        <p:sp>
          <p:nvSpPr>
            <p:cNvPr id="49204" name="Rectangle 53"/>
            <p:cNvSpPr>
              <a:spLocks noChangeArrowheads="1"/>
            </p:cNvSpPr>
            <p:nvPr/>
          </p:nvSpPr>
          <p:spPr bwMode="auto">
            <a:xfrm>
              <a:off x="4622" y="3606"/>
              <a:ext cx="238" cy="202"/>
            </a:xfrm>
            <a:prstGeom prst="rect">
              <a:avLst/>
            </a:prstGeom>
            <a:noFill/>
            <a:ln w="12700">
              <a:noFill/>
              <a:miter lim="800000"/>
              <a:headEnd/>
              <a:tailEnd/>
            </a:ln>
          </p:spPr>
          <p:txBody>
            <a:bodyPr wrap="none" lIns="90488" tIns="44450" rIns="90488" bIns="44450">
              <a:spAutoFit/>
            </a:bodyPr>
            <a:lstStyle/>
            <a:p>
              <a:pPr eaLnBrk="0" hangingPunct="0">
                <a:defRPr/>
              </a:pPr>
              <a:r>
                <a:rPr lang="en-US" sz="1500" b="1">
                  <a:solidFill>
                    <a:srgbClr val="000000"/>
                  </a:solidFill>
                  <a:latin typeface="+mj-lt"/>
                  <a:cs typeface="+mn-cs"/>
                </a:rPr>
                <a:t>15</a:t>
              </a:r>
            </a:p>
          </p:txBody>
        </p:sp>
        <p:sp>
          <p:nvSpPr>
            <p:cNvPr id="48181" name="Rectangle 54"/>
            <p:cNvSpPr>
              <a:spLocks noChangeArrowheads="1"/>
            </p:cNvSpPr>
            <p:nvPr/>
          </p:nvSpPr>
          <p:spPr bwMode="auto">
            <a:xfrm>
              <a:off x="5147" y="3606"/>
              <a:ext cx="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500" b="1">
                  <a:solidFill>
                    <a:srgbClr val="000000"/>
                  </a:solidFill>
                  <a:latin typeface="Calibri" pitchFamily="34" charset="0"/>
                </a:rPr>
                <a:t>E</a:t>
              </a:r>
            </a:p>
          </p:txBody>
        </p:sp>
      </p:grpSp>
      <p:sp>
        <p:nvSpPr>
          <p:cNvPr id="48132" name="Title 53"/>
          <p:cNvSpPr>
            <a:spLocks noGrp="1"/>
          </p:cNvSpPr>
          <p:nvPr>
            <p:ph type="title"/>
          </p:nvPr>
        </p:nvSpPr>
        <p:spPr>
          <a:xfrm>
            <a:off x="381000" y="230188"/>
            <a:ext cx="8382000" cy="996950"/>
          </a:xfrm>
          <a:solidFill>
            <a:schemeClr val="bg1"/>
          </a:solidFill>
        </p:spPr>
        <p:txBody>
          <a:bodyPr>
            <a:noAutofit/>
          </a:bodyPr>
          <a:lstStyle/>
          <a:p>
            <a:r>
              <a:rPr sz="2800" dirty="0" smtClean="0">
                <a:solidFill>
                  <a:srgbClr val="00B0F0"/>
                </a:solidFill>
                <a:latin typeface="Times New Roman" pitchFamily="18" charset="0"/>
                <a:cs typeface="Times New Roman" pitchFamily="18" charset="0"/>
              </a:rPr>
              <a:t>Mann-Whitney U Test: Small Sample Example-Demonstration Problem</a:t>
            </a:r>
          </a:p>
        </p:txBody>
      </p:sp>
    </p:spTree>
    <p:extLst>
      <p:ext uri="{BB962C8B-B14F-4D97-AF65-F5344CB8AC3E}">
        <p14:creationId xmlns:p14="http://schemas.microsoft.com/office/powerpoint/2010/main" val="3119713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3"/>
          <p:cNvSpPr>
            <a:spLocks noGrp="1"/>
          </p:cNvSpPr>
          <p:nvPr>
            <p:ph type="title"/>
          </p:nvPr>
        </p:nvSpPr>
        <p:spPr>
          <a:xfrm>
            <a:off x="193675" y="230188"/>
            <a:ext cx="8756650" cy="498475"/>
          </a:xfrm>
        </p:spPr>
        <p:txBody>
          <a:bodyPr>
            <a:noAutofit/>
          </a:bodyPr>
          <a:lstStyle/>
          <a:p>
            <a:pPr eaLnBrk="1" hangingPunct="1"/>
            <a:r>
              <a:rPr sz="3100" dirty="0">
                <a:solidFill>
                  <a:schemeClr val="tx2">
                    <a:lumMod val="60000"/>
                    <a:lumOff val="40000"/>
                  </a:schemeClr>
                </a:solidFill>
                <a:latin typeface="Times New Roman" pitchFamily="18" charset="0"/>
                <a:cs typeface="Times New Roman" pitchFamily="18" charset="0"/>
              </a:rPr>
              <a:t>Learning Objectives</a:t>
            </a:r>
          </a:p>
        </p:txBody>
      </p:sp>
      <p:sp>
        <p:nvSpPr>
          <p:cNvPr id="31747" name="Content Placeholder 4"/>
          <p:cNvSpPr>
            <a:spLocks noGrp="1"/>
          </p:cNvSpPr>
          <p:nvPr>
            <p:ph idx="1"/>
          </p:nvPr>
        </p:nvSpPr>
        <p:spPr>
          <a:xfrm>
            <a:off x="381000" y="1412875"/>
            <a:ext cx="8534400" cy="3768725"/>
          </a:xfrm>
        </p:spPr>
        <p:txBody>
          <a:bodyPr>
            <a:noAutofit/>
          </a:bodyPr>
          <a:lstStyle/>
          <a:p>
            <a:pPr eaLnBrk="1" hangingPunct="1"/>
            <a:r>
              <a:rPr lang="en-US" sz="2800" dirty="0" smtClean="0">
                <a:latin typeface="Times New Roman" pitchFamily="18" charset="0"/>
                <a:cs typeface="Times New Roman" pitchFamily="18" charset="0"/>
              </a:rPr>
              <a:t>Recognize the advantages and disadvantages of nonparametric statistics.</a:t>
            </a:r>
          </a:p>
          <a:p>
            <a:pPr eaLnBrk="1" hangingPunct="1"/>
            <a:r>
              <a:rPr lang="en-US" sz="2800" dirty="0" smtClean="0">
                <a:latin typeface="Times New Roman" pitchFamily="18" charset="0"/>
                <a:cs typeface="Times New Roman" pitchFamily="18" charset="0"/>
              </a:rPr>
              <a:t>Understand how to use the runs test to test for randomness.</a:t>
            </a:r>
          </a:p>
          <a:p>
            <a:pPr eaLnBrk="1" hangingPunct="1"/>
            <a:r>
              <a:rPr lang="en-US" sz="2800" dirty="0" smtClean="0">
                <a:latin typeface="Times New Roman" pitchFamily="18" charset="0"/>
                <a:cs typeface="Times New Roman" pitchFamily="18" charset="0"/>
              </a:rPr>
              <a:t>Know when and how to use the Mann-Whitney </a:t>
            </a:r>
            <a:r>
              <a:rPr lang="en-US" sz="2800" i="1" dirty="0" smtClean="0">
                <a:latin typeface="Times New Roman" pitchFamily="18" charset="0"/>
                <a:cs typeface="Times New Roman" pitchFamily="18" charset="0"/>
              </a:rPr>
              <a:t>U</a:t>
            </a:r>
            <a:r>
              <a:rPr lang="en-US" sz="2800" dirty="0" smtClean="0">
                <a:latin typeface="Times New Roman" pitchFamily="18" charset="0"/>
                <a:cs typeface="Times New Roman" pitchFamily="18" charset="0"/>
              </a:rPr>
              <a:t> test, the Wilcoxon matched-pairs signed rank test, the </a:t>
            </a:r>
            <a:r>
              <a:rPr lang="en-US" sz="2800" dirty="0" err="1" smtClean="0">
                <a:latin typeface="Times New Roman" pitchFamily="18" charset="0"/>
                <a:cs typeface="Times New Roman" pitchFamily="18" charset="0"/>
              </a:rPr>
              <a:t>Kruskal</a:t>
            </a:r>
            <a:r>
              <a:rPr lang="en-US" sz="2800" dirty="0" smtClean="0">
                <a:latin typeface="Times New Roman" pitchFamily="18" charset="0"/>
                <a:cs typeface="Times New Roman" pitchFamily="18" charset="0"/>
              </a:rPr>
              <a:t>-Wallis test, and the Friedman test.</a:t>
            </a:r>
          </a:p>
          <a:p>
            <a:pPr eaLnBrk="1" hangingPunct="1"/>
            <a:r>
              <a:rPr lang="en-US" sz="2800" dirty="0" smtClean="0">
                <a:latin typeface="Times New Roman" pitchFamily="18" charset="0"/>
                <a:cs typeface="Times New Roman" pitchFamily="18" charset="0"/>
              </a:rPr>
              <a:t>Learn when and how to measure correlation using Spearman’s rank correlation measurement.</a:t>
            </a:r>
          </a:p>
        </p:txBody>
      </p:sp>
    </p:spTree>
    <p:extLst>
      <p:ext uri="{BB962C8B-B14F-4D97-AF65-F5344CB8AC3E}">
        <p14:creationId xmlns:p14="http://schemas.microsoft.com/office/powerpoint/2010/main" val="426288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8"/>
          <p:cNvGrpSpPr>
            <a:grpSpLocks/>
          </p:cNvGrpSpPr>
          <p:nvPr/>
        </p:nvGrpSpPr>
        <p:grpSpPr bwMode="auto">
          <a:xfrm>
            <a:off x="798512" y="1958975"/>
            <a:ext cx="7431088" cy="3908425"/>
            <a:chOff x="288" y="1248"/>
            <a:chExt cx="4681" cy="2462"/>
          </a:xfrm>
          <a:solidFill>
            <a:schemeClr val="bg1"/>
          </a:solidFill>
        </p:grpSpPr>
        <p:graphicFrame>
          <p:nvGraphicFramePr>
            <p:cNvPr id="3074" name="Object 5">
              <a:hlinkClick r:id="" action="ppaction://ole?verb=0"/>
            </p:cNvPr>
            <p:cNvGraphicFramePr>
              <a:graphicFrameLocks/>
            </p:cNvGraphicFramePr>
            <p:nvPr>
              <p:extLst>
                <p:ext uri="{D42A27DB-BD31-4B8C-83A1-F6EECF244321}">
                  <p14:modId xmlns:p14="http://schemas.microsoft.com/office/powerpoint/2010/main" val="2293347168"/>
                </p:ext>
              </p:extLst>
            </p:nvPr>
          </p:nvGraphicFramePr>
          <p:xfrm>
            <a:off x="288" y="1263"/>
            <a:ext cx="2255" cy="2447"/>
          </p:xfrm>
          <a:graphic>
            <a:graphicData uri="http://schemas.openxmlformats.org/presentationml/2006/ole">
              <mc:AlternateContent xmlns:mc="http://schemas.openxmlformats.org/markup-compatibility/2006">
                <mc:Choice xmlns:v="urn:schemas-microsoft-com:vml" Requires="v">
                  <p:oleObj spid="_x0000_s71753" name="Equation" r:id="rId4" imgW="1928520" imgH="2093760" progId="Equation.3">
                    <p:embed/>
                  </p:oleObj>
                </mc:Choice>
                <mc:Fallback>
                  <p:oleObj name="Equation" r:id="rId4" imgW="1928520" imgH="20937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263"/>
                          <a:ext cx="2255" cy="2447"/>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077" name="Rectangle 6"/>
            <p:cNvSpPr>
              <a:spLocks noChangeArrowheads="1"/>
            </p:cNvSpPr>
            <p:nvPr/>
          </p:nvSpPr>
          <p:spPr bwMode="auto">
            <a:xfrm>
              <a:off x="2607" y="1248"/>
              <a:ext cx="2362" cy="122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A0A0A"/>
                  </a:solidFill>
                  <a:latin typeface="Calibri" pitchFamily="34" charset="0"/>
                </a:rPr>
                <a:t>Since </a:t>
              </a:r>
              <a:r>
                <a:rPr lang="en-US" b="1" i="1">
                  <a:solidFill>
                    <a:srgbClr val="0A0A0A"/>
                  </a:solidFill>
                  <a:latin typeface="Calibri" pitchFamily="34" charset="0"/>
                </a:rPr>
                <a:t>U</a:t>
              </a:r>
              <a:r>
                <a:rPr lang="en-US" b="1" baseline="-25000">
                  <a:solidFill>
                    <a:srgbClr val="0A0A0A"/>
                  </a:solidFill>
                  <a:latin typeface="Calibri" pitchFamily="34" charset="0"/>
                </a:rPr>
                <a:t>2</a:t>
              </a:r>
              <a:r>
                <a:rPr lang="en-US" b="1">
                  <a:solidFill>
                    <a:srgbClr val="0A0A0A"/>
                  </a:solidFill>
                  <a:latin typeface="Calibri" pitchFamily="34" charset="0"/>
                </a:rPr>
                <a:t> &lt; </a:t>
              </a:r>
              <a:r>
                <a:rPr lang="en-US" b="1" i="1">
                  <a:solidFill>
                    <a:srgbClr val="0A0A0A"/>
                  </a:solidFill>
                  <a:latin typeface="Calibri" pitchFamily="34" charset="0"/>
                </a:rPr>
                <a:t>U</a:t>
              </a:r>
              <a:r>
                <a:rPr lang="en-US" b="1" baseline="-25000">
                  <a:solidFill>
                    <a:srgbClr val="0A0A0A"/>
                  </a:solidFill>
                  <a:latin typeface="Calibri" pitchFamily="34" charset="0"/>
                </a:rPr>
                <a:t>1</a:t>
              </a:r>
              <a:r>
                <a:rPr lang="en-US" b="1">
                  <a:solidFill>
                    <a:srgbClr val="0A0A0A"/>
                  </a:solidFill>
                  <a:latin typeface="Calibri" pitchFamily="34" charset="0"/>
                </a:rPr>
                <a:t>, </a:t>
              </a:r>
              <a:r>
                <a:rPr lang="en-US" b="1" i="1">
                  <a:solidFill>
                    <a:srgbClr val="0A0A0A"/>
                  </a:solidFill>
                  <a:latin typeface="Calibri" pitchFamily="34" charset="0"/>
                </a:rPr>
                <a:t>U</a:t>
              </a:r>
              <a:r>
                <a:rPr lang="en-US" b="1">
                  <a:solidFill>
                    <a:srgbClr val="0A0A0A"/>
                  </a:solidFill>
                  <a:latin typeface="Calibri" pitchFamily="34" charset="0"/>
                </a:rPr>
                <a:t> = 3.</a:t>
              </a:r>
            </a:p>
            <a:p>
              <a:pPr eaLnBrk="0" hangingPunct="0"/>
              <a:endParaRPr lang="en-US" b="1">
                <a:solidFill>
                  <a:srgbClr val="0A0A0A"/>
                </a:solidFill>
                <a:latin typeface="Calibri" pitchFamily="34" charset="0"/>
              </a:endParaRPr>
            </a:p>
            <a:p>
              <a:pPr eaLnBrk="0" hangingPunct="0"/>
              <a:r>
                <a:rPr lang="en-US" b="1">
                  <a:solidFill>
                    <a:srgbClr val="0A0A0A"/>
                  </a:solidFill>
                  <a:latin typeface="Calibri" pitchFamily="34" charset="0"/>
                </a:rPr>
                <a:t>p-value  = .0011*2 </a:t>
              </a:r>
            </a:p>
            <a:p>
              <a:pPr eaLnBrk="0" hangingPunct="0"/>
              <a:r>
                <a:rPr lang="en-US" b="1">
                  <a:solidFill>
                    <a:srgbClr val="0A0A0A"/>
                  </a:solidFill>
                  <a:latin typeface="Calibri" pitchFamily="34" charset="0"/>
                </a:rPr>
                <a:t>(for a two-tailed test) = .022</a:t>
              </a:r>
            </a:p>
            <a:p>
              <a:pPr eaLnBrk="0" hangingPunct="0"/>
              <a:r>
                <a:rPr lang="en-US" b="1">
                  <a:solidFill>
                    <a:srgbClr val="0A0A0A"/>
                  </a:solidFill>
                  <a:latin typeface="Calibri" pitchFamily="34" charset="0"/>
                </a:rPr>
                <a:t> &lt; .05, reject </a:t>
              </a:r>
              <a:r>
                <a:rPr lang="en-US" b="1" i="1">
                  <a:solidFill>
                    <a:srgbClr val="0A0A0A"/>
                  </a:solidFill>
                  <a:latin typeface="Calibri" pitchFamily="34" charset="0"/>
                </a:rPr>
                <a:t>H</a:t>
              </a:r>
              <a:r>
                <a:rPr lang="en-US" b="1" baseline="-25000">
                  <a:solidFill>
                    <a:srgbClr val="0A0A0A"/>
                  </a:solidFill>
                  <a:latin typeface="Calibri" pitchFamily="34" charset="0"/>
                </a:rPr>
                <a:t>0</a:t>
              </a:r>
              <a:r>
                <a:rPr lang="en-US" b="1">
                  <a:solidFill>
                    <a:srgbClr val="0A0A0A"/>
                  </a:solidFill>
                  <a:latin typeface="Calibri" pitchFamily="34" charset="0"/>
                </a:rPr>
                <a:t>.</a:t>
              </a:r>
            </a:p>
          </p:txBody>
        </p:sp>
      </p:grpSp>
      <p:sp>
        <p:nvSpPr>
          <p:cNvPr id="3076" name="Title 5"/>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Mann-Whitney </a:t>
            </a:r>
            <a:r>
              <a:rPr sz="2800" i="1" dirty="0" smtClean="0">
                <a:solidFill>
                  <a:srgbClr val="00B0F0"/>
                </a:solidFill>
                <a:latin typeface="Times New Roman" pitchFamily="18" charset="0"/>
                <a:cs typeface="Times New Roman" pitchFamily="18" charset="0"/>
              </a:rPr>
              <a:t>U</a:t>
            </a:r>
            <a:r>
              <a:rPr sz="2800" dirty="0" smtClean="0">
                <a:solidFill>
                  <a:srgbClr val="00B0F0"/>
                </a:solidFill>
                <a:latin typeface="Times New Roman" pitchFamily="18" charset="0"/>
                <a:cs typeface="Times New Roman" pitchFamily="18" charset="0"/>
              </a:rPr>
              <a:t> Test: Small</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Sample Example</a:t>
            </a:r>
          </a:p>
        </p:txBody>
      </p:sp>
    </p:spTree>
    <p:extLst>
      <p:ext uri="{BB962C8B-B14F-4D97-AF65-F5344CB8AC3E}">
        <p14:creationId xmlns:p14="http://schemas.microsoft.com/office/powerpoint/2010/main" val="242475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Group 4"/>
          <p:cNvGrpSpPr>
            <a:grpSpLocks/>
          </p:cNvGrpSpPr>
          <p:nvPr/>
        </p:nvGrpSpPr>
        <p:grpSpPr bwMode="auto">
          <a:xfrm>
            <a:off x="1119188" y="2109788"/>
            <a:ext cx="6827837" cy="2592387"/>
            <a:chOff x="835025" y="2438400"/>
            <a:chExt cx="6827838" cy="2590827"/>
          </a:xfrm>
          <a:solidFill>
            <a:schemeClr val="bg1"/>
          </a:solidFill>
        </p:grpSpPr>
        <p:graphicFrame>
          <p:nvGraphicFramePr>
            <p:cNvPr id="4098" name="Object 0">
              <a:hlinkClick r:id="" action="ppaction://ole?verb=0"/>
            </p:cNvPr>
            <p:cNvGraphicFramePr>
              <a:graphicFrameLocks/>
            </p:cNvGraphicFramePr>
            <p:nvPr>
              <p:extLst>
                <p:ext uri="{D42A27DB-BD31-4B8C-83A1-F6EECF244321}">
                  <p14:modId xmlns:p14="http://schemas.microsoft.com/office/powerpoint/2010/main" val="745380603"/>
                </p:ext>
              </p:extLst>
            </p:nvPr>
          </p:nvGraphicFramePr>
          <p:xfrm>
            <a:off x="835025" y="2484409"/>
            <a:ext cx="3721101" cy="2544818"/>
          </p:xfrm>
          <a:graphic>
            <a:graphicData uri="http://schemas.openxmlformats.org/presentationml/2006/ole">
              <mc:AlternateContent xmlns:mc="http://schemas.openxmlformats.org/markup-compatibility/2006">
                <mc:Choice xmlns:v="urn:schemas-microsoft-com:vml" Requires="v">
                  <p:oleObj spid="_x0000_s72848" name="Equation" r:id="rId4" imgW="2057400" imgH="1396800" progId="">
                    <p:embed/>
                  </p:oleObj>
                </mc:Choice>
                <mc:Fallback>
                  <p:oleObj name="Equation" r:id="rId4" imgW="2057400" imgH="13968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25" y="2484409"/>
                          <a:ext cx="3721101" cy="2544818"/>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4099" name="Object 1">
              <a:hlinkClick r:id="" action="ppaction://ole?verb=0"/>
            </p:cNvPr>
            <p:cNvGraphicFramePr>
              <a:graphicFrameLocks/>
            </p:cNvGraphicFramePr>
            <p:nvPr>
              <p:extLst>
                <p:ext uri="{D42A27DB-BD31-4B8C-83A1-F6EECF244321}">
                  <p14:modId xmlns:p14="http://schemas.microsoft.com/office/powerpoint/2010/main" val="134600116"/>
                </p:ext>
              </p:extLst>
            </p:nvPr>
          </p:nvGraphicFramePr>
          <p:xfrm>
            <a:off x="4738688" y="2438400"/>
            <a:ext cx="2924175" cy="2219325"/>
          </p:xfrm>
          <a:graphic>
            <a:graphicData uri="http://schemas.openxmlformats.org/presentationml/2006/ole">
              <mc:AlternateContent xmlns:mc="http://schemas.openxmlformats.org/markup-compatibility/2006">
                <mc:Choice xmlns:v="urn:schemas-microsoft-com:vml" Requires="v">
                  <p:oleObj spid="_x0000_s72849" name="Equation" r:id="rId6" imgW="1687320" imgH="1496880" progId="Equation.3">
                    <p:embed/>
                  </p:oleObj>
                </mc:Choice>
                <mc:Fallback>
                  <p:oleObj name="Equation" r:id="rId6" imgW="1687320" imgH="14968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8688" y="2438400"/>
                          <a:ext cx="2924175" cy="2219325"/>
                        </a:xfrm>
                        <a:prstGeom prst="rect">
                          <a:avLst/>
                        </a:prstGeom>
                        <a:solidFill>
                          <a:schemeClr val="bg1"/>
                        </a:solidFill>
                        <a:ln w="50800">
                          <a:solidFill>
                            <a:srgbClr val="F6BF69"/>
                          </a:solidFill>
                          <a:miter lim="800000"/>
                          <a:headEnd/>
                          <a:tailEnd/>
                        </a:ln>
                        <a:effectLst/>
                      </p:spPr>
                    </p:pic>
                  </p:oleObj>
                </mc:Fallback>
              </mc:AlternateContent>
            </a:graphicData>
          </a:graphic>
        </p:graphicFrame>
      </p:grpSp>
      <p:sp>
        <p:nvSpPr>
          <p:cNvPr id="4101" name="Title 5"/>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Mann-Whitney </a:t>
            </a:r>
            <a:r>
              <a:rPr sz="2800" i="1" dirty="0" smtClean="0">
                <a:solidFill>
                  <a:srgbClr val="00B0F0"/>
                </a:solidFill>
                <a:latin typeface="Times New Roman" pitchFamily="18" charset="0"/>
                <a:cs typeface="Times New Roman" pitchFamily="18" charset="0"/>
              </a:rPr>
              <a:t>U</a:t>
            </a:r>
            <a:r>
              <a:rPr sz="2800" dirty="0" smtClean="0">
                <a:solidFill>
                  <a:srgbClr val="00B0F0"/>
                </a:solidFill>
                <a:latin typeface="Times New Roman" pitchFamily="18" charset="0"/>
                <a:cs typeface="Times New Roman" pitchFamily="18" charset="0"/>
              </a:rPr>
              <a:t> Test: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Formulas for Large Sample Case</a:t>
            </a:r>
          </a:p>
        </p:txBody>
      </p:sp>
    </p:spTree>
    <p:extLst>
      <p:ext uri="{BB962C8B-B14F-4D97-AF65-F5344CB8AC3E}">
        <p14:creationId xmlns:p14="http://schemas.microsoft.com/office/powerpoint/2010/main" val="1600054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
          <p:cNvSpPr>
            <a:spLocks noChangeArrowheads="1"/>
          </p:cNvSpPr>
          <p:nvPr/>
        </p:nvSpPr>
        <p:spPr bwMode="auto">
          <a:xfrm>
            <a:off x="749300" y="1339850"/>
            <a:ext cx="7937500" cy="3536950"/>
          </a:xfrm>
          <a:prstGeom prst="rect">
            <a:avLst/>
          </a:prstGeom>
          <a:noFill/>
          <a:ln w="12700" cap="sq">
            <a:noFill/>
            <a:miter lim="800000"/>
            <a:headEnd type="none" w="sm" len="sm"/>
            <a:tailEnd type="none" w="sm" len="sm"/>
          </a:ln>
        </p:spPr>
        <p:txBody>
          <a:bodyPr lIns="90488" tIns="44450" rIns="90488" bIns="44450">
            <a:spAutoFit/>
          </a:bodyPr>
          <a:lstStyle/>
          <a:p>
            <a:pPr algn="just" eaLnBrk="0" hangingPunct="0">
              <a:defRPr/>
            </a:pPr>
            <a:r>
              <a:rPr lang="en-US" sz="2800" dirty="0">
                <a:solidFill>
                  <a:srgbClr val="0A0A0A"/>
                </a:solidFill>
                <a:latin typeface="Times New Roman" pitchFamily="18" charset="0"/>
                <a:cs typeface="Times New Roman" pitchFamily="18" charset="0"/>
              </a:rPr>
              <a:t>The Mann-Whitney </a:t>
            </a:r>
            <a:r>
              <a:rPr lang="en-US" sz="2800" i="1" dirty="0">
                <a:solidFill>
                  <a:srgbClr val="0A0A0A"/>
                </a:solidFill>
                <a:latin typeface="Times New Roman" pitchFamily="18" charset="0"/>
                <a:cs typeface="Times New Roman" pitchFamily="18" charset="0"/>
              </a:rPr>
              <a:t>U </a:t>
            </a:r>
            <a:r>
              <a:rPr lang="en-US" sz="2800" dirty="0">
                <a:solidFill>
                  <a:srgbClr val="0A0A0A"/>
                </a:solidFill>
                <a:latin typeface="Times New Roman" pitchFamily="18" charset="0"/>
                <a:cs typeface="Times New Roman" pitchFamily="18" charset="0"/>
              </a:rPr>
              <a:t>test can be used to determine whether  there is a difference in the average income of families who view PBS television and families who do not view PBS  television. Suppose a sample of 14 families that have identified themselves as PBS television viewers and a sample of 13 families that have identified themselves as non-PBS television viewers are selected randomly.</a:t>
            </a:r>
          </a:p>
        </p:txBody>
      </p:sp>
      <p:sp>
        <p:nvSpPr>
          <p:cNvPr id="50179"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Incomes of PBS and Non-PBS Viewers</a:t>
            </a:r>
          </a:p>
        </p:txBody>
      </p:sp>
    </p:spTree>
    <p:extLst>
      <p:ext uri="{BB962C8B-B14F-4D97-AF65-F5344CB8AC3E}">
        <p14:creationId xmlns:p14="http://schemas.microsoft.com/office/powerpoint/2010/main" val="606232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42"/>
          <p:cNvGrpSpPr>
            <a:grpSpLocks/>
          </p:cNvGrpSpPr>
          <p:nvPr/>
        </p:nvGrpSpPr>
        <p:grpSpPr bwMode="auto">
          <a:xfrm>
            <a:off x="6400800" y="1676400"/>
            <a:ext cx="2063750" cy="4722813"/>
            <a:chOff x="3984" y="624"/>
            <a:chExt cx="1300" cy="2975"/>
          </a:xfrm>
          <a:solidFill>
            <a:schemeClr val="bg1"/>
          </a:solidFill>
        </p:grpSpPr>
        <p:sp>
          <p:nvSpPr>
            <p:cNvPr id="5129" name="Rectangle 5"/>
            <p:cNvSpPr>
              <a:spLocks noChangeArrowheads="1"/>
            </p:cNvSpPr>
            <p:nvPr/>
          </p:nvSpPr>
          <p:spPr bwMode="auto">
            <a:xfrm>
              <a:off x="3984" y="642"/>
              <a:ext cx="1300" cy="2942"/>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grpSp>
          <p:nvGrpSpPr>
            <p:cNvPr id="5130" name="Group 35"/>
            <p:cNvGrpSpPr>
              <a:grpSpLocks/>
            </p:cNvGrpSpPr>
            <p:nvPr/>
          </p:nvGrpSpPr>
          <p:grpSpPr bwMode="auto">
            <a:xfrm>
              <a:off x="4026" y="624"/>
              <a:ext cx="1237" cy="2975"/>
              <a:chOff x="3994" y="959"/>
              <a:chExt cx="1237" cy="2916"/>
            </a:xfrm>
            <a:grpFill/>
          </p:grpSpPr>
          <p:sp>
            <p:nvSpPr>
              <p:cNvPr id="5131" name="Rectangle 6"/>
              <p:cNvSpPr>
                <a:spLocks noChangeArrowheads="1"/>
              </p:cNvSpPr>
              <p:nvPr/>
            </p:nvSpPr>
            <p:spPr bwMode="auto">
              <a:xfrm>
                <a:off x="3994" y="959"/>
                <a:ext cx="32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u="sng" dirty="0">
                    <a:solidFill>
                      <a:schemeClr val="bg1"/>
                    </a:solidFill>
                    <a:latin typeface="+mj-lt"/>
                    <a:cs typeface="+mn-cs"/>
                  </a:rPr>
                  <a:t>PBS</a:t>
                </a:r>
              </a:p>
            </p:txBody>
          </p:sp>
          <p:sp>
            <p:nvSpPr>
              <p:cNvPr id="5132" name="Rectangle 7"/>
              <p:cNvSpPr>
                <a:spLocks noChangeArrowheads="1"/>
              </p:cNvSpPr>
              <p:nvPr/>
            </p:nvSpPr>
            <p:spPr bwMode="auto">
              <a:xfrm>
                <a:off x="4590" y="959"/>
                <a:ext cx="641"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u="sng" dirty="0">
                    <a:solidFill>
                      <a:schemeClr val="bg1"/>
                    </a:solidFill>
                    <a:latin typeface="+mj-lt"/>
                    <a:cs typeface="+mn-cs"/>
                  </a:rPr>
                  <a:t> Non-PBS</a:t>
                </a:r>
              </a:p>
            </p:txBody>
          </p:sp>
          <p:sp>
            <p:nvSpPr>
              <p:cNvPr id="5133" name="Rectangle 8"/>
              <p:cNvSpPr>
                <a:spLocks noChangeArrowheads="1"/>
              </p:cNvSpPr>
              <p:nvPr/>
            </p:nvSpPr>
            <p:spPr bwMode="auto">
              <a:xfrm>
                <a:off x="4002" y="1151"/>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24,500</a:t>
                </a:r>
              </a:p>
            </p:txBody>
          </p:sp>
          <p:sp>
            <p:nvSpPr>
              <p:cNvPr id="5134" name="Rectangle 9"/>
              <p:cNvSpPr>
                <a:spLocks noChangeArrowheads="1"/>
              </p:cNvSpPr>
              <p:nvPr/>
            </p:nvSpPr>
            <p:spPr bwMode="auto">
              <a:xfrm>
                <a:off x="4722" y="1151"/>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41,000</a:t>
                </a:r>
              </a:p>
            </p:txBody>
          </p:sp>
          <p:sp>
            <p:nvSpPr>
              <p:cNvPr id="5135" name="Rectangle 10"/>
              <p:cNvSpPr>
                <a:spLocks noChangeArrowheads="1"/>
              </p:cNvSpPr>
              <p:nvPr/>
            </p:nvSpPr>
            <p:spPr bwMode="auto">
              <a:xfrm>
                <a:off x="4002" y="1345"/>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39,400</a:t>
                </a:r>
              </a:p>
            </p:txBody>
          </p:sp>
          <p:sp>
            <p:nvSpPr>
              <p:cNvPr id="5136" name="Rectangle 11"/>
              <p:cNvSpPr>
                <a:spLocks noChangeArrowheads="1"/>
              </p:cNvSpPr>
              <p:nvPr/>
            </p:nvSpPr>
            <p:spPr bwMode="auto">
              <a:xfrm>
                <a:off x="4722" y="1345"/>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32,500</a:t>
                </a:r>
              </a:p>
            </p:txBody>
          </p:sp>
          <p:sp>
            <p:nvSpPr>
              <p:cNvPr id="5137" name="Rectangle 12"/>
              <p:cNvSpPr>
                <a:spLocks noChangeArrowheads="1"/>
              </p:cNvSpPr>
              <p:nvPr/>
            </p:nvSpPr>
            <p:spPr bwMode="auto">
              <a:xfrm>
                <a:off x="4002" y="1538"/>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36,800</a:t>
                </a:r>
              </a:p>
            </p:txBody>
          </p:sp>
          <p:sp>
            <p:nvSpPr>
              <p:cNvPr id="5138" name="Rectangle 13"/>
              <p:cNvSpPr>
                <a:spLocks noChangeArrowheads="1"/>
              </p:cNvSpPr>
              <p:nvPr/>
            </p:nvSpPr>
            <p:spPr bwMode="auto">
              <a:xfrm>
                <a:off x="4722" y="1538"/>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33,000</a:t>
                </a:r>
              </a:p>
            </p:txBody>
          </p:sp>
          <p:sp>
            <p:nvSpPr>
              <p:cNvPr id="5139" name="Rectangle 14"/>
              <p:cNvSpPr>
                <a:spLocks noChangeArrowheads="1"/>
              </p:cNvSpPr>
              <p:nvPr/>
            </p:nvSpPr>
            <p:spPr bwMode="auto">
              <a:xfrm>
                <a:off x="4005" y="1731"/>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44,300</a:t>
                </a:r>
              </a:p>
            </p:txBody>
          </p:sp>
          <p:sp>
            <p:nvSpPr>
              <p:cNvPr id="5140" name="Rectangle 15"/>
              <p:cNvSpPr>
                <a:spLocks noChangeArrowheads="1"/>
              </p:cNvSpPr>
              <p:nvPr/>
            </p:nvSpPr>
            <p:spPr bwMode="auto">
              <a:xfrm>
                <a:off x="4722" y="1731"/>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21,000</a:t>
                </a:r>
              </a:p>
            </p:txBody>
          </p:sp>
          <p:sp>
            <p:nvSpPr>
              <p:cNvPr id="5141" name="Rectangle 16"/>
              <p:cNvSpPr>
                <a:spLocks noChangeArrowheads="1"/>
              </p:cNvSpPr>
              <p:nvPr/>
            </p:nvSpPr>
            <p:spPr bwMode="auto">
              <a:xfrm>
                <a:off x="4002" y="1922"/>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57,960</a:t>
                </a:r>
              </a:p>
            </p:txBody>
          </p:sp>
          <p:sp>
            <p:nvSpPr>
              <p:cNvPr id="5142" name="Rectangle 17"/>
              <p:cNvSpPr>
                <a:spLocks noChangeArrowheads="1"/>
              </p:cNvSpPr>
              <p:nvPr/>
            </p:nvSpPr>
            <p:spPr bwMode="auto">
              <a:xfrm>
                <a:off x="4722" y="1922"/>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40,500</a:t>
                </a:r>
              </a:p>
            </p:txBody>
          </p:sp>
          <p:sp>
            <p:nvSpPr>
              <p:cNvPr id="5143" name="Rectangle 18"/>
              <p:cNvSpPr>
                <a:spLocks noChangeArrowheads="1"/>
              </p:cNvSpPr>
              <p:nvPr/>
            </p:nvSpPr>
            <p:spPr bwMode="auto">
              <a:xfrm>
                <a:off x="4002" y="2116"/>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32,000</a:t>
                </a:r>
              </a:p>
            </p:txBody>
          </p:sp>
          <p:sp>
            <p:nvSpPr>
              <p:cNvPr id="5144" name="Rectangle 19"/>
              <p:cNvSpPr>
                <a:spLocks noChangeArrowheads="1"/>
              </p:cNvSpPr>
              <p:nvPr/>
            </p:nvSpPr>
            <p:spPr bwMode="auto">
              <a:xfrm>
                <a:off x="4722" y="2116"/>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32,400</a:t>
                </a:r>
              </a:p>
            </p:txBody>
          </p:sp>
          <p:sp>
            <p:nvSpPr>
              <p:cNvPr id="5145" name="Rectangle 20"/>
              <p:cNvSpPr>
                <a:spLocks noChangeArrowheads="1"/>
              </p:cNvSpPr>
              <p:nvPr/>
            </p:nvSpPr>
            <p:spPr bwMode="auto">
              <a:xfrm>
                <a:off x="4002" y="2309"/>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61,000</a:t>
                </a:r>
              </a:p>
            </p:txBody>
          </p:sp>
          <p:sp>
            <p:nvSpPr>
              <p:cNvPr id="5146" name="Rectangle 21"/>
              <p:cNvSpPr>
                <a:spLocks noChangeArrowheads="1"/>
              </p:cNvSpPr>
              <p:nvPr/>
            </p:nvSpPr>
            <p:spPr bwMode="auto">
              <a:xfrm>
                <a:off x="4722" y="2309"/>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16,000</a:t>
                </a:r>
              </a:p>
            </p:txBody>
          </p:sp>
          <p:sp>
            <p:nvSpPr>
              <p:cNvPr id="5147" name="Rectangle 22"/>
              <p:cNvSpPr>
                <a:spLocks noChangeArrowheads="1"/>
              </p:cNvSpPr>
              <p:nvPr/>
            </p:nvSpPr>
            <p:spPr bwMode="auto">
              <a:xfrm>
                <a:off x="4002" y="2502"/>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34,000</a:t>
                </a:r>
              </a:p>
            </p:txBody>
          </p:sp>
          <p:sp>
            <p:nvSpPr>
              <p:cNvPr id="5148" name="Rectangle 23"/>
              <p:cNvSpPr>
                <a:spLocks noChangeArrowheads="1"/>
              </p:cNvSpPr>
              <p:nvPr/>
            </p:nvSpPr>
            <p:spPr bwMode="auto">
              <a:xfrm>
                <a:off x="4722" y="2502"/>
                <a:ext cx="499" cy="222"/>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21,500</a:t>
                </a:r>
              </a:p>
            </p:txBody>
          </p:sp>
          <p:sp>
            <p:nvSpPr>
              <p:cNvPr id="5149" name="Rectangle 24"/>
              <p:cNvSpPr>
                <a:spLocks noChangeArrowheads="1"/>
              </p:cNvSpPr>
              <p:nvPr/>
            </p:nvSpPr>
            <p:spPr bwMode="auto">
              <a:xfrm>
                <a:off x="4002" y="2694"/>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43,500</a:t>
                </a:r>
              </a:p>
            </p:txBody>
          </p:sp>
          <p:sp>
            <p:nvSpPr>
              <p:cNvPr id="5150" name="Rectangle 25"/>
              <p:cNvSpPr>
                <a:spLocks noChangeArrowheads="1"/>
              </p:cNvSpPr>
              <p:nvPr/>
            </p:nvSpPr>
            <p:spPr bwMode="auto">
              <a:xfrm>
                <a:off x="4722" y="2694"/>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39,500</a:t>
                </a:r>
              </a:p>
            </p:txBody>
          </p:sp>
          <p:sp>
            <p:nvSpPr>
              <p:cNvPr id="5151" name="Rectangle 26"/>
              <p:cNvSpPr>
                <a:spLocks noChangeArrowheads="1"/>
              </p:cNvSpPr>
              <p:nvPr/>
            </p:nvSpPr>
            <p:spPr bwMode="auto">
              <a:xfrm>
                <a:off x="4002" y="2887"/>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55,000</a:t>
                </a:r>
              </a:p>
            </p:txBody>
          </p:sp>
          <p:sp>
            <p:nvSpPr>
              <p:cNvPr id="5152" name="Rectangle 27"/>
              <p:cNvSpPr>
                <a:spLocks noChangeArrowheads="1"/>
              </p:cNvSpPr>
              <p:nvPr/>
            </p:nvSpPr>
            <p:spPr bwMode="auto">
              <a:xfrm>
                <a:off x="4722" y="2887"/>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27,600</a:t>
                </a:r>
              </a:p>
            </p:txBody>
          </p:sp>
          <p:sp>
            <p:nvSpPr>
              <p:cNvPr id="5153" name="Rectangle 28"/>
              <p:cNvSpPr>
                <a:spLocks noChangeArrowheads="1"/>
              </p:cNvSpPr>
              <p:nvPr/>
            </p:nvSpPr>
            <p:spPr bwMode="auto">
              <a:xfrm>
                <a:off x="4002" y="3080"/>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39,000</a:t>
                </a:r>
              </a:p>
            </p:txBody>
          </p:sp>
          <p:sp>
            <p:nvSpPr>
              <p:cNvPr id="5154" name="Rectangle 29"/>
              <p:cNvSpPr>
                <a:spLocks noChangeArrowheads="1"/>
              </p:cNvSpPr>
              <p:nvPr/>
            </p:nvSpPr>
            <p:spPr bwMode="auto">
              <a:xfrm>
                <a:off x="4722" y="3080"/>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43,500</a:t>
                </a:r>
              </a:p>
            </p:txBody>
          </p:sp>
          <p:sp>
            <p:nvSpPr>
              <p:cNvPr id="5155" name="Rectangle 30"/>
              <p:cNvSpPr>
                <a:spLocks noChangeArrowheads="1"/>
              </p:cNvSpPr>
              <p:nvPr/>
            </p:nvSpPr>
            <p:spPr bwMode="auto">
              <a:xfrm>
                <a:off x="4002" y="3272"/>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62,500</a:t>
                </a:r>
              </a:p>
            </p:txBody>
          </p:sp>
          <p:sp>
            <p:nvSpPr>
              <p:cNvPr id="5156" name="Rectangle 31"/>
              <p:cNvSpPr>
                <a:spLocks noChangeArrowheads="1"/>
              </p:cNvSpPr>
              <p:nvPr/>
            </p:nvSpPr>
            <p:spPr bwMode="auto">
              <a:xfrm>
                <a:off x="4722" y="3272"/>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51,900</a:t>
                </a:r>
              </a:p>
            </p:txBody>
          </p:sp>
          <p:sp>
            <p:nvSpPr>
              <p:cNvPr id="5157" name="Rectangle 32"/>
              <p:cNvSpPr>
                <a:spLocks noChangeArrowheads="1"/>
              </p:cNvSpPr>
              <p:nvPr/>
            </p:nvSpPr>
            <p:spPr bwMode="auto">
              <a:xfrm>
                <a:off x="4002" y="3465"/>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61,400</a:t>
                </a:r>
              </a:p>
            </p:txBody>
          </p:sp>
          <p:sp>
            <p:nvSpPr>
              <p:cNvPr id="5158" name="Rectangle 33"/>
              <p:cNvSpPr>
                <a:spLocks noChangeArrowheads="1"/>
              </p:cNvSpPr>
              <p:nvPr/>
            </p:nvSpPr>
            <p:spPr bwMode="auto">
              <a:xfrm>
                <a:off x="4722" y="3465"/>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27,800</a:t>
                </a:r>
              </a:p>
            </p:txBody>
          </p:sp>
          <p:sp>
            <p:nvSpPr>
              <p:cNvPr id="5159" name="Rectangle 34"/>
              <p:cNvSpPr>
                <a:spLocks noChangeArrowheads="1"/>
              </p:cNvSpPr>
              <p:nvPr/>
            </p:nvSpPr>
            <p:spPr bwMode="auto">
              <a:xfrm>
                <a:off x="4002" y="3658"/>
                <a:ext cx="499" cy="217"/>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dirty="0">
                    <a:solidFill>
                      <a:srgbClr val="000000"/>
                    </a:solidFill>
                    <a:latin typeface="+mj-lt"/>
                    <a:cs typeface="+mn-cs"/>
                  </a:rPr>
                  <a:t>53,000</a:t>
                </a:r>
              </a:p>
            </p:txBody>
          </p:sp>
        </p:grpSp>
      </p:grpSp>
      <p:grpSp>
        <p:nvGrpSpPr>
          <p:cNvPr id="5124" name="Group 39"/>
          <p:cNvGrpSpPr>
            <a:grpSpLocks/>
          </p:cNvGrpSpPr>
          <p:nvPr/>
        </p:nvGrpSpPr>
        <p:grpSpPr bwMode="auto">
          <a:xfrm>
            <a:off x="5365750" y="3448050"/>
            <a:ext cx="908050" cy="1139825"/>
            <a:chOff x="3141" y="2711"/>
            <a:chExt cx="572" cy="718"/>
          </a:xfrm>
          <a:solidFill>
            <a:schemeClr val="bg1"/>
          </a:solidFill>
        </p:grpSpPr>
        <p:sp>
          <p:nvSpPr>
            <p:cNvPr id="5127" name="Rectangle 37"/>
            <p:cNvSpPr>
              <a:spLocks noChangeArrowheads="1"/>
            </p:cNvSpPr>
            <p:nvPr/>
          </p:nvSpPr>
          <p:spPr bwMode="auto">
            <a:xfrm>
              <a:off x="3141" y="2711"/>
              <a:ext cx="559" cy="250"/>
            </a:xfrm>
            <a:prstGeom prst="rect">
              <a:avLst/>
            </a:prstGeom>
            <a:grpFill/>
            <a:ln w="50800">
              <a:solidFill>
                <a:srgbClr val="F6BF69"/>
              </a:solidFill>
              <a:miter lim="800000"/>
              <a:headEnd/>
              <a:tailEnd/>
            </a:ln>
          </p:spPr>
          <p:txBody>
            <a:bodyPr wrap="none" lIns="90488" tIns="44450" rIns="90488" bIns="44450">
              <a:spAutoFit/>
            </a:bodyPr>
            <a:lstStyle/>
            <a:p>
              <a:pPr eaLnBrk="0" hangingPunct="0">
                <a:defRPr/>
              </a:pPr>
              <a:r>
                <a:rPr lang="en-US" sz="2000" b="1" i="1" dirty="0">
                  <a:solidFill>
                    <a:srgbClr val="000000"/>
                  </a:solidFill>
                  <a:latin typeface="+mj-lt"/>
                  <a:cs typeface="+mn-cs"/>
                </a:rPr>
                <a:t>n</a:t>
              </a:r>
              <a:r>
                <a:rPr lang="en-US" sz="2000" b="1" baseline="-25000" dirty="0">
                  <a:solidFill>
                    <a:srgbClr val="000000"/>
                  </a:solidFill>
                  <a:latin typeface="+mj-lt"/>
                  <a:cs typeface="+mn-cs"/>
                </a:rPr>
                <a:t>1 </a:t>
              </a:r>
              <a:r>
                <a:rPr lang="en-US" sz="2000" b="1" dirty="0">
                  <a:solidFill>
                    <a:srgbClr val="000000"/>
                  </a:solidFill>
                  <a:latin typeface="+mj-lt"/>
                  <a:cs typeface="+mn-cs"/>
                </a:rPr>
                <a:t>= 14</a:t>
              </a:r>
            </a:p>
          </p:txBody>
        </p:sp>
        <p:sp>
          <p:nvSpPr>
            <p:cNvPr id="5128" name="Rectangle 38"/>
            <p:cNvSpPr>
              <a:spLocks noChangeArrowheads="1"/>
            </p:cNvSpPr>
            <p:nvPr/>
          </p:nvSpPr>
          <p:spPr bwMode="auto">
            <a:xfrm>
              <a:off x="3141" y="3179"/>
              <a:ext cx="572" cy="250"/>
            </a:xfrm>
            <a:prstGeom prst="rect">
              <a:avLst/>
            </a:prstGeom>
            <a:grpFill/>
            <a:ln w="50800">
              <a:solidFill>
                <a:srgbClr val="F6BF69"/>
              </a:solidFill>
              <a:miter lim="800000"/>
              <a:headEnd/>
              <a:tailEnd/>
            </a:ln>
          </p:spPr>
          <p:txBody>
            <a:bodyPr wrap="none" lIns="90488" tIns="44450" rIns="90488" bIns="44450">
              <a:spAutoFit/>
            </a:bodyPr>
            <a:lstStyle/>
            <a:p>
              <a:pPr eaLnBrk="0" hangingPunct="0">
                <a:defRPr/>
              </a:pPr>
              <a:r>
                <a:rPr lang="en-US" sz="2000" b="1" i="1" dirty="0">
                  <a:solidFill>
                    <a:srgbClr val="000000"/>
                  </a:solidFill>
                  <a:latin typeface="+mj-lt"/>
                  <a:cs typeface="+mn-cs"/>
                </a:rPr>
                <a:t>n</a:t>
              </a:r>
              <a:r>
                <a:rPr lang="en-US" sz="2000" b="1" baseline="-25000" dirty="0">
                  <a:solidFill>
                    <a:srgbClr val="000000"/>
                  </a:solidFill>
                  <a:latin typeface="+mj-lt"/>
                  <a:cs typeface="+mn-cs"/>
                </a:rPr>
                <a:t>2</a:t>
              </a:r>
              <a:r>
                <a:rPr lang="en-US" sz="2000" b="1" dirty="0">
                  <a:solidFill>
                    <a:srgbClr val="000000"/>
                  </a:solidFill>
                  <a:latin typeface="+mj-lt"/>
                  <a:cs typeface="+mn-cs"/>
                </a:rPr>
                <a:t> = 13</a:t>
              </a:r>
            </a:p>
          </p:txBody>
        </p:sp>
      </p:grpSp>
      <p:sp>
        <p:nvSpPr>
          <p:cNvPr id="90152" name="Rectangle 40"/>
          <p:cNvSpPr>
            <a:spLocks noChangeArrowheads="1"/>
          </p:cNvSpPr>
          <p:nvPr/>
        </p:nvSpPr>
        <p:spPr bwMode="auto">
          <a:xfrm>
            <a:off x="736600" y="1879600"/>
            <a:ext cx="5321300" cy="1549400"/>
          </a:xfrm>
          <a:prstGeom prst="rect">
            <a:avLst/>
          </a:prstGeom>
          <a:solidFill>
            <a:schemeClr val="bg1"/>
          </a:solidFill>
          <a:ln w="12700">
            <a:noFill/>
            <a:miter lim="800000"/>
            <a:headEnd/>
            <a:tailEnd/>
          </a:ln>
          <a:effectLst/>
        </p:spPr>
        <p:txBody>
          <a:bodyPr lIns="90488" tIns="44450" rIns="90488" bIns="44450"/>
          <a:lstStyle/>
          <a:p>
            <a:pPr marL="508000" indent="-508000" eaLnBrk="0" hangingPunct="0">
              <a:lnSpc>
                <a:spcPct val="90000"/>
              </a:lnSpc>
              <a:spcBef>
                <a:spcPct val="30000"/>
              </a:spcBef>
              <a:defRPr/>
            </a:pPr>
            <a:r>
              <a:rPr lang="en-US" b="1" dirty="0">
                <a:solidFill>
                  <a:schemeClr val="bg1">
                    <a:lumMod val="10000"/>
                  </a:schemeClr>
                </a:solidFill>
                <a:latin typeface="+mj-lt"/>
                <a:cs typeface="+mn-cs"/>
              </a:rPr>
              <a:t>H</a:t>
            </a:r>
            <a:r>
              <a:rPr lang="en-US" b="1" baseline="-25000" dirty="0">
                <a:solidFill>
                  <a:schemeClr val="bg1">
                    <a:lumMod val="10000"/>
                  </a:schemeClr>
                </a:solidFill>
                <a:latin typeface="+mj-lt"/>
                <a:cs typeface="+mn-cs"/>
              </a:rPr>
              <a:t>o</a:t>
            </a:r>
            <a:r>
              <a:rPr lang="en-US" b="1" dirty="0">
                <a:solidFill>
                  <a:schemeClr val="bg1">
                    <a:lumMod val="10000"/>
                  </a:schemeClr>
                </a:solidFill>
                <a:latin typeface="+mj-lt"/>
                <a:cs typeface="+mn-cs"/>
              </a:rPr>
              <a:t>:  The incomes for PBS viewers and non-PBS viewers are identical</a:t>
            </a:r>
          </a:p>
          <a:p>
            <a:pPr marL="508000" indent="-508000" eaLnBrk="0" hangingPunct="0">
              <a:lnSpc>
                <a:spcPct val="90000"/>
              </a:lnSpc>
              <a:spcBef>
                <a:spcPct val="30000"/>
              </a:spcBef>
              <a:defRPr/>
            </a:pPr>
            <a:r>
              <a:rPr lang="en-US" b="1" dirty="0">
                <a:solidFill>
                  <a:schemeClr val="bg1">
                    <a:lumMod val="10000"/>
                  </a:schemeClr>
                </a:solidFill>
                <a:latin typeface="+mj-lt"/>
                <a:cs typeface="+mn-cs"/>
              </a:rPr>
              <a:t>H</a:t>
            </a:r>
            <a:r>
              <a:rPr lang="en-US" b="1" baseline="-25000" dirty="0">
                <a:solidFill>
                  <a:schemeClr val="bg1">
                    <a:lumMod val="10000"/>
                  </a:schemeClr>
                </a:solidFill>
                <a:latin typeface="+mj-lt"/>
                <a:cs typeface="+mn-cs"/>
              </a:rPr>
              <a:t>a</a:t>
            </a:r>
            <a:r>
              <a:rPr lang="en-US" b="1" dirty="0">
                <a:solidFill>
                  <a:schemeClr val="bg1">
                    <a:lumMod val="10000"/>
                  </a:schemeClr>
                </a:solidFill>
                <a:latin typeface="+mj-lt"/>
                <a:cs typeface="+mn-cs"/>
              </a:rPr>
              <a:t>:  The incomes for PBS viewers and non-PBS viewers are not identical</a:t>
            </a:r>
          </a:p>
        </p:txBody>
      </p:sp>
      <p:graphicFrame>
        <p:nvGraphicFramePr>
          <p:cNvPr id="5122" name="Object 41">
            <a:hlinkClick r:id="" action="ppaction://ole?verb=0"/>
          </p:cNvPr>
          <p:cNvGraphicFramePr>
            <a:graphicFrameLocks/>
          </p:cNvGraphicFramePr>
          <p:nvPr>
            <p:extLst>
              <p:ext uri="{D42A27DB-BD31-4B8C-83A1-F6EECF244321}">
                <p14:modId xmlns:p14="http://schemas.microsoft.com/office/powerpoint/2010/main" val="351573373"/>
              </p:ext>
            </p:extLst>
          </p:nvPr>
        </p:nvGraphicFramePr>
        <p:xfrm>
          <a:off x="908050" y="3676650"/>
          <a:ext cx="4275138" cy="757238"/>
        </p:xfrm>
        <a:graphic>
          <a:graphicData uri="http://schemas.openxmlformats.org/presentationml/2006/ole">
            <mc:AlternateContent xmlns:mc="http://schemas.openxmlformats.org/markup-compatibility/2006">
              <mc:Choice xmlns:v="urn:schemas-microsoft-com:vml" Requires="v">
                <p:oleObj spid="_x0000_s73801" name="Equation" r:id="rId4" imgW="2131920" imgH="430200" progId="Equation.3">
                  <p:embed/>
                </p:oleObj>
              </mc:Choice>
              <mc:Fallback>
                <p:oleObj name="Equation" r:id="rId4" imgW="2131920" imgH="430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3676650"/>
                        <a:ext cx="4275138" cy="757238"/>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5126" name="Title 39"/>
          <p:cNvSpPr>
            <a:spLocks noGrp="1"/>
          </p:cNvSpPr>
          <p:nvPr>
            <p:ph type="title"/>
          </p:nvPr>
        </p:nvSpPr>
        <p:spPr>
          <a:xfrm>
            <a:off x="381000" y="230188"/>
            <a:ext cx="8382000" cy="498475"/>
          </a:xfrm>
          <a:solidFill>
            <a:schemeClr val="bg1"/>
          </a:solidFill>
        </p:spPr>
        <p:txBody>
          <a:bodyPr>
            <a:noAutofit/>
          </a:bodyPr>
          <a:lstStyle/>
          <a:p>
            <a:r>
              <a:rPr sz="2800" dirty="0" smtClean="0">
                <a:solidFill>
                  <a:srgbClr val="00B0F0"/>
                </a:solidFill>
                <a:latin typeface="Times New Roman" pitchFamily="18" charset="0"/>
                <a:cs typeface="Times New Roman" pitchFamily="18" charset="0"/>
              </a:rPr>
              <a:t>Incomes of PBS and Non-PBS Viewers</a:t>
            </a:r>
          </a:p>
        </p:txBody>
      </p:sp>
    </p:spTree>
    <p:extLst>
      <p:ext uri="{BB962C8B-B14F-4D97-AF65-F5344CB8AC3E}">
        <p14:creationId xmlns:p14="http://schemas.microsoft.com/office/powerpoint/2010/main" val="113569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95"/>
          <p:cNvGrpSpPr>
            <a:grpSpLocks/>
          </p:cNvGrpSpPr>
          <p:nvPr/>
        </p:nvGrpSpPr>
        <p:grpSpPr bwMode="auto">
          <a:xfrm>
            <a:off x="1689100" y="1676400"/>
            <a:ext cx="5778500" cy="4548188"/>
            <a:chOff x="1008" y="1104"/>
            <a:chExt cx="3640" cy="2865"/>
          </a:xfrm>
          <a:solidFill>
            <a:schemeClr val="bg1"/>
          </a:solidFill>
        </p:grpSpPr>
        <p:sp>
          <p:nvSpPr>
            <p:cNvPr id="51204" name="Rectangle 5"/>
            <p:cNvSpPr>
              <a:spLocks noChangeArrowheads="1"/>
            </p:cNvSpPr>
            <p:nvPr/>
          </p:nvSpPr>
          <p:spPr bwMode="auto">
            <a:xfrm>
              <a:off x="1008" y="1141"/>
              <a:ext cx="3640" cy="2788"/>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grpSp>
          <p:nvGrpSpPr>
            <p:cNvPr id="51205" name="Group 93"/>
            <p:cNvGrpSpPr>
              <a:grpSpLocks/>
            </p:cNvGrpSpPr>
            <p:nvPr/>
          </p:nvGrpSpPr>
          <p:grpSpPr bwMode="auto">
            <a:xfrm>
              <a:off x="1019" y="1104"/>
              <a:ext cx="3573" cy="2865"/>
              <a:chOff x="1023" y="936"/>
              <a:chExt cx="3573" cy="2865"/>
            </a:xfrm>
            <a:grpFill/>
          </p:grpSpPr>
          <p:sp>
            <p:nvSpPr>
              <p:cNvPr id="52230" name="Rectangle 6"/>
              <p:cNvSpPr>
                <a:spLocks noChangeArrowheads="1"/>
              </p:cNvSpPr>
              <p:nvPr/>
            </p:nvSpPr>
            <p:spPr bwMode="auto">
              <a:xfrm>
                <a:off x="1023" y="936"/>
                <a:ext cx="58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u="sng" dirty="0">
                    <a:solidFill>
                      <a:srgbClr val="000000"/>
                    </a:solidFill>
                    <a:latin typeface="+mj-lt"/>
                    <a:cs typeface="+mn-cs"/>
                  </a:rPr>
                  <a:t>Income</a:t>
                </a:r>
              </a:p>
            </p:txBody>
          </p:sp>
          <p:sp>
            <p:nvSpPr>
              <p:cNvPr id="52231" name="Rectangle 7"/>
              <p:cNvSpPr>
                <a:spLocks noChangeArrowheads="1"/>
              </p:cNvSpPr>
              <p:nvPr/>
            </p:nvSpPr>
            <p:spPr bwMode="auto">
              <a:xfrm>
                <a:off x="1660" y="936"/>
                <a:ext cx="434"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u="sng" dirty="0">
                    <a:solidFill>
                      <a:srgbClr val="000000"/>
                    </a:solidFill>
                    <a:latin typeface="+mj-lt"/>
                    <a:cs typeface="+mn-cs"/>
                  </a:rPr>
                  <a:t>Rank</a:t>
                </a:r>
              </a:p>
            </p:txBody>
          </p:sp>
          <p:sp>
            <p:nvSpPr>
              <p:cNvPr id="52232" name="Rectangle 8"/>
              <p:cNvSpPr>
                <a:spLocks noChangeArrowheads="1"/>
              </p:cNvSpPr>
              <p:nvPr/>
            </p:nvSpPr>
            <p:spPr bwMode="auto">
              <a:xfrm>
                <a:off x="2156" y="936"/>
                <a:ext cx="514"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u="sng" dirty="0">
                    <a:solidFill>
                      <a:srgbClr val="000000"/>
                    </a:solidFill>
                    <a:latin typeface="+mj-lt"/>
                    <a:cs typeface="+mn-cs"/>
                  </a:rPr>
                  <a:t>Group</a:t>
                </a:r>
              </a:p>
            </p:txBody>
          </p:sp>
          <p:sp>
            <p:nvSpPr>
              <p:cNvPr id="52233" name="Rectangle 9"/>
              <p:cNvSpPr>
                <a:spLocks noChangeArrowheads="1"/>
              </p:cNvSpPr>
              <p:nvPr/>
            </p:nvSpPr>
            <p:spPr bwMode="auto">
              <a:xfrm>
                <a:off x="2904" y="936"/>
                <a:ext cx="58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u="sng" dirty="0">
                    <a:solidFill>
                      <a:srgbClr val="000000"/>
                    </a:solidFill>
                    <a:latin typeface="+mj-lt"/>
                    <a:cs typeface="+mn-cs"/>
                  </a:rPr>
                  <a:t>Income</a:t>
                </a:r>
              </a:p>
            </p:txBody>
          </p:sp>
          <p:sp>
            <p:nvSpPr>
              <p:cNvPr id="52234" name="Rectangle 10"/>
              <p:cNvSpPr>
                <a:spLocks noChangeArrowheads="1"/>
              </p:cNvSpPr>
              <p:nvPr/>
            </p:nvSpPr>
            <p:spPr bwMode="auto">
              <a:xfrm>
                <a:off x="3541" y="936"/>
                <a:ext cx="434"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u="sng" dirty="0">
                    <a:solidFill>
                      <a:srgbClr val="000000"/>
                    </a:solidFill>
                    <a:latin typeface="+mj-lt"/>
                    <a:cs typeface="+mn-cs"/>
                  </a:rPr>
                  <a:t>Rank</a:t>
                </a:r>
              </a:p>
            </p:txBody>
          </p:sp>
          <p:sp>
            <p:nvSpPr>
              <p:cNvPr id="52235" name="Rectangle 11"/>
              <p:cNvSpPr>
                <a:spLocks noChangeArrowheads="1"/>
              </p:cNvSpPr>
              <p:nvPr/>
            </p:nvSpPr>
            <p:spPr bwMode="auto">
              <a:xfrm>
                <a:off x="4051" y="936"/>
                <a:ext cx="514"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u="sng" dirty="0">
                    <a:solidFill>
                      <a:srgbClr val="000000"/>
                    </a:solidFill>
                    <a:latin typeface="+mj-lt"/>
                    <a:cs typeface="+mn-cs"/>
                  </a:rPr>
                  <a:t>Group</a:t>
                </a:r>
              </a:p>
            </p:txBody>
          </p:sp>
          <p:sp>
            <p:nvSpPr>
              <p:cNvPr id="52236" name="Rectangle 12"/>
              <p:cNvSpPr>
                <a:spLocks noChangeArrowheads="1"/>
              </p:cNvSpPr>
              <p:nvPr/>
            </p:nvSpPr>
            <p:spPr bwMode="auto">
              <a:xfrm>
                <a:off x="1118" y="1124"/>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16,000</a:t>
                </a:r>
              </a:p>
            </p:txBody>
          </p:sp>
          <p:sp>
            <p:nvSpPr>
              <p:cNvPr id="51213" name="Rectangle 13"/>
              <p:cNvSpPr>
                <a:spLocks noChangeArrowheads="1"/>
              </p:cNvSpPr>
              <p:nvPr/>
            </p:nvSpPr>
            <p:spPr bwMode="auto">
              <a:xfrm>
                <a:off x="1799" y="1124"/>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1</a:t>
                </a:r>
              </a:p>
            </p:txBody>
          </p:sp>
          <p:sp>
            <p:nvSpPr>
              <p:cNvPr id="52238" name="Rectangle 14"/>
              <p:cNvSpPr>
                <a:spLocks noChangeArrowheads="1"/>
              </p:cNvSpPr>
              <p:nvPr/>
            </p:nvSpPr>
            <p:spPr bwMode="auto">
              <a:xfrm>
                <a:off x="2097" y="1124"/>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39" name="Rectangle 15"/>
              <p:cNvSpPr>
                <a:spLocks noChangeArrowheads="1"/>
              </p:cNvSpPr>
              <p:nvPr/>
            </p:nvSpPr>
            <p:spPr bwMode="auto">
              <a:xfrm>
                <a:off x="2948" y="1124"/>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39,500</a:t>
                </a:r>
              </a:p>
            </p:txBody>
          </p:sp>
          <p:sp>
            <p:nvSpPr>
              <p:cNvPr id="52240" name="Rectangle 16"/>
              <p:cNvSpPr>
                <a:spLocks noChangeArrowheads="1"/>
              </p:cNvSpPr>
              <p:nvPr/>
            </p:nvSpPr>
            <p:spPr bwMode="auto">
              <a:xfrm>
                <a:off x="3653" y="1124"/>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15</a:t>
                </a:r>
              </a:p>
            </p:txBody>
          </p:sp>
          <p:sp>
            <p:nvSpPr>
              <p:cNvPr id="52241" name="Rectangle 17"/>
              <p:cNvSpPr>
                <a:spLocks noChangeArrowheads="1"/>
              </p:cNvSpPr>
              <p:nvPr/>
            </p:nvSpPr>
            <p:spPr bwMode="auto">
              <a:xfrm>
                <a:off x="3927" y="1124"/>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42" name="Rectangle 18"/>
              <p:cNvSpPr>
                <a:spLocks noChangeArrowheads="1"/>
              </p:cNvSpPr>
              <p:nvPr/>
            </p:nvSpPr>
            <p:spPr bwMode="auto">
              <a:xfrm>
                <a:off x="1118" y="1311"/>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21,000</a:t>
                </a:r>
              </a:p>
            </p:txBody>
          </p:sp>
          <p:sp>
            <p:nvSpPr>
              <p:cNvPr id="51219" name="Rectangle 19"/>
              <p:cNvSpPr>
                <a:spLocks noChangeArrowheads="1"/>
              </p:cNvSpPr>
              <p:nvPr/>
            </p:nvSpPr>
            <p:spPr bwMode="auto">
              <a:xfrm>
                <a:off x="1799" y="1311"/>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2</a:t>
                </a:r>
              </a:p>
            </p:txBody>
          </p:sp>
          <p:sp>
            <p:nvSpPr>
              <p:cNvPr id="52244" name="Rectangle 20"/>
              <p:cNvSpPr>
                <a:spLocks noChangeArrowheads="1"/>
              </p:cNvSpPr>
              <p:nvPr/>
            </p:nvSpPr>
            <p:spPr bwMode="auto">
              <a:xfrm>
                <a:off x="2097" y="1311"/>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45" name="Rectangle 21"/>
              <p:cNvSpPr>
                <a:spLocks noChangeArrowheads="1"/>
              </p:cNvSpPr>
              <p:nvPr/>
            </p:nvSpPr>
            <p:spPr bwMode="auto">
              <a:xfrm>
                <a:off x="2948" y="1311"/>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40,500</a:t>
                </a:r>
              </a:p>
            </p:txBody>
          </p:sp>
          <p:sp>
            <p:nvSpPr>
              <p:cNvPr id="52246" name="Rectangle 22"/>
              <p:cNvSpPr>
                <a:spLocks noChangeArrowheads="1"/>
              </p:cNvSpPr>
              <p:nvPr/>
            </p:nvSpPr>
            <p:spPr bwMode="auto">
              <a:xfrm>
                <a:off x="3653" y="1311"/>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16</a:t>
                </a:r>
              </a:p>
            </p:txBody>
          </p:sp>
          <p:sp>
            <p:nvSpPr>
              <p:cNvPr id="52247" name="Rectangle 23"/>
              <p:cNvSpPr>
                <a:spLocks noChangeArrowheads="1"/>
              </p:cNvSpPr>
              <p:nvPr/>
            </p:nvSpPr>
            <p:spPr bwMode="auto">
              <a:xfrm>
                <a:off x="3927" y="1311"/>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48" name="Rectangle 24"/>
              <p:cNvSpPr>
                <a:spLocks noChangeArrowheads="1"/>
              </p:cNvSpPr>
              <p:nvPr/>
            </p:nvSpPr>
            <p:spPr bwMode="auto">
              <a:xfrm>
                <a:off x="1118" y="1499"/>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21,500</a:t>
                </a:r>
              </a:p>
            </p:txBody>
          </p:sp>
          <p:sp>
            <p:nvSpPr>
              <p:cNvPr id="51225" name="Rectangle 25"/>
              <p:cNvSpPr>
                <a:spLocks noChangeArrowheads="1"/>
              </p:cNvSpPr>
              <p:nvPr/>
            </p:nvSpPr>
            <p:spPr bwMode="auto">
              <a:xfrm>
                <a:off x="1799" y="1499"/>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3</a:t>
                </a:r>
              </a:p>
            </p:txBody>
          </p:sp>
          <p:sp>
            <p:nvSpPr>
              <p:cNvPr id="52250" name="Rectangle 26"/>
              <p:cNvSpPr>
                <a:spLocks noChangeArrowheads="1"/>
              </p:cNvSpPr>
              <p:nvPr/>
            </p:nvSpPr>
            <p:spPr bwMode="auto">
              <a:xfrm>
                <a:off x="2097" y="1499"/>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51" name="Rectangle 27"/>
              <p:cNvSpPr>
                <a:spLocks noChangeArrowheads="1"/>
              </p:cNvSpPr>
              <p:nvPr/>
            </p:nvSpPr>
            <p:spPr bwMode="auto">
              <a:xfrm>
                <a:off x="2948" y="1499"/>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41,000</a:t>
                </a:r>
              </a:p>
            </p:txBody>
          </p:sp>
          <p:sp>
            <p:nvSpPr>
              <p:cNvPr id="52252" name="Rectangle 28"/>
              <p:cNvSpPr>
                <a:spLocks noChangeArrowheads="1"/>
              </p:cNvSpPr>
              <p:nvPr/>
            </p:nvSpPr>
            <p:spPr bwMode="auto">
              <a:xfrm>
                <a:off x="3653" y="1499"/>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17</a:t>
                </a:r>
              </a:p>
            </p:txBody>
          </p:sp>
          <p:sp>
            <p:nvSpPr>
              <p:cNvPr id="52253" name="Rectangle 29"/>
              <p:cNvSpPr>
                <a:spLocks noChangeArrowheads="1"/>
              </p:cNvSpPr>
              <p:nvPr/>
            </p:nvSpPr>
            <p:spPr bwMode="auto">
              <a:xfrm>
                <a:off x="3927" y="1499"/>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54" name="Rectangle 30"/>
              <p:cNvSpPr>
                <a:spLocks noChangeArrowheads="1"/>
              </p:cNvSpPr>
              <p:nvPr/>
            </p:nvSpPr>
            <p:spPr bwMode="auto">
              <a:xfrm>
                <a:off x="1118" y="1686"/>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24,500</a:t>
                </a:r>
              </a:p>
            </p:txBody>
          </p:sp>
          <p:sp>
            <p:nvSpPr>
              <p:cNvPr id="51231" name="Rectangle 31"/>
              <p:cNvSpPr>
                <a:spLocks noChangeArrowheads="1"/>
              </p:cNvSpPr>
              <p:nvPr/>
            </p:nvSpPr>
            <p:spPr bwMode="auto">
              <a:xfrm>
                <a:off x="1799" y="1686"/>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4</a:t>
                </a:r>
              </a:p>
            </p:txBody>
          </p:sp>
          <p:sp>
            <p:nvSpPr>
              <p:cNvPr id="52256" name="Rectangle 32"/>
              <p:cNvSpPr>
                <a:spLocks noChangeArrowheads="1"/>
              </p:cNvSpPr>
              <p:nvPr/>
            </p:nvSpPr>
            <p:spPr bwMode="auto">
              <a:xfrm>
                <a:off x="2308" y="1686"/>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57" name="Rectangle 33"/>
              <p:cNvSpPr>
                <a:spLocks noChangeArrowheads="1"/>
              </p:cNvSpPr>
              <p:nvPr/>
            </p:nvSpPr>
            <p:spPr bwMode="auto">
              <a:xfrm>
                <a:off x="2948" y="1686"/>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43,000</a:t>
                </a:r>
              </a:p>
            </p:txBody>
          </p:sp>
          <p:sp>
            <p:nvSpPr>
              <p:cNvPr id="52258" name="Rectangle 34"/>
              <p:cNvSpPr>
                <a:spLocks noChangeArrowheads="1"/>
              </p:cNvSpPr>
              <p:nvPr/>
            </p:nvSpPr>
            <p:spPr bwMode="auto">
              <a:xfrm>
                <a:off x="3653" y="1686"/>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18</a:t>
                </a:r>
              </a:p>
            </p:txBody>
          </p:sp>
          <p:sp>
            <p:nvSpPr>
              <p:cNvPr id="52259" name="Rectangle 35"/>
              <p:cNvSpPr>
                <a:spLocks noChangeArrowheads="1"/>
              </p:cNvSpPr>
              <p:nvPr/>
            </p:nvSpPr>
            <p:spPr bwMode="auto">
              <a:xfrm>
                <a:off x="4108" y="1686"/>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60" name="Rectangle 36"/>
              <p:cNvSpPr>
                <a:spLocks noChangeArrowheads="1"/>
              </p:cNvSpPr>
              <p:nvPr/>
            </p:nvSpPr>
            <p:spPr bwMode="auto">
              <a:xfrm>
                <a:off x="1118" y="1873"/>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27,600</a:t>
                </a:r>
              </a:p>
            </p:txBody>
          </p:sp>
          <p:sp>
            <p:nvSpPr>
              <p:cNvPr id="51237" name="Rectangle 37"/>
              <p:cNvSpPr>
                <a:spLocks noChangeArrowheads="1"/>
              </p:cNvSpPr>
              <p:nvPr/>
            </p:nvSpPr>
            <p:spPr bwMode="auto">
              <a:xfrm>
                <a:off x="1799" y="1873"/>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5</a:t>
                </a:r>
              </a:p>
            </p:txBody>
          </p:sp>
          <p:sp>
            <p:nvSpPr>
              <p:cNvPr id="52262" name="Rectangle 38"/>
              <p:cNvSpPr>
                <a:spLocks noChangeArrowheads="1"/>
              </p:cNvSpPr>
              <p:nvPr/>
            </p:nvSpPr>
            <p:spPr bwMode="auto">
              <a:xfrm>
                <a:off x="2097" y="1873"/>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63" name="Rectangle 39"/>
              <p:cNvSpPr>
                <a:spLocks noChangeArrowheads="1"/>
              </p:cNvSpPr>
              <p:nvPr/>
            </p:nvSpPr>
            <p:spPr bwMode="auto">
              <a:xfrm>
                <a:off x="2948" y="1873"/>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43,500</a:t>
                </a:r>
              </a:p>
            </p:txBody>
          </p:sp>
          <p:sp>
            <p:nvSpPr>
              <p:cNvPr id="52264" name="Rectangle 40"/>
              <p:cNvSpPr>
                <a:spLocks noChangeArrowheads="1"/>
              </p:cNvSpPr>
              <p:nvPr/>
            </p:nvSpPr>
            <p:spPr bwMode="auto">
              <a:xfrm>
                <a:off x="3540" y="1873"/>
                <a:ext cx="390"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19.5</a:t>
                </a:r>
              </a:p>
            </p:txBody>
          </p:sp>
          <p:sp>
            <p:nvSpPr>
              <p:cNvPr id="52265" name="Rectangle 41"/>
              <p:cNvSpPr>
                <a:spLocks noChangeArrowheads="1"/>
              </p:cNvSpPr>
              <p:nvPr/>
            </p:nvSpPr>
            <p:spPr bwMode="auto">
              <a:xfrm>
                <a:off x="4108" y="1873"/>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66" name="Rectangle 42"/>
              <p:cNvSpPr>
                <a:spLocks noChangeArrowheads="1"/>
              </p:cNvSpPr>
              <p:nvPr/>
            </p:nvSpPr>
            <p:spPr bwMode="auto">
              <a:xfrm>
                <a:off x="1118" y="2061"/>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27,800</a:t>
                </a:r>
              </a:p>
            </p:txBody>
          </p:sp>
          <p:sp>
            <p:nvSpPr>
              <p:cNvPr id="51243" name="Rectangle 43"/>
              <p:cNvSpPr>
                <a:spLocks noChangeArrowheads="1"/>
              </p:cNvSpPr>
              <p:nvPr/>
            </p:nvSpPr>
            <p:spPr bwMode="auto">
              <a:xfrm>
                <a:off x="1799" y="2061"/>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6</a:t>
                </a:r>
              </a:p>
            </p:txBody>
          </p:sp>
          <p:sp>
            <p:nvSpPr>
              <p:cNvPr id="52268" name="Rectangle 44"/>
              <p:cNvSpPr>
                <a:spLocks noChangeArrowheads="1"/>
              </p:cNvSpPr>
              <p:nvPr/>
            </p:nvSpPr>
            <p:spPr bwMode="auto">
              <a:xfrm>
                <a:off x="2097" y="2061"/>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69" name="Rectangle 45"/>
              <p:cNvSpPr>
                <a:spLocks noChangeArrowheads="1"/>
              </p:cNvSpPr>
              <p:nvPr/>
            </p:nvSpPr>
            <p:spPr bwMode="auto">
              <a:xfrm>
                <a:off x="2948" y="2061"/>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43,500</a:t>
                </a:r>
              </a:p>
            </p:txBody>
          </p:sp>
          <p:sp>
            <p:nvSpPr>
              <p:cNvPr id="52270" name="Rectangle 46"/>
              <p:cNvSpPr>
                <a:spLocks noChangeArrowheads="1"/>
              </p:cNvSpPr>
              <p:nvPr/>
            </p:nvSpPr>
            <p:spPr bwMode="auto">
              <a:xfrm>
                <a:off x="3540" y="2061"/>
                <a:ext cx="390"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19.5</a:t>
                </a:r>
              </a:p>
            </p:txBody>
          </p:sp>
          <p:sp>
            <p:nvSpPr>
              <p:cNvPr id="52271" name="Rectangle 47"/>
              <p:cNvSpPr>
                <a:spLocks noChangeArrowheads="1"/>
              </p:cNvSpPr>
              <p:nvPr/>
            </p:nvSpPr>
            <p:spPr bwMode="auto">
              <a:xfrm>
                <a:off x="3927" y="2061"/>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72" name="Rectangle 48"/>
              <p:cNvSpPr>
                <a:spLocks noChangeArrowheads="1"/>
              </p:cNvSpPr>
              <p:nvPr/>
            </p:nvSpPr>
            <p:spPr bwMode="auto">
              <a:xfrm>
                <a:off x="1118" y="2248"/>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32,000</a:t>
                </a:r>
              </a:p>
            </p:txBody>
          </p:sp>
          <p:sp>
            <p:nvSpPr>
              <p:cNvPr id="51249" name="Rectangle 49"/>
              <p:cNvSpPr>
                <a:spLocks noChangeArrowheads="1"/>
              </p:cNvSpPr>
              <p:nvPr/>
            </p:nvSpPr>
            <p:spPr bwMode="auto">
              <a:xfrm>
                <a:off x="1799" y="2248"/>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7</a:t>
                </a:r>
              </a:p>
            </p:txBody>
          </p:sp>
          <p:sp>
            <p:nvSpPr>
              <p:cNvPr id="52274" name="Rectangle 50"/>
              <p:cNvSpPr>
                <a:spLocks noChangeArrowheads="1"/>
              </p:cNvSpPr>
              <p:nvPr/>
            </p:nvSpPr>
            <p:spPr bwMode="auto">
              <a:xfrm>
                <a:off x="2308" y="2248"/>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75" name="Rectangle 51"/>
              <p:cNvSpPr>
                <a:spLocks noChangeArrowheads="1"/>
              </p:cNvSpPr>
              <p:nvPr/>
            </p:nvSpPr>
            <p:spPr bwMode="auto">
              <a:xfrm>
                <a:off x="2948" y="2248"/>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51,900</a:t>
                </a:r>
              </a:p>
            </p:txBody>
          </p:sp>
          <p:sp>
            <p:nvSpPr>
              <p:cNvPr id="52276" name="Rectangle 52"/>
              <p:cNvSpPr>
                <a:spLocks noChangeArrowheads="1"/>
              </p:cNvSpPr>
              <p:nvPr/>
            </p:nvSpPr>
            <p:spPr bwMode="auto">
              <a:xfrm>
                <a:off x="3653" y="2248"/>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21</a:t>
                </a:r>
              </a:p>
            </p:txBody>
          </p:sp>
          <p:sp>
            <p:nvSpPr>
              <p:cNvPr id="52277" name="Rectangle 53"/>
              <p:cNvSpPr>
                <a:spLocks noChangeArrowheads="1"/>
              </p:cNvSpPr>
              <p:nvPr/>
            </p:nvSpPr>
            <p:spPr bwMode="auto">
              <a:xfrm>
                <a:off x="3927" y="2248"/>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78" name="Rectangle 54"/>
              <p:cNvSpPr>
                <a:spLocks noChangeArrowheads="1"/>
              </p:cNvSpPr>
              <p:nvPr/>
            </p:nvSpPr>
            <p:spPr bwMode="auto">
              <a:xfrm>
                <a:off x="1118" y="2436"/>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32,400</a:t>
                </a:r>
              </a:p>
            </p:txBody>
          </p:sp>
          <p:sp>
            <p:nvSpPr>
              <p:cNvPr id="51255" name="Rectangle 55"/>
              <p:cNvSpPr>
                <a:spLocks noChangeArrowheads="1"/>
              </p:cNvSpPr>
              <p:nvPr/>
            </p:nvSpPr>
            <p:spPr bwMode="auto">
              <a:xfrm>
                <a:off x="1799" y="2436"/>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8</a:t>
                </a:r>
              </a:p>
            </p:txBody>
          </p:sp>
          <p:sp>
            <p:nvSpPr>
              <p:cNvPr id="52280" name="Rectangle 56"/>
              <p:cNvSpPr>
                <a:spLocks noChangeArrowheads="1"/>
              </p:cNvSpPr>
              <p:nvPr/>
            </p:nvSpPr>
            <p:spPr bwMode="auto">
              <a:xfrm>
                <a:off x="2097" y="2436"/>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81" name="Rectangle 57"/>
              <p:cNvSpPr>
                <a:spLocks noChangeArrowheads="1"/>
              </p:cNvSpPr>
              <p:nvPr/>
            </p:nvSpPr>
            <p:spPr bwMode="auto">
              <a:xfrm>
                <a:off x="2948" y="2436"/>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53,000</a:t>
                </a:r>
              </a:p>
            </p:txBody>
          </p:sp>
          <p:sp>
            <p:nvSpPr>
              <p:cNvPr id="52282" name="Rectangle 58"/>
              <p:cNvSpPr>
                <a:spLocks noChangeArrowheads="1"/>
              </p:cNvSpPr>
              <p:nvPr/>
            </p:nvSpPr>
            <p:spPr bwMode="auto">
              <a:xfrm>
                <a:off x="3653" y="2436"/>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22</a:t>
                </a:r>
              </a:p>
            </p:txBody>
          </p:sp>
          <p:sp>
            <p:nvSpPr>
              <p:cNvPr id="52283" name="Rectangle 59"/>
              <p:cNvSpPr>
                <a:spLocks noChangeArrowheads="1"/>
              </p:cNvSpPr>
              <p:nvPr/>
            </p:nvSpPr>
            <p:spPr bwMode="auto">
              <a:xfrm>
                <a:off x="4108" y="2436"/>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84" name="Rectangle 60"/>
              <p:cNvSpPr>
                <a:spLocks noChangeArrowheads="1"/>
              </p:cNvSpPr>
              <p:nvPr/>
            </p:nvSpPr>
            <p:spPr bwMode="auto">
              <a:xfrm>
                <a:off x="1118" y="2623"/>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32,500</a:t>
                </a:r>
              </a:p>
            </p:txBody>
          </p:sp>
          <p:sp>
            <p:nvSpPr>
              <p:cNvPr id="51261" name="Rectangle 61"/>
              <p:cNvSpPr>
                <a:spLocks noChangeArrowheads="1"/>
              </p:cNvSpPr>
              <p:nvPr/>
            </p:nvSpPr>
            <p:spPr bwMode="auto">
              <a:xfrm>
                <a:off x="1799" y="2623"/>
                <a:ext cx="193" cy="24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9</a:t>
                </a:r>
              </a:p>
            </p:txBody>
          </p:sp>
          <p:sp>
            <p:nvSpPr>
              <p:cNvPr id="52286" name="Rectangle 62"/>
              <p:cNvSpPr>
                <a:spLocks noChangeArrowheads="1"/>
              </p:cNvSpPr>
              <p:nvPr/>
            </p:nvSpPr>
            <p:spPr bwMode="auto">
              <a:xfrm>
                <a:off x="2097" y="2623"/>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87" name="Rectangle 63"/>
              <p:cNvSpPr>
                <a:spLocks noChangeArrowheads="1"/>
              </p:cNvSpPr>
              <p:nvPr/>
            </p:nvSpPr>
            <p:spPr bwMode="auto">
              <a:xfrm>
                <a:off x="2948" y="2623"/>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55,000</a:t>
                </a:r>
              </a:p>
            </p:txBody>
          </p:sp>
          <p:sp>
            <p:nvSpPr>
              <p:cNvPr id="52288" name="Rectangle 64"/>
              <p:cNvSpPr>
                <a:spLocks noChangeArrowheads="1"/>
              </p:cNvSpPr>
              <p:nvPr/>
            </p:nvSpPr>
            <p:spPr bwMode="auto">
              <a:xfrm>
                <a:off x="3653" y="2623"/>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23</a:t>
                </a:r>
              </a:p>
            </p:txBody>
          </p:sp>
          <p:sp>
            <p:nvSpPr>
              <p:cNvPr id="52289" name="Rectangle 65"/>
              <p:cNvSpPr>
                <a:spLocks noChangeArrowheads="1"/>
              </p:cNvSpPr>
              <p:nvPr/>
            </p:nvSpPr>
            <p:spPr bwMode="auto">
              <a:xfrm>
                <a:off x="4108" y="2623"/>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90" name="Rectangle 66"/>
              <p:cNvSpPr>
                <a:spLocks noChangeArrowheads="1"/>
              </p:cNvSpPr>
              <p:nvPr/>
            </p:nvSpPr>
            <p:spPr bwMode="auto">
              <a:xfrm>
                <a:off x="1118" y="2811"/>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33,000</a:t>
                </a:r>
              </a:p>
            </p:txBody>
          </p:sp>
          <p:sp>
            <p:nvSpPr>
              <p:cNvPr id="52291" name="Rectangle 67"/>
              <p:cNvSpPr>
                <a:spLocks noChangeArrowheads="1"/>
              </p:cNvSpPr>
              <p:nvPr/>
            </p:nvSpPr>
            <p:spPr bwMode="auto">
              <a:xfrm>
                <a:off x="1724" y="2811"/>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10</a:t>
                </a:r>
              </a:p>
            </p:txBody>
          </p:sp>
          <p:sp>
            <p:nvSpPr>
              <p:cNvPr id="52292" name="Rectangle 68"/>
              <p:cNvSpPr>
                <a:spLocks noChangeArrowheads="1"/>
              </p:cNvSpPr>
              <p:nvPr/>
            </p:nvSpPr>
            <p:spPr bwMode="auto">
              <a:xfrm>
                <a:off x="2097" y="2811"/>
                <a:ext cx="669"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Non-PBS</a:t>
                </a:r>
              </a:p>
            </p:txBody>
          </p:sp>
          <p:sp>
            <p:nvSpPr>
              <p:cNvPr id="52293" name="Rectangle 69"/>
              <p:cNvSpPr>
                <a:spLocks noChangeArrowheads="1"/>
              </p:cNvSpPr>
              <p:nvPr/>
            </p:nvSpPr>
            <p:spPr bwMode="auto">
              <a:xfrm>
                <a:off x="2948" y="2811"/>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57,960</a:t>
                </a:r>
              </a:p>
            </p:txBody>
          </p:sp>
          <p:sp>
            <p:nvSpPr>
              <p:cNvPr id="52294" name="Rectangle 70"/>
              <p:cNvSpPr>
                <a:spLocks noChangeArrowheads="1"/>
              </p:cNvSpPr>
              <p:nvPr/>
            </p:nvSpPr>
            <p:spPr bwMode="auto">
              <a:xfrm>
                <a:off x="3653" y="2811"/>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24</a:t>
                </a:r>
              </a:p>
            </p:txBody>
          </p:sp>
          <p:sp>
            <p:nvSpPr>
              <p:cNvPr id="52295" name="Rectangle 71"/>
              <p:cNvSpPr>
                <a:spLocks noChangeArrowheads="1"/>
              </p:cNvSpPr>
              <p:nvPr/>
            </p:nvSpPr>
            <p:spPr bwMode="auto">
              <a:xfrm>
                <a:off x="4108" y="2811"/>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96" name="Rectangle 72"/>
              <p:cNvSpPr>
                <a:spLocks noChangeArrowheads="1"/>
              </p:cNvSpPr>
              <p:nvPr/>
            </p:nvSpPr>
            <p:spPr bwMode="auto">
              <a:xfrm>
                <a:off x="1118" y="2998"/>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34,000</a:t>
                </a:r>
              </a:p>
            </p:txBody>
          </p:sp>
          <p:sp>
            <p:nvSpPr>
              <p:cNvPr id="52297" name="Rectangle 73"/>
              <p:cNvSpPr>
                <a:spLocks noChangeArrowheads="1"/>
              </p:cNvSpPr>
              <p:nvPr/>
            </p:nvSpPr>
            <p:spPr bwMode="auto">
              <a:xfrm>
                <a:off x="1724" y="2998"/>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11</a:t>
                </a:r>
              </a:p>
            </p:txBody>
          </p:sp>
          <p:sp>
            <p:nvSpPr>
              <p:cNvPr id="52298" name="Rectangle 74"/>
              <p:cNvSpPr>
                <a:spLocks noChangeArrowheads="1"/>
              </p:cNvSpPr>
              <p:nvPr/>
            </p:nvSpPr>
            <p:spPr bwMode="auto">
              <a:xfrm>
                <a:off x="2308" y="2998"/>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299" name="Rectangle 75"/>
              <p:cNvSpPr>
                <a:spLocks noChangeArrowheads="1"/>
              </p:cNvSpPr>
              <p:nvPr/>
            </p:nvSpPr>
            <p:spPr bwMode="auto">
              <a:xfrm>
                <a:off x="2948" y="2998"/>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61,000</a:t>
                </a:r>
              </a:p>
            </p:txBody>
          </p:sp>
          <p:sp>
            <p:nvSpPr>
              <p:cNvPr id="52300" name="Rectangle 76"/>
              <p:cNvSpPr>
                <a:spLocks noChangeArrowheads="1"/>
              </p:cNvSpPr>
              <p:nvPr/>
            </p:nvSpPr>
            <p:spPr bwMode="auto">
              <a:xfrm>
                <a:off x="3653" y="2998"/>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25</a:t>
                </a:r>
              </a:p>
            </p:txBody>
          </p:sp>
          <p:sp>
            <p:nvSpPr>
              <p:cNvPr id="52301" name="Rectangle 77"/>
              <p:cNvSpPr>
                <a:spLocks noChangeArrowheads="1"/>
              </p:cNvSpPr>
              <p:nvPr/>
            </p:nvSpPr>
            <p:spPr bwMode="auto">
              <a:xfrm>
                <a:off x="4108" y="2998"/>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302" name="Rectangle 78"/>
              <p:cNvSpPr>
                <a:spLocks noChangeArrowheads="1"/>
              </p:cNvSpPr>
              <p:nvPr/>
            </p:nvSpPr>
            <p:spPr bwMode="auto">
              <a:xfrm>
                <a:off x="1118" y="3185"/>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36,800</a:t>
                </a:r>
              </a:p>
            </p:txBody>
          </p:sp>
          <p:sp>
            <p:nvSpPr>
              <p:cNvPr id="52303" name="Rectangle 79"/>
              <p:cNvSpPr>
                <a:spLocks noChangeArrowheads="1"/>
              </p:cNvSpPr>
              <p:nvPr/>
            </p:nvSpPr>
            <p:spPr bwMode="auto">
              <a:xfrm>
                <a:off x="1724" y="3185"/>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12</a:t>
                </a:r>
              </a:p>
            </p:txBody>
          </p:sp>
          <p:sp>
            <p:nvSpPr>
              <p:cNvPr id="52304" name="Rectangle 80"/>
              <p:cNvSpPr>
                <a:spLocks noChangeArrowheads="1"/>
              </p:cNvSpPr>
              <p:nvPr/>
            </p:nvSpPr>
            <p:spPr bwMode="auto">
              <a:xfrm>
                <a:off x="2308" y="3185"/>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305" name="Rectangle 81"/>
              <p:cNvSpPr>
                <a:spLocks noChangeArrowheads="1"/>
              </p:cNvSpPr>
              <p:nvPr/>
            </p:nvSpPr>
            <p:spPr bwMode="auto">
              <a:xfrm>
                <a:off x="2948" y="3185"/>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61,400</a:t>
                </a:r>
              </a:p>
            </p:txBody>
          </p:sp>
          <p:sp>
            <p:nvSpPr>
              <p:cNvPr id="52306" name="Rectangle 82"/>
              <p:cNvSpPr>
                <a:spLocks noChangeArrowheads="1"/>
              </p:cNvSpPr>
              <p:nvPr/>
            </p:nvSpPr>
            <p:spPr bwMode="auto">
              <a:xfrm>
                <a:off x="3653" y="3185"/>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26</a:t>
                </a:r>
              </a:p>
            </p:txBody>
          </p:sp>
          <p:sp>
            <p:nvSpPr>
              <p:cNvPr id="52307" name="Rectangle 83"/>
              <p:cNvSpPr>
                <a:spLocks noChangeArrowheads="1"/>
              </p:cNvSpPr>
              <p:nvPr/>
            </p:nvSpPr>
            <p:spPr bwMode="auto">
              <a:xfrm>
                <a:off x="4108" y="3185"/>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308" name="Rectangle 84"/>
              <p:cNvSpPr>
                <a:spLocks noChangeArrowheads="1"/>
              </p:cNvSpPr>
              <p:nvPr/>
            </p:nvSpPr>
            <p:spPr bwMode="auto">
              <a:xfrm>
                <a:off x="1118" y="3373"/>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39,000</a:t>
                </a:r>
              </a:p>
            </p:txBody>
          </p:sp>
          <p:sp>
            <p:nvSpPr>
              <p:cNvPr id="52309" name="Rectangle 85"/>
              <p:cNvSpPr>
                <a:spLocks noChangeArrowheads="1"/>
              </p:cNvSpPr>
              <p:nvPr/>
            </p:nvSpPr>
            <p:spPr bwMode="auto">
              <a:xfrm>
                <a:off x="1724" y="3373"/>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13</a:t>
                </a:r>
              </a:p>
            </p:txBody>
          </p:sp>
          <p:sp>
            <p:nvSpPr>
              <p:cNvPr id="52310" name="Rectangle 86"/>
              <p:cNvSpPr>
                <a:spLocks noChangeArrowheads="1"/>
              </p:cNvSpPr>
              <p:nvPr/>
            </p:nvSpPr>
            <p:spPr bwMode="auto">
              <a:xfrm>
                <a:off x="2308" y="3373"/>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311" name="Rectangle 87"/>
              <p:cNvSpPr>
                <a:spLocks noChangeArrowheads="1"/>
              </p:cNvSpPr>
              <p:nvPr/>
            </p:nvSpPr>
            <p:spPr bwMode="auto">
              <a:xfrm>
                <a:off x="2948" y="3373"/>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62,500</a:t>
                </a:r>
              </a:p>
            </p:txBody>
          </p:sp>
          <p:sp>
            <p:nvSpPr>
              <p:cNvPr id="52312" name="Rectangle 88"/>
              <p:cNvSpPr>
                <a:spLocks noChangeArrowheads="1"/>
              </p:cNvSpPr>
              <p:nvPr/>
            </p:nvSpPr>
            <p:spPr bwMode="auto">
              <a:xfrm>
                <a:off x="3653" y="3373"/>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27</a:t>
                </a:r>
              </a:p>
            </p:txBody>
          </p:sp>
          <p:sp>
            <p:nvSpPr>
              <p:cNvPr id="52313" name="Rectangle 89"/>
              <p:cNvSpPr>
                <a:spLocks noChangeArrowheads="1"/>
              </p:cNvSpPr>
              <p:nvPr/>
            </p:nvSpPr>
            <p:spPr bwMode="auto">
              <a:xfrm>
                <a:off x="4108" y="3373"/>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sp>
            <p:nvSpPr>
              <p:cNvPr id="52314" name="Rectangle 90"/>
              <p:cNvSpPr>
                <a:spLocks noChangeArrowheads="1"/>
              </p:cNvSpPr>
              <p:nvPr/>
            </p:nvSpPr>
            <p:spPr bwMode="auto">
              <a:xfrm>
                <a:off x="1118" y="3560"/>
                <a:ext cx="543"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39,400</a:t>
                </a:r>
              </a:p>
            </p:txBody>
          </p:sp>
          <p:sp>
            <p:nvSpPr>
              <p:cNvPr id="52315" name="Rectangle 91"/>
              <p:cNvSpPr>
                <a:spLocks noChangeArrowheads="1"/>
              </p:cNvSpPr>
              <p:nvPr/>
            </p:nvSpPr>
            <p:spPr bwMode="auto">
              <a:xfrm>
                <a:off x="1724" y="3560"/>
                <a:ext cx="271"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14</a:t>
                </a:r>
              </a:p>
            </p:txBody>
          </p:sp>
          <p:sp>
            <p:nvSpPr>
              <p:cNvPr id="52316" name="Rectangle 92"/>
              <p:cNvSpPr>
                <a:spLocks noChangeArrowheads="1"/>
              </p:cNvSpPr>
              <p:nvPr/>
            </p:nvSpPr>
            <p:spPr bwMode="auto">
              <a:xfrm>
                <a:off x="2308" y="3560"/>
                <a:ext cx="355" cy="241"/>
              </a:xfrm>
              <a:prstGeom prst="rect">
                <a:avLst/>
              </a:prstGeom>
              <a:grp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PBS</a:t>
                </a:r>
              </a:p>
            </p:txBody>
          </p:sp>
        </p:grpSp>
      </p:grpSp>
      <p:sp>
        <p:nvSpPr>
          <p:cNvPr id="51203" name="Title 92"/>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Ranks of Income from Combined</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Groups of PBS and Non-PBS Viewers</a:t>
            </a:r>
          </a:p>
        </p:txBody>
      </p:sp>
    </p:spTree>
    <p:extLst>
      <p:ext uri="{BB962C8B-B14F-4D97-AF65-F5344CB8AC3E}">
        <p14:creationId xmlns:p14="http://schemas.microsoft.com/office/powerpoint/2010/main" val="3375719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5">
            <a:hlinkClick r:id="" action="ppaction://ole?verb=0"/>
          </p:cNvPr>
          <p:cNvGraphicFramePr>
            <a:graphicFrameLocks/>
          </p:cNvGraphicFramePr>
          <p:nvPr>
            <p:extLst>
              <p:ext uri="{D42A27DB-BD31-4B8C-83A1-F6EECF244321}">
                <p14:modId xmlns:p14="http://schemas.microsoft.com/office/powerpoint/2010/main" val="3181720697"/>
              </p:ext>
            </p:extLst>
          </p:nvPr>
        </p:nvGraphicFramePr>
        <p:xfrm>
          <a:off x="850900" y="1714500"/>
          <a:ext cx="7546975" cy="2973388"/>
        </p:xfrm>
        <a:graphic>
          <a:graphicData uri="http://schemas.openxmlformats.org/presentationml/2006/ole">
            <mc:AlternateContent xmlns:mc="http://schemas.openxmlformats.org/markup-compatibility/2006">
              <mc:Choice xmlns:v="urn:schemas-microsoft-com:vml" Requires="v">
                <p:oleObj spid="_x0000_s74825" name="Equation" r:id="rId4" imgW="4176360" imgH="1636560" progId="Equation.3">
                  <p:embed/>
                </p:oleObj>
              </mc:Choice>
              <mc:Fallback>
                <p:oleObj name="Equation" r:id="rId4" imgW="4176360" imgH="16365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 y="1714500"/>
                        <a:ext cx="7546975" cy="2973388"/>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6147"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PBS and Non-PBS Viewers: Calculation of </a:t>
            </a:r>
            <a:r>
              <a:rPr sz="2800" i="1" dirty="0" smtClean="0">
                <a:solidFill>
                  <a:srgbClr val="00B0F0"/>
                </a:solidFill>
                <a:latin typeface="Times New Roman" pitchFamily="18" charset="0"/>
                <a:cs typeface="Times New Roman" pitchFamily="18" charset="0"/>
              </a:rPr>
              <a:t>U</a:t>
            </a:r>
          </a:p>
        </p:txBody>
      </p:sp>
    </p:spTree>
    <p:extLst>
      <p:ext uri="{BB962C8B-B14F-4D97-AF65-F5344CB8AC3E}">
        <p14:creationId xmlns:p14="http://schemas.microsoft.com/office/powerpoint/2010/main" val="63284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5">
            <a:hlinkClick r:id="" action="ppaction://ole?verb=0"/>
          </p:cNvPr>
          <p:cNvGraphicFramePr>
            <a:graphicFrameLocks/>
          </p:cNvGraphicFramePr>
          <p:nvPr>
            <p:extLst>
              <p:ext uri="{D42A27DB-BD31-4B8C-83A1-F6EECF244321}">
                <p14:modId xmlns:p14="http://schemas.microsoft.com/office/powerpoint/2010/main" val="3543201660"/>
              </p:ext>
            </p:extLst>
          </p:nvPr>
        </p:nvGraphicFramePr>
        <p:xfrm>
          <a:off x="576263" y="1506538"/>
          <a:ext cx="3011487" cy="3843337"/>
        </p:xfrm>
        <a:graphic>
          <a:graphicData uri="http://schemas.openxmlformats.org/presentationml/2006/ole">
            <mc:AlternateContent xmlns:mc="http://schemas.openxmlformats.org/markup-compatibility/2006">
              <mc:Choice xmlns:v="urn:schemas-microsoft-com:vml" Requires="v">
                <p:oleObj spid="_x0000_s75991" name="Equation" r:id="rId4" imgW="1687320" imgH="2309760" progId="Equation.3">
                  <p:embed/>
                </p:oleObj>
              </mc:Choice>
              <mc:Fallback>
                <p:oleObj name="Equation" r:id="rId4" imgW="1687320" imgH="23097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506538"/>
                        <a:ext cx="3011487" cy="3843337"/>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7171" name="Object 6">
            <a:hlinkClick r:id="" action="ppaction://ole?verb=0"/>
          </p:cNvPr>
          <p:cNvGraphicFramePr>
            <a:graphicFrameLocks/>
          </p:cNvGraphicFramePr>
          <p:nvPr>
            <p:extLst>
              <p:ext uri="{D42A27DB-BD31-4B8C-83A1-F6EECF244321}">
                <p14:modId xmlns:p14="http://schemas.microsoft.com/office/powerpoint/2010/main" val="3561830908"/>
              </p:ext>
            </p:extLst>
          </p:nvPr>
        </p:nvGraphicFramePr>
        <p:xfrm>
          <a:off x="3960813" y="1506538"/>
          <a:ext cx="1674812" cy="2036762"/>
        </p:xfrm>
        <a:graphic>
          <a:graphicData uri="http://schemas.openxmlformats.org/presentationml/2006/ole">
            <mc:AlternateContent xmlns:mc="http://schemas.openxmlformats.org/markup-compatibility/2006">
              <mc:Choice xmlns:v="urn:schemas-microsoft-com:vml" Requires="v">
                <p:oleObj spid="_x0000_s75992" name="Equation" r:id="rId6" imgW="836280" imgH="1166760" progId="Equation.3">
                  <p:embed/>
                </p:oleObj>
              </mc:Choice>
              <mc:Fallback>
                <p:oleObj name="Equation" r:id="rId6" imgW="836280" imgH="116676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0813" y="1506538"/>
                        <a:ext cx="1674812" cy="2036762"/>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7172" name="Object 7">
            <a:hlinkClick r:id="" action="ppaction://ole?verb=0"/>
          </p:cNvPr>
          <p:cNvGraphicFramePr>
            <a:graphicFrameLocks/>
          </p:cNvGraphicFramePr>
          <p:nvPr>
            <p:extLst>
              <p:ext uri="{D42A27DB-BD31-4B8C-83A1-F6EECF244321}">
                <p14:modId xmlns:p14="http://schemas.microsoft.com/office/powerpoint/2010/main" val="337818903"/>
              </p:ext>
            </p:extLst>
          </p:nvPr>
        </p:nvGraphicFramePr>
        <p:xfrm>
          <a:off x="3943350" y="4624388"/>
          <a:ext cx="4872038" cy="573087"/>
        </p:xfrm>
        <a:graphic>
          <a:graphicData uri="http://schemas.openxmlformats.org/presentationml/2006/ole">
            <mc:AlternateContent xmlns:mc="http://schemas.openxmlformats.org/markup-compatibility/2006">
              <mc:Choice xmlns:v="urn:schemas-microsoft-com:vml" Requires="v">
                <p:oleObj spid="_x0000_s75993" name="Equation" r:id="rId8" imgW="1930320" imgH="241200" progId="Equation.3">
                  <p:embed/>
                </p:oleObj>
              </mc:Choice>
              <mc:Fallback>
                <p:oleObj name="Equation" r:id="rId8" imgW="1930320" imgH="2412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3350" y="4624388"/>
                        <a:ext cx="4872038" cy="573087"/>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7173" name="Title 5"/>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PBS and Non-PBS Viewers: Conclusion</a:t>
            </a:r>
          </a:p>
        </p:txBody>
      </p:sp>
    </p:spTree>
    <p:extLst>
      <p:ext uri="{BB962C8B-B14F-4D97-AF65-F5344CB8AC3E}">
        <p14:creationId xmlns:p14="http://schemas.microsoft.com/office/powerpoint/2010/main" val="315736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itle 3"/>
          <p:cNvSpPr>
            <a:spLocks noGrp="1"/>
          </p:cNvSpPr>
          <p:nvPr>
            <p:ph type="title"/>
          </p:nvPr>
        </p:nvSpPr>
        <p:spPr>
          <a:xfrm>
            <a:off x="193675" y="230188"/>
            <a:ext cx="8756650" cy="498475"/>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a:t>
            </a:r>
          </a:p>
        </p:txBody>
      </p:sp>
      <p:sp>
        <p:nvSpPr>
          <p:cNvPr id="53251" name="Content Placeholder 4"/>
          <p:cNvSpPr>
            <a:spLocks noGrp="1"/>
          </p:cNvSpPr>
          <p:nvPr>
            <p:ph idx="1"/>
          </p:nvPr>
        </p:nvSpPr>
        <p:spPr>
          <a:xfrm>
            <a:off x="381000" y="1425575"/>
            <a:ext cx="8585200" cy="4568825"/>
          </a:xfrm>
        </p:spPr>
        <p:txBody>
          <a:bodyPr>
            <a:normAutofit/>
          </a:bodyPr>
          <a:lstStyle/>
          <a:p>
            <a:pPr eaLnBrk="1" hangingPunct="1"/>
            <a:r>
              <a:rPr lang="en-US" sz="2400" dirty="0" smtClean="0">
                <a:latin typeface="Times New Roman" pitchFamily="18" charset="0"/>
                <a:cs typeface="Times New Roman" pitchFamily="18" charset="0"/>
              </a:rPr>
              <a:t>Mann-Whitney </a:t>
            </a:r>
            <a:r>
              <a:rPr lang="en-US" sz="2400" i="1" dirty="0" smtClean="0">
                <a:latin typeface="Times New Roman" pitchFamily="18" charset="0"/>
                <a:cs typeface="Times New Roman" pitchFamily="18" charset="0"/>
              </a:rPr>
              <a:t>U </a:t>
            </a:r>
            <a:r>
              <a:rPr lang="en-US" sz="2400" dirty="0" smtClean="0">
                <a:latin typeface="Times New Roman" pitchFamily="18" charset="0"/>
                <a:cs typeface="Times New Roman" pitchFamily="18" charset="0"/>
              </a:rPr>
              <a:t>test is a nonparametric alternative to the </a:t>
            </a:r>
            <a:r>
              <a:rPr lang="en-US" sz="2400" i="1" dirty="0" smtClean="0">
                <a:latin typeface="Times New Roman" pitchFamily="18" charset="0"/>
                <a:cs typeface="Times New Roman" pitchFamily="18" charset="0"/>
              </a:rPr>
              <a:t>t </a:t>
            </a:r>
            <a:r>
              <a:rPr lang="en-US" sz="2400" dirty="0" smtClean="0">
                <a:latin typeface="Times New Roman" pitchFamily="18" charset="0"/>
                <a:cs typeface="Times New Roman" pitchFamily="18" charset="0"/>
              </a:rPr>
              <a:t>test for two </a:t>
            </a:r>
            <a:r>
              <a:rPr lang="en-US" sz="2400" i="1" dirty="0" smtClean="0">
                <a:latin typeface="Times New Roman" pitchFamily="18" charset="0"/>
                <a:cs typeface="Times New Roman" pitchFamily="18" charset="0"/>
              </a:rPr>
              <a:t>independent </a:t>
            </a:r>
            <a:r>
              <a:rPr lang="en-US" sz="2400" dirty="0" smtClean="0">
                <a:latin typeface="Times New Roman" pitchFamily="18" charset="0"/>
                <a:cs typeface="Times New Roman" pitchFamily="18" charset="0"/>
              </a:rPr>
              <a:t>samples. If the two samples are </a:t>
            </a:r>
            <a:r>
              <a:rPr lang="en-US" sz="2400" i="1" dirty="0" smtClean="0">
                <a:latin typeface="Times New Roman" pitchFamily="18" charset="0"/>
                <a:cs typeface="Times New Roman" pitchFamily="18" charset="0"/>
              </a:rPr>
              <a:t>related</a:t>
            </a:r>
            <a:r>
              <a:rPr lang="en-US" sz="2400" dirty="0" smtClean="0">
                <a:latin typeface="Times New Roman" pitchFamily="18" charset="0"/>
                <a:cs typeface="Times New Roman" pitchFamily="18" charset="0"/>
              </a:rPr>
              <a:t>, the </a:t>
            </a:r>
            <a:r>
              <a:rPr lang="en-US" sz="2400" i="1" dirty="0" smtClean="0">
                <a:latin typeface="Times New Roman" pitchFamily="18" charset="0"/>
                <a:cs typeface="Times New Roman" pitchFamily="18" charset="0"/>
              </a:rPr>
              <a:t>U </a:t>
            </a:r>
            <a:r>
              <a:rPr lang="en-US" sz="2400" dirty="0" smtClean="0">
                <a:latin typeface="Times New Roman" pitchFamily="18" charset="0"/>
                <a:cs typeface="Times New Roman" pitchFamily="18" charset="0"/>
              </a:rPr>
              <a:t>test is not applicable.</a:t>
            </a:r>
          </a:p>
          <a:p>
            <a:pPr lvl="1" eaLnBrk="1" hangingPunct="1"/>
            <a:r>
              <a:rPr lang="en-US" sz="2000" dirty="0" smtClean="0">
                <a:latin typeface="Times New Roman" pitchFamily="18" charset="0"/>
                <a:cs typeface="Times New Roman" pitchFamily="18" charset="0"/>
              </a:rPr>
              <a:t>Handle related data</a:t>
            </a:r>
          </a:p>
          <a:p>
            <a:pPr lvl="1" eaLnBrk="1" hangingPunct="1"/>
            <a:r>
              <a:rPr lang="en-US" sz="2000" dirty="0" smtClean="0">
                <a:latin typeface="Times New Roman" pitchFamily="18" charset="0"/>
                <a:cs typeface="Times New Roman" pitchFamily="18" charset="0"/>
              </a:rPr>
              <a:t>Serves as a nonparametric alternative to the t test for two related samples</a:t>
            </a:r>
          </a:p>
          <a:p>
            <a:pPr lvl="1" eaLnBrk="1" hangingPunct="1"/>
            <a:r>
              <a:rPr lang="en-US" sz="2000" dirty="0" smtClean="0">
                <a:latin typeface="Times New Roman" pitchFamily="18" charset="0"/>
                <a:cs typeface="Times New Roman" pitchFamily="18" charset="0"/>
              </a:rPr>
              <a:t>A nonparametric alternative to the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test for related samples</a:t>
            </a:r>
          </a:p>
          <a:p>
            <a:pPr eaLnBrk="1" hangingPunct="1"/>
            <a:r>
              <a:rPr lang="en-US" sz="2400" dirty="0" smtClean="0">
                <a:latin typeface="Times New Roman" pitchFamily="18" charset="0"/>
                <a:cs typeface="Times New Roman" pitchFamily="18" charset="0"/>
              </a:rPr>
              <a:t>Before and After studies</a:t>
            </a:r>
          </a:p>
          <a:p>
            <a:pPr eaLnBrk="1" hangingPunct="1"/>
            <a:r>
              <a:rPr lang="en-US" sz="2400" dirty="0" smtClean="0">
                <a:latin typeface="Times New Roman" pitchFamily="18" charset="0"/>
                <a:cs typeface="Times New Roman" pitchFamily="18" charset="0"/>
              </a:rPr>
              <a:t>Studies in which measures are taken on the same person or object under different conditions</a:t>
            </a:r>
          </a:p>
          <a:p>
            <a:pPr eaLnBrk="1" hangingPunct="1"/>
            <a:r>
              <a:rPr lang="en-US" sz="2400" dirty="0" smtClean="0">
                <a:latin typeface="Times New Roman" pitchFamily="18" charset="0"/>
                <a:cs typeface="Times New Roman" pitchFamily="18" charset="0"/>
              </a:rPr>
              <a:t>Studies or twins or other relatives</a:t>
            </a:r>
          </a:p>
        </p:txBody>
      </p:sp>
    </p:spTree>
    <p:extLst>
      <p:ext uri="{BB962C8B-B14F-4D97-AF65-F5344CB8AC3E}">
        <p14:creationId xmlns:p14="http://schemas.microsoft.com/office/powerpoint/2010/main" val="2560730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3"/>
          <p:cNvSpPr>
            <a:spLocks noGrp="1"/>
          </p:cNvSpPr>
          <p:nvPr>
            <p:ph type="title"/>
          </p:nvPr>
        </p:nvSpPr>
        <p:spPr>
          <a:xfrm>
            <a:off x="193675" y="230188"/>
            <a:ext cx="8756650" cy="498475"/>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a:t>
            </a:r>
          </a:p>
        </p:txBody>
      </p:sp>
      <p:sp>
        <p:nvSpPr>
          <p:cNvPr id="54275" name="Content Placeholder 4"/>
          <p:cNvSpPr>
            <a:spLocks noGrp="1"/>
          </p:cNvSpPr>
          <p:nvPr>
            <p:ph idx="1"/>
          </p:nvPr>
        </p:nvSpPr>
        <p:spPr>
          <a:xfrm>
            <a:off x="381000" y="1412875"/>
            <a:ext cx="8382000" cy="2790825"/>
          </a:xfrm>
        </p:spPr>
        <p:txBody>
          <a:bodyPr>
            <a:normAutofit fontScale="85000" lnSpcReduction="10000"/>
          </a:bodyPr>
          <a:lstStyle/>
          <a:p>
            <a:pPr eaLnBrk="1" hangingPunct="1"/>
            <a:r>
              <a:rPr lang="en-US" dirty="0" smtClean="0">
                <a:latin typeface="Times New Roman" pitchFamily="18" charset="0"/>
                <a:cs typeface="Times New Roman" pitchFamily="18" charset="0"/>
              </a:rPr>
              <a:t>Differences of the scores of the two matched samples</a:t>
            </a:r>
          </a:p>
          <a:p>
            <a:pPr eaLnBrk="1" hangingPunct="1"/>
            <a:r>
              <a:rPr lang="en-US" dirty="0" smtClean="0">
                <a:latin typeface="Times New Roman" pitchFamily="18" charset="0"/>
                <a:cs typeface="Times New Roman" pitchFamily="18" charset="0"/>
              </a:rPr>
              <a:t>Differences are ranked, ignoring the sign</a:t>
            </a:r>
          </a:p>
          <a:p>
            <a:pPr eaLnBrk="1" hangingPunct="1"/>
            <a:r>
              <a:rPr lang="en-US" dirty="0" smtClean="0">
                <a:latin typeface="Times New Roman" pitchFamily="18" charset="0"/>
                <a:cs typeface="Times New Roman" pitchFamily="18" charset="0"/>
              </a:rPr>
              <a:t>Ranks are given the sign of the difference</a:t>
            </a:r>
          </a:p>
          <a:p>
            <a:pPr eaLnBrk="1" hangingPunct="1"/>
            <a:r>
              <a:rPr lang="en-US" dirty="0" smtClean="0">
                <a:latin typeface="Times New Roman" pitchFamily="18" charset="0"/>
                <a:cs typeface="Times New Roman" pitchFamily="18" charset="0"/>
              </a:rPr>
              <a:t>Positive ranks are summed</a:t>
            </a:r>
          </a:p>
          <a:p>
            <a:pPr eaLnBrk="1" hangingPunct="1"/>
            <a:r>
              <a:rPr lang="en-US" dirty="0" smtClean="0">
                <a:latin typeface="Times New Roman" pitchFamily="18" charset="0"/>
                <a:cs typeface="Times New Roman" pitchFamily="18" charset="0"/>
              </a:rPr>
              <a:t>Negative ranks are summed</a:t>
            </a:r>
          </a:p>
          <a:p>
            <a:pPr eaLnBrk="1" hangingPunct="1"/>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is the smaller sum of ranks</a:t>
            </a:r>
          </a:p>
        </p:txBody>
      </p:sp>
    </p:spTree>
    <p:extLst>
      <p:ext uri="{BB962C8B-B14F-4D97-AF65-F5344CB8AC3E}">
        <p14:creationId xmlns:p14="http://schemas.microsoft.com/office/powerpoint/2010/main" val="119654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5"/>
          <p:cNvSpPr>
            <a:spLocks noGrp="1" noChangeArrowheads="1"/>
          </p:cNvSpPr>
          <p:nvPr>
            <p:ph idx="1"/>
          </p:nvPr>
        </p:nvSpPr>
        <p:spPr>
          <a:xfrm>
            <a:off x="304800" y="1371600"/>
            <a:ext cx="8039100" cy="3162300"/>
          </a:xfrm>
        </p:spPr>
        <p:txBody>
          <a:bodyPr lIns="90488" tIns="44450" rIns="90488" bIns="44450">
            <a:noAutofit/>
          </a:bodyPr>
          <a:lstStyle/>
          <a:p>
            <a:pPr eaLnBrk="1" hangingPunct="1"/>
            <a:r>
              <a:rPr lang="en-US" sz="2800" i="1" dirty="0" smtClean="0"/>
              <a:t>n</a:t>
            </a:r>
            <a:r>
              <a:rPr lang="en-US" sz="2800" dirty="0" smtClean="0"/>
              <a:t> is the number of matched pairs</a:t>
            </a:r>
          </a:p>
          <a:p>
            <a:pPr eaLnBrk="1" hangingPunct="1"/>
            <a:r>
              <a:rPr lang="en-US" sz="2800" dirty="0" smtClean="0"/>
              <a:t>If </a:t>
            </a:r>
            <a:r>
              <a:rPr lang="en-US" sz="2800" i="1" dirty="0" smtClean="0"/>
              <a:t>n</a:t>
            </a:r>
            <a:r>
              <a:rPr lang="en-US" sz="2800" dirty="0" smtClean="0"/>
              <a:t> &gt; 15, </a:t>
            </a:r>
            <a:r>
              <a:rPr lang="en-US" sz="2800" i="1" dirty="0" smtClean="0"/>
              <a:t>T</a:t>
            </a:r>
            <a:r>
              <a:rPr lang="en-US" sz="2800" dirty="0" smtClean="0"/>
              <a:t> is approximately normally distributed,</a:t>
            </a:r>
            <a:br>
              <a:rPr lang="en-US" sz="2800" dirty="0" smtClean="0"/>
            </a:br>
            <a:r>
              <a:rPr lang="en-US" sz="2800" dirty="0" smtClean="0"/>
              <a:t>and a </a:t>
            </a:r>
            <a:r>
              <a:rPr lang="en-US" sz="2800" i="1" dirty="0" smtClean="0"/>
              <a:t>Z</a:t>
            </a:r>
            <a:r>
              <a:rPr lang="en-US" sz="2800" dirty="0" smtClean="0"/>
              <a:t> test is used.</a:t>
            </a:r>
          </a:p>
          <a:p>
            <a:pPr eaLnBrk="1" hangingPunct="1"/>
            <a:r>
              <a:rPr lang="en-US" sz="2800" dirty="0" smtClean="0"/>
              <a:t>If </a:t>
            </a:r>
            <a:r>
              <a:rPr lang="en-US" sz="2800" i="1" dirty="0" smtClean="0"/>
              <a:t>n</a:t>
            </a:r>
            <a:r>
              <a:rPr lang="en-US" sz="2800" dirty="0" smtClean="0"/>
              <a:t> </a:t>
            </a:r>
            <a:r>
              <a:rPr lang="en-US" sz="2800" dirty="0" smtClean="0">
                <a:latin typeface="Symbol" pitchFamily="18" charset="2"/>
              </a:rPr>
              <a:t></a:t>
            </a:r>
            <a:r>
              <a:rPr lang="en-US" sz="2800" dirty="0" smtClean="0"/>
              <a:t> 15, a special “small sample” procedure is followed.</a:t>
            </a:r>
          </a:p>
          <a:p>
            <a:pPr lvl="1" eaLnBrk="1" hangingPunct="1"/>
            <a:r>
              <a:rPr lang="en-US" sz="2400" dirty="0" smtClean="0"/>
              <a:t>The paired data are randomly selected.</a:t>
            </a:r>
          </a:p>
          <a:p>
            <a:pPr lvl="1" eaLnBrk="1" hangingPunct="1"/>
            <a:r>
              <a:rPr lang="en-US" sz="2400" dirty="0" smtClean="0"/>
              <a:t>The underlying distributions are symmetric.</a:t>
            </a:r>
          </a:p>
        </p:txBody>
      </p:sp>
      <p:sp>
        <p:nvSpPr>
          <p:cNvPr id="55299" name="Title 3"/>
          <p:cNvSpPr>
            <a:spLocks noGrp="1"/>
          </p:cNvSpPr>
          <p:nvPr>
            <p:ph type="title"/>
          </p:nvPr>
        </p:nvSpPr>
        <p:spPr>
          <a:xfrm>
            <a:off x="193675" y="230188"/>
            <a:ext cx="875665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Sample Size Consideration</a:t>
            </a:r>
          </a:p>
        </p:txBody>
      </p:sp>
    </p:spTree>
    <p:extLst>
      <p:ext uri="{BB962C8B-B14F-4D97-AF65-F5344CB8AC3E}">
        <p14:creationId xmlns:p14="http://schemas.microsoft.com/office/powerpoint/2010/main" val="1614199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3"/>
          <p:cNvSpPr>
            <a:spLocks noGrp="1"/>
          </p:cNvSpPr>
          <p:nvPr>
            <p:ph type="title"/>
          </p:nvPr>
        </p:nvSpPr>
        <p:spPr>
          <a:xfrm>
            <a:off x="193675" y="230188"/>
            <a:ext cx="8756650" cy="498475"/>
          </a:xfrm>
        </p:spPr>
        <p:txBody>
          <a:bodyPr>
            <a:noAutofit/>
          </a:bodyPr>
          <a:lstStyle/>
          <a:p>
            <a:pPr eaLnBrk="1" hangingPunct="1"/>
            <a:r>
              <a:rPr sz="2800" dirty="0">
                <a:solidFill>
                  <a:schemeClr val="tx2">
                    <a:lumMod val="60000"/>
                    <a:lumOff val="40000"/>
                  </a:schemeClr>
                </a:solidFill>
                <a:latin typeface="Times New Roman" pitchFamily="18" charset="0"/>
                <a:cs typeface="Times New Roman" pitchFamily="18" charset="0"/>
              </a:rPr>
              <a:t>Parametric vs. Nonparametric Statistics</a:t>
            </a:r>
          </a:p>
        </p:txBody>
      </p:sp>
      <p:sp>
        <p:nvSpPr>
          <p:cNvPr id="32771" name="Content Placeholder 4"/>
          <p:cNvSpPr>
            <a:spLocks noGrp="1"/>
          </p:cNvSpPr>
          <p:nvPr>
            <p:ph idx="1"/>
          </p:nvPr>
        </p:nvSpPr>
        <p:spPr>
          <a:xfrm>
            <a:off x="304800" y="1143000"/>
            <a:ext cx="8610600" cy="5038725"/>
          </a:xfrm>
        </p:spPr>
        <p:txBody>
          <a:bodyPr>
            <a:noAutofit/>
          </a:bodyPr>
          <a:lstStyle/>
          <a:p>
            <a:pPr eaLnBrk="1" hangingPunct="1">
              <a:spcBef>
                <a:spcPts val="500"/>
              </a:spcBef>
            </a:pPr>
            <a:r>
              <a:rPr lang="en-US" sz="2800" smtClean="0">
                <a:latin typeface="Times New Roman" pitchFamily="18" charset="0"/>
                <a:cs typeface="Times New Roman" pitchFamily="18" charset="0"/>
              </a:rPr>
              <a:t>Parametric Statistics are statistical techniques based on assumptions about the population from which the sample data are collected.</a:t>
            </a:r>
          </a:p>
          <a:p>
            <a:pPr lvl="1" eaLnBrk="1" hangingPunct="1">
              <a:spcBef>
                <a:spcPts val="500"/>
              </a:spcBef>
            </a:pPr>
            <a:r>
              <a:rPr lang="en-US" sz="2400" smtClean="0">
                <a:latin typeface="Times New Roman" pitchFamily="18" charset="0"/>
                <a:cs typeface="Times New Roman" pitchFamily="18" charset="0"/>
              </a:rPr>
              <a:t>Assumption that data being analyzed are randomly</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selected from a normally distributed population. </a:t>
            </a:r>
          </a:p>
          <a:p>
            <a:pPr lvl="1" eaLnBrk="1" hangingPunct="1">
              <a:spcBef>
                <a:spcPts val="500"/>
              </a:spcBef>
            </a:pPr>
            <a:r>
              <a:rPr lang="en-US" sz="2400" smtClean="0">
                <a:latin typeface="Times New Roman" pitchFamily="18" charset="0"/>
                <a:cs typeface="Times New Roman" pitchFamily="18" charset="0"/>
              </a:rPr>
              <a:t>Requires quantitative measurement that yield interval</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or ratio level data.</a:t>
            </a:r>
          </a:p>
          <a:p>
            <a:pPr eaLnBrk="1" hangingPunct="1">
              <a:spcBef>
                <a:spcPts val="500"/>
              </a:spcBef>
            </a:pPr>
            <a:r>
              <a:rPr lang="en-US" sz="2800" smtClean="0">
                <a:latin typeface="Times New Roman" pitchFamily="18" charset="0"/>
                <a:cs typeface="Times New Roman" pitchFamily="18" charset="0"/>
              </a:rPr>
              <a:t>Nonparametric Statistics are based on fewer assumptions about the population and the parameters. </a:t>
            </a:r>
          </a:p>
          <a:p>
            <a:pPr lvl="1" eaLnBrk="1" hangingPunct="1">
              <a:spcBef>
                <a:spcPts val="500"/>
              </a:spcBef>
            </a:pPr>
            <a:r>
              <a:rPr lang="en-US" sz="2400" smtClean="0">
                <a:latin typeface="Times New Roman" pitchFamily="18" charset="0"/>
                <a:cs typeface="Times New Roman" pitchFamily="18" charset="0"/>
              </a:rPr>
              <a:t>Sometimes  called “distribution-free” statistics.</a:t>
            </a:r>
          </a:p>
          <a:p>
            <a:pPr lvl="1" eaLnBrk="1" hangingPunct="1">
              <a:spcBef>
                <a:spcPts val="500"/>
              </a:spcBef>
            </a:pPr>
            <a:r>
              <a:rPr lang="en-US" sz="2400" smtClean="0">
                <a:latin typeface="Times New Roman" pitchFamily="18" charset="0"/>
                <a:cs typeface="Times New Roman" pitchFamily="18" charset="0"/>
              </a:rPr>
              <a:t>A variety of nonparametric statistics are available for</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use with nominal or ordinal data.</a:t>
            </a:r>
          </a:p>
        </p:txBody>
      </p:sp>
    </p:spTree>
    <p:extLst>
      <p:ext uri="{BB962C8B-B14F-4D97-AF65-F5344CB8AC3E}">
        <p14:creationId xmlns:p14="http://schemas.microsoft.com/office/powerpoint/2010/main" val="115781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ChangeArrowheads="1"/>
          </p:cNvSpPr>
          <p:nvPr/>
        </p:nvSpPr>
        <p:spPr bwMode="auto">
          <a:xfrm>
            <a:off x="749300" y="1308100"/>
            <a:ext cx="8166100" cy="3536866"/>
          </a:xfrm>
          <a:prstGeom prst="rect">
            <a:avLst/>
          </a:prstGeom>
          <a:noFill/>
          <a:ln w="12700" cap="sq">
            <a:noFill/>
            <a:miter lim="800000"/>
            <a:headEnd type="none" w="sm" len="sm"/>
            <a:tailEnd type="none" w="sm" len="sm"/>
          </a:ln>
        </p:spPr>
        <p:txBody>
          <a:bodyPr lIns="90488" tIns="44450" rIns="90488" bIns="44450">
            <a:spAutoFit/>
          </a:bodyPr>
          <a:lstStyle/>
          <a:p>
            <a:pPr eaLnBrk="0" hangingPunct="0">
              <a:defRPr/>
            </a:pPr>
            <a:r>
              <a:rPr lang="en-US" sz="2800" dirty="0">
                <a:latin typeface="Times New Roman" pitchFamily="18" charset="0"/>
                <a:cs typeface="Times New Roman" pitchFamily="18" charset="0"/>
              </a:rPr>
              <a:t>Consider the survey by American Demographics that  estimated the average annual household spending</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on healthcare. The U.S. metropolitan average was $1,800.  </a:t>
            </a:r>
          </a:p>
          <a:p>
            <a:pPr eaLnBrk="0" hangingPunct="0">
              <a:defRPr/>
            </a:pPr>
            <a:r>
              <a:rPr lang="en-US" sz="2800" dirty="0">
                <a:latin typeface="Times New Roman" pitchFamily="18" charset="0"/>
                <a:cs typeface="Times New Roman" pitchFamily="18" charset="0"/>
              </a:rPr>
              <a:t>Suppose six families in Pittsburgh, Pennsylvania, are matched demographically with six families in Oakland,  California, and their amounts of household spending on healthcare for last year are obtained.</a:t>
            </a:r>
          </a:p>
        </p:txBody>
      </p:sp>
      <p:sp>
        <p:nvSpPr>
          <p:cNvPr id="56323"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Small Sample Example</a:t>
            </a:r>
          </a:p>
        </p:txBody>
      </p:sp>
    </p:spTree>
    <p:extLst>
      <p:ext uri="{BB962C8B-B14F-4D97-AF65-F5344CB8AC3E}">
        <p14:creationId xmlns:p14="http://schemas.microsoft.com/office/powerpoint/2010/main" val="4022827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54"/>
          <p:cNvGrpSpPr>
            <a:grpSpLocks/>
          </p:cNvGrpSpPr>
          <p:nvPr/>
        </p:nvGrpSpPr>
        <p:grpSpPr bwMode="auto">
          <a:xfrm>
            <a:off x="4191000" y="1739900"/>
            <a:ext cx="4184650" cy="3248025"/>
            <a:chOff x="2544" y="1104"/>
            <a:chExt cx="2636" cy="2046"/>
          </a:xfrm>
        </p:grpSpPr>
        <p:sp>
          <p:nvSpPr>
            <p:cNvPr id="57349" name="Rectangle 5"/>
            <p:cNvSpPr>
              <a:spLocks noChangeArrowheads="1"/>
            </p:cNvSpPr>
            <p:nvPr/>
          </p:nvSpPr>
          <p:spPr bwMode="auto">
            <a:xfrm>
              <a:off x="2544" y="1104"/>
              <a:ext cx="2633" cy="2018"/>
            </a:xfrm>
            <a:prstGeom prst="rect">
              <a:avLst/>
            </a:prstGeom>
            <a:solidFill>
              <a:schemeClr val="bg1"/>
            </a:solid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sp>
          <p:nvSpPr>
            <p:cNvPr id="59398" name="Rectangle 6"/>
            <p:cNvSpPr>
              <a:spLocks noChangeArrowheads="1"/>
            </p:cNvSpPr>
            <p:nvPr/>
          </p:nvSpPr>
          <p:spPr bwMode="auto">
            <a:xfrm>
              <a:off x="2605" y="1107"/>
              <a:ext cx="65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Family </a:t>
              </a:r>
            </a:p>
          </p:txBody>
        </p:sp>
        <p:sp>
          <p:nvSpPr>
            <p:cNvPr id="59399" name="Rectangle 7"/>
            <p:cNvSpPr>
              <a:spLocks noChangeArrowheads="1"/>
            </p:cNvSpPr>
            <p:nvPr/>
          </p:nvSpPr>
          <p:spPr bwMode="auto">
            <a:xfrm>
              <a:off x="2820" y="1342"/>
              <a:ext cx="413"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u="sng" dirty="0">
                  <a:solidFill>
                    <a:srgbClr val="000000"/>
                  </a:solidFill>
                  <a:latin typeface="+mj-lt"/>
                  <a:cs typeface="+mn-cs"/>
                </a:rPr>
                <a:t>Pair</a:t>
              </a:r>
            </a:p>
          </p:txBody>
        </p:sp>
        <p:sp>
          <p:nvSpPr>
            <p:cNvPr id="59400" name="Rectangle 8"/>
            <p:cNvSpPr>
              <a:spLocks noChangeArrowheads="1"/>
            </p:cNvSpPr>
            <p:nvPr/>
          </p:nvSpPr>
          <p:spPr bwMode="auto">
            <a:xfrm>
              <a:off x="3352" y="1342"/>
              <a:ext cx="911"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u="sng" dirty="0">
                  <a:solidFill>
                    <a:srgbClr val="000000"/>
                  </a:solidFill>
                  <a:latin typeface="+mj-lt"/>
                  <a:cs typeface="+mn-cs"/>
                </a:rPr>
                <a:t>Pittsburgh</a:t>
              </a:r>
            </a:p>
          </p:txBody>
        </p:sp>
        <p:sp>
          <p:nvSpPr>
            <p:cNvPr id="59401" name="Rectangle 9"/>
            <p:cNvSpPr>
              <a:spLocks noChangeArrowheads="1"/>
            </p:cNvSpPr>
            <p:nvPr/>
          </p:nvSpPr>
          <p:spPr bwMode="auto">
            <a:xfrm>
              <a:off x="4422" y="1342"/>
              <a:ext cx="75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u="sng" dirty="0">
                  <a:solidFill>
                    <a:srgbClr val="000000"/>
                  </a:solidFill>
                  <a:latin typeface="+mj-lt"/>
                  <a:cs typeface="+mn-cs"/>
                </a:rPr>
                <a:t>Oakland</a:t>
              </a:r>
            </a:p>
          </p:txBody>
        </p:sp>
        <p:sp>
          <p:nvSpPr>
            <p:cNvPr id="57354" name="Rectangle 10"/>
            <p:cNvSpPr>
              <a:spLocks noChangeArrowheads="1"/>
            </p:cNvSpPr>
            <p:nvPr/>
          </p:nvSpPr>
          <p:spPr bwMode="auto">
            <a:xfrm>
              <a:off x="2999" y="1597"/>
              <a:ext cx="20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1</a:t>
              </a:r>
            </a:p>
          </p:txBody>
        </p:sp>
        <p:sp>
          <p:nvSpPr>
            <p:cNvPr id="59403" name="Rectangle 11"/>
            <p:cNvSpPr>
              <a:spLocks noChangeArrowheads="1"/>
            </p:cNvSpPr>
            <p:nvPr/>
          </p:nvSpPr>
          <p:spPr bwMode="auto">
            <a:xfrm>
              <a:off x="3702" y="1597"/>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1,950</a:t>
              </a:r>
            </a:p>
          </p:txBody>
        </p:sp>
        <p:sp>
          <p:nvSpPr>
            <p:cNvPr id="59404" name="Rectangle 12"/>
            <p:cNvSpPr>
              <a:spLocks noChangeArrowheads="1"/>
            </p:cNvSpPr>
            <p:nvPr/>
          </p:nvSpPr>
          <p:spPr bwMode="auto">
            <a:xfrm>
              <a:off x="3217" y="1597"/>
              <a:ext cx="53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57" name="Rectangle 13"/>
            <p:cNvSpPr>
              <a:spLocks noChangeArrowheads="1"/>
            </p:cNvSpPr>
            <p:nvPr/>
          </p:nvSpPr>
          <p:spPr bwMode="auto">
            <a:xfrm>
              <a:off x="3699" y="1597"/>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9406" name="Rectangle 14"/>
            <p:cNvSpPr>
              <a:spLocks noChangeArrowheads="1"/>
            </p:cNvSpPr>
            <p:nvPr/>
          </p:nvSpPr>
          <p:spPr bwMode="auto">
            <a:xfrm>
              <a:off x="4615" y="1597"/>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1,760</a:t>
              </a:r>
            </a:p>
          </p:txBody>
        </p:sp>
        <p:sp>
          <p:nvSpPr>
            <p:cNvPr id="59407" name="Rectangle 15"/>
            <p:cNvSpPr>
              <a:spLocks noChangeArrowheads="1"/>
            </p:cNvSpPr>
            <p:nvPr/>
          </p:nvSpPr>
          <p:spPr bwMode="auto">
            <a:xfrm>
              <a:off x="4310" y="1597"/>
              <a:ext cx="370"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60" name="Rectangle 16"/>
            <p:cNvSpPr>
              <a:spLocks noChangeArrowheads="1"/>
            </p:cNvSpPr>
            <p:nvPr/>
          </p:nvSpPr>
          <p:spPr bwMode="auto">
            <a:xfrm>
              <a:off x="4599" y="1597"/>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7361" name="Rectangle 17"/>
            <p:cNvSpPr>
              <a:spLocks noChangeArrowheads="1"/>
            </p:cNvSpPr>
            <p:nvPr/>
          </p:nvSpPr>
          <p:spPr bwMode="auto">
            <a:xfrm>
              <a:off x="2999" y="1851"/>
              <a:ext cx="20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2</a:t>
              </a:r>
            </a:p>
          </p:txBody>
        </p:sp>
        <p:sp>
          <p:nvSpPr>
            <p:cNvPr id="59410" name="Rectangle 18"/>
            <p:cNvSpPr>
              <a:spLocks noChangeArrowheads="1"/>
            </p:cNvSpPr>
            <p:nvPr/>
          </p:nvSpPr>
          <p:spPr bwMode="auto">
            <a:xfrm>
              <a:off x="3702" y="1851"/>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1,840</a:t>
              </a:r>
            </a:p>
          </p:txBody>
        </p:sp>
        <p:sp>
          <p:nvSpPr>
            <p:cNvPr id="59411" name="Rectangle 19"/>
            <p:cNvSpPr>
              <a:spLocks noChangeArrowheads="1"/>
            </p:cNvSpPr>
            <p:nvPr/>
          </p:nvSpPr>
          <p:spPr bwMode="auto">
            <a:xfrm>
              <a:off x="3217" y="1851"/>
              <a:ext cx="53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64" name="Rectangle 20"/>
            <p:cNvSpPr>
              <a:spLocks noChangeArrowheads="1"/>
            </p:cNvSpPr>
            <p:nvPr/>
          </p:nvSpPr>
          <p:spPr bwMode="auto">
            <a:xfrm>
              <a:off x="3699" y="1851"/>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9413" name="Rectangle 21"/>
            <p:cNvSpPr>
              <a:spLocks noChangeArrowheads="1"/>
            </p:cNvSpPr>
            <p:nvPr/>
          </p:nvSpPr>
          <p:spPr bwMode="auto">
            <a:xfrm>
              <a:off x="4615" y="1851"/>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1,870</a:t>
              </a:r>
            </a:p>
          </p:txBody>
        </p:sp>
        <p:sp>
          <p:nvSpPr>
            <p:cNvPr id="59414" name="Rectangle 22"/>
            <p:cNvSpPr>
              <a:spLocks noChangeArrowheads="1"/>
            </p:cNvSpPr>
            <p:nvPr/>
          </p:nvSpPr>
          <p:spPr bwMode="auto">
            <a:xfrm>
              <a:off x="4310" y="1851"/>
              <a:ext cx="370"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67" name="Rectangle 23"/>
            <p:cNvSpPr>
              <a:spLocks noChangeArrowheads="1"/>
            </p:cNvSpPr>
            <p:nvPr/>
          </p:nvSpPr>
          <p:spPr bwMode="auto">
            <a:xfrm>
              <a:off x="4599" y="1851"/>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7368" name="Rectangle 24"/>
            <p:cNvSpPr>
              <a:spLocks noChangeArrowheads="1"/>
            </p:cNvSpPr>
            <p:nvPr/>
          </p:nvSpPr>
          <p:spPr bwMode="auto">
            <a:xfrm>
              <a:off x="2999" y="2106"/>
              <a:ext cx="20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3</a:t>
              </a:r>
            </a:p>
          </p:txBody>
        </p:sp>
        <p:sp>
          <p:nvSpPr>
            <p:cNvPr id="59417" name="Rectangle 25"/>
            <p:cNvSpPr>
              <a:spLocks noChangeArrowheads="1"/>
            </p:cNvSpPr>
            <p:nvPr/>
          </p:nvSpPr>
          <p:spPr bwMode="auto">
            <a:xfrm>
              <a:off x="3702" y="2106"/>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2,015</a:t>
              </a:r>
            </a:p>
          </p:txBody>
        </p:sp>
        <p:sp>
          <p:nvSpPr>
            <p:cNvPr id="59418" name="Rectangle 26"/>
            <p:cNvSpPr>
              <a:spLocks noChangeArrowheads="1"/>
            </p:cNvSpPr>
            <p:nvPr/>
          </p:nvSpPr>
          <p:spPr bwMode="auto">
            <a:xfrm>
              <a:off x="3217" y="2106"/>
              <a:ext cx="53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71" name="Rectangle 27"/>
            <p:cNvSpPr>
              <a:spLocks noChangeArrowheads="1"/>
            </p:cNvSpPr>
            <p:nvPr/>
          </p:nvSpPr>
          <p:spPr bwMode="auto">
            <a:xfrm>
              <a:off x="3699" y="2106"/>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9420" name="Rectangle 28"/>
            <p:cNvSpPr>
              <a:spLocks noChangeArrowheads="1"/>
            </p:cNvSpPr>
            <p:nvPr/>
          </p:nvSpPr>
          <p:spPr bwMode="auto">
            <a:xfrm>
              <a:off x="4615" y="2106"/>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1,810</a:t>
              </a:r>
            </a:p>
          </p:txBody>
        </p:sp>
        <p:sp>
          <p:nvSpPr>
            <p:cNvPr id="59421" name="Rectangle 29"/>
            <p:cNvSpPr>
              <a:spLocks noChangeArrowheads="1"/>
            </p:cNvSpPr>
            <p:nvPr/>
          </p:nvSpPr>
          <p:spPr bwMode="auto">
            <a:xfrm>
              <a:off x="4310" y="2106"/>
              <a:ext cx="370"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74" name="Rectangle 30"/>
            <p:cNvSpPr>
              <a:spLocks noChangeArrowheads="1"/>
            </p:cNvSpPr>
            <p:nvPr/>
          </p:nvSpPr>
          <p:spPr bwMode="auto">
            <a:xfrm>
              <a:off x="4599" y="2106"/>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7375" name="Rectangle 31"/>
            <p:cNvSpPr>
              <a:spLocks noChangeArrowheads="1"/>
            </p:cNvSpPr>
            <p:nvPr/>
          </p:nvSpPr>
          <p:spPr bwMode="auto">
            <a:xfrm>
              <a:off x="2999" y="2361"/>
              <a:ext cx="20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4</a:t>
              </a:r>
            </a:p>
          </p:txBody>
        </p:sp>
        <p:sp>
          <p:nvSpPr>
            <p:cNvPr id="59424" name="Rectangle 32"/>
            <p:cNvSpPr>
              <a:spLocks noChangeArrowheads="1"/>
            </p:cNvSpPr>
            <p:nvPr/>
          </p:nvSpPr>
          <p:spPr bwMode="auto">
            <a:xfrm>
              <a:off x="3702" y="2361"/>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1,580</a:t>
              </a:r>
            </a:p>
          </p:txBody>
        </p:sp>
        <p:sp>
          <p:nvSpPr>
            <p:cNvPr id="59425" name="Rectangle 33"/>
            <p:cNvSpPr>
              <a:spLocks noChangeArrowheads="1"/>
            </p:cNvSpPr>
            <p:nvPr/>
          </p:nvSpPr>
          <p:spPr bwMode="auto">
            <a:xfrm>
              <a:off x="3217" y="2361"/>
              <a:ext cx="53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78" name="Rectangle 34"/>
            <p:cNvSpPr>
              <a:spLocks noChangeArrowheads="1"/>
            </p:cNvSpPr>
            <p:nvPr/>
          </p:nvSpPr>
          <p:spPr bwMode="auto">
            <a:xfrm>
              <a:off x="3699" y="2361"/>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9427" name="Rectangle 35"/>
            <p:cNvSpPr>
              <a:spLocks noChangeArrowheads="1"/>
            </p:cNvSpPr>
            <p:nvPr/>
          </p:nvSpPr>
          <p:spPr bwMode="auto">
            <a:xfrm>
              <a:off x="4615" y="2361"/>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1,660</a:t>
              </a:r>
            </a:p>
          </p:txBody>
        </p:sp>
        <p:sp>
          <p:nvSpPr>
            <p:cNvPr id="59428" name="Rectangle 36"/>
            <p:cNvSpPr>
              <a:spLocks noChangeArrowheads="1"/>
            </p:cNvSpPr>
            <p:nvPr/>
          </p:nvSpPr>
          <p:spPr bwMode="auto">
            <a:xfrm>
              <a:off x="4310" y="2361"/>
              <a:ext cx="370"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81" name="Rectangle 37"/>
            <p:cNvSpPr>
              <a:spLocks noChangeArrowheads="1"/>
            </p:cNvSpPr>
            <p:nvPr/>
          </p:nvSpPr>
          <p:spPr bwMode="auto">
            <a:xfrm>
              <a:off x="4599" y="2361"/>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7382" name="Rectangle 38"/>
            <p:cNvSpPr>
              <a:spLocks noChangeArrowheads="1"/>
            </p:cNvSpPr>
            <p:nvPr/>
          </p:nvSpPr>
          <p:spPr bwMode="auto">
            <a:xfrm>
              <a:off x="2999" y="2615"/>
              <a:ext cx="20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5</a:t>
              </a:r>
            </a:p>
          </p:txBody>
        </p:sp>
        <p:sp>
          <p:nvSpPr>
            <p:cNvPr id="59431" name="Rectangle 39"/>
            <p:cNvSpPr>
              <a:spLocks noChangeArrowheads="1"/>
            </p:cNvSpPr>
            <p:nvPr/>
          </p:nvSpPr>
          <p:spPr bwMode="auto">
            <a:xfrm>
              <a:off x="3702" y="2615"/>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1,790</a:t>
              </a:r>
            </a:p>
          </p:txBody>
        </p:sp>
        <p:sp>
          <p:nvSpPr>
            <p:cNvPr id="59432" name="Rectangle 40"/>
            <p:cNvSpPr>
              <a:spLocks noChangeArrowheads="1"/>
            </p:cNvSpPr>
            <p:nvPr/>
          </p:nvSpPr>
          <p:spPr bwMode="auto">
            <a:xfrm>
              <a:off x="3217" y="2615"/>
              <a:ext cx="53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85" name="Rectangle 41"/>
            <p:cNvSpPr>
              <a:spLocks noChangeArrowheads="1"/>
            </p:cNvSpPr>
            <p:nvPr/>
          </p:nvSpPr>
          <p:spPr bwMode="auto">
            <a:xfrm>
              <a:off x="3699" y="2615"/>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9434" name="Rectangle 42"/>
            <p:cNvSpPr>
              <a:spLocks noChangeArrowheads="1"/>
            </p:cNvSpPr>
            <p:nvPr/>
          </p:nvSpPr>
          <p:spPr bwMode="auto">
            <a:xfrm>
              <a:off x="4615" y="2615"/>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1,340</a:t>
              </a:r>
            </a:p>
          </p:txBody>
        </p:sp>
        <p:sp>
          <p:nvSpPr>
            <p:cNvPr id="59435" name="Rectangle 43"/>
            <p:cNvSpPr>
              <a:spLocks noChangeArrowheads="1"/>
            </p:cNvSpPr>
            <p:nvPr/>
          </p:nvSpPr>
          <p:spPr bwMode="auto">
            <a:xfrm>
              <a:off x="4310" y="2615"/>
              <a:ext cx="370"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88" name="Rectangle 44"/>
            <p:cNvSpPr>
              <a:spLocks noChangeArrowheads="1"/>
            </p:cNvSpPr>
            <p:nvPr/>
          </p:nvSpPr>
          <p:spPr bwMode="auto">
            <a:xfrm>
              <a:off x="4599" y="2615"/>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7389" name="Rectangle 45"/>
            <p:cNvSpPr>
              <a:spLocks noChangeArrowheads="1"/>
            </p:cNvSpPr>
            <p:nvPr/>
          </p:nvSpPr>
          <p:spPr bwMode="auto">
            <a:xfrm>
              <a:off x="2999" y="2870"/>
              <a:ext cx="20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6</a:t>
              </a:r>
            </a:p>
          </p:txBody>
        </p:sp>
        <p:sp>
          <p:nvSpPr>
            <p:cNvPr id="59438" name="Rectangle 46"/>
            <p:cNvSpPr>
              <a:spLocks noChangeArrowheads="1"/>
            </p:cNvSpPr>
            <p:nvPr/>
          </p:nvSpPr>
          <p:spPr bwMode="auto">
            <a:xfrm>
              <a:off x="3702" y="2870"/>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1,925</a:t>
              </a:r>
            </a:p>
          </p:txBody>
        </p:sp>
        <p:sp>
          <p:nvSpPr>
            <p:cNvPr id="59439" name="Rectangle 47"/>
            <p:cNvSpPr>
              <a:spLocks noChangeArrowheads="1"/>
            </p:cNvSpPr>
            <p:nvPr/>
          </p:nvSpPr>
          <p:spPr bwMode="auto">
            <a:xfrm>
              <a:off x="3217" y="2870"/>
              <a:ext cx="539"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92" name="Rectangle 48"/>
            <p:cNvSpPr>
              <a:spLocks noChangeArrowheads="1"/>
            </p:cNvSpPr>
            <p:nvPr/>
          </p:nvSpPr>
          <p:spPr bwMode="auto">
            <a:xfrm>
              <a:off x="3699" y="2870"/>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sp>
          <p:nvSpPr>
            <p:cNvPr id="59441" name="Rectangle 49"/>
            <p:cNvSpPr>
              <a:spLocks noChangeArrowheads="1"/>
            </p:cNvSpPr>
            <p:nvPr/>
          </p:nvSpPr>
          <p:spPr bwMode="auto">
            <a:xfrm>
              <a:off x="4615" y="2870"/>
              <a:ext cx="538"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1,765</a:t>
              </a:r>
            </a:p>
          </p:txBody>
        </p:sp>
        <p:sp>
          <p:nvSpPr>
            <p:cNvPr id="59442" name="Rectangle 50"/>
            <p:cNvSpPr>
              <a:spLocks noChangeArrowheads="1"/>
            </p:cNvSpPr>
            <p:nvPr/>
          </p:nvSpPr>
          <p:spPr bwMode="auto">
            <a:xfrm>
              <a:off x="4310" y="2870"/>
              <a:ext cx="370" cy="280"/>
            </a:xfrm>
            <a:prstGeom prst="rect">
              <a:avLst/>
            </a:prstGeom>
            <a:noFill/>
            <a:ln w="12700">
              <a:noFill/>
              <a:miter lim="800000"/>
              <a:headEnd/>
              <a:tailEnd/>
            </a:ln>
          </p:spPr>
          <p:txBody>
            <a:bodyPr wrap="none" lIns="90488" tIns="44450" rIns="90488" bIns="44450">
              <a:spAutoFit/>
            </a:bodyPr>
            <a:lstStyle/>
            <a:p>
              <a:pPr eaLnBrk="0" hangingPunct="0">
                <a:defRPr/>
              </a:pPr>
              <a:r>
                <a:rPr lang="en-US" sz="2300" b="1" dirty="0">
                  <a:solidFill>
                    <a:srgbClr val="000000"/>
                  </a:solidFill>
                  <a:latin typeface="+mj-lt"/>
                  <a:cs typeface="+mn-cs"/>
                </a:rPr>
                <a:t>      </a:t>
              </a:r>
            </a:p>
          </p:txBody>
        </p:sp>
        <p:sp>
          <p:nvSpPr>
            <p:cNvPr id="57395" name="Rectangle 51"/>
            <p:cNvSpPr>
              <a:spLocks noChangeArrowheads="1"/>
            </p:cNvSpPr>
            <p:nvPr/>
          </p:nvSpPr>
          <p:spPr bwMode="auto">
            <a:xfrm>
              <a:off x="4599" y="2870"/>
              <a:ext cx="16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300" b="1">
                  <a:solidFill>
                    <a:srgbClr val="000000"/>
                  </a:solidFill>
                  <a:latin typeface="Calibri" pitchFamily="34" charset="0"/>
                </a:rPr>
                <a:t> </a:t>
              </a:r>
            </a:p>
          </p:txBody>
        </p:sp>
      </p:grpSp>
      <p:sp>
        <p:nvSpPr>
          <p:cNvPr id="57347" name="Rectangle 53"/>
          <p:cNvSpPr>
            <a:spLocks noChangeArrowheads="1"/>
          </p:cNvSpPr>
          <p:nvPr/>
        </p:nvSpPr>
        <p:spPr bwMode="auto">
          <a:xfrm>
            <a:off x="738188" y="1587500"/>
            <a:ext cx="309562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A0A0A"/>
                </a:solidFill>
                <a:latin typeface="Calibri" pitchFamily="34" charset="0"/>
              </a:rPr>
              <a:t>H</a:t>
            </a:r>
            <a:r>
              <a:rPr lang="en-US" b="1" baseline="-25000">
                <a:solidFill>
                  <a:srgbClr val="0A0A0A"/>
                </a:solidFill>
                <a:latin typeface="Calibri" pitchFamily="34" charset="0"/>
              </a:rPr>
              <a:t>0</a:t>
            </a:r>
            <a:r>
              <a:rPr lang="en-US" b="1">
                <a:solidFill>
                  <a:srgbClr val="0A0A0A"/>
                </a:solidFill>
                <a:latin typeface="Calibri" pitchFamily="34" charset="0"/>
              </a:rPr>
              <a:t>:  M</a:t>
            </a:r>
            <a:r>
              <a:rPr lang="en-US" b="1" baseline="-25000">
                <a:solidFill>
                  <a:srgbClr val="0A0A0A"/>
                </a:solidFill>
                <a:latin typeface="Calibri" pitchFamily="34" charset="0"/>
              </a:rPr>
              <a:t>d</a:t>
            </a:r>
            <a:r>
              <a:rPr lang="en-US" b="1">
                <a:solidFill>
                  <a:srgbClr val="0A0A0A"/>
                </a:solidFill>
                <a:latin typeface="Calibri" pitchFamily="34" charset="0"/>
              </a:rPr>
              <a:t> = 0</a:t>
            </a:r>
          </a:p>
          <a:p>
            <a:pPr eaLnBrk="0" hangingPunct="0"/>
            <a:r>
              <a:rPr lang="en-US" b="1">
                <a:solidFill>
                  <a:srgbClr val="0A0A0A"/>
                </a:solidFill>
                <a:latin typeface="Calibri" pitchFamily="34" charset="0"/>
              </a:rPr>
              <a:t>H</a:t>
            </a:r>
            <a:r>
              <a:rPr lang="en-US" b="1" baseline="-25000">
                <a:solidFill>
                  <a:srgbClr val="0A0A0A"/>
                </a:solidFill>
                <a:latin typeface="Calibri" pitchFamily="34" charset="0"/>
              </a:rPr>
              <a:t>a</a:t>
            </a:r>
            <a:r>
              <a:rPr lang="en-US" b="1">
                <a:solidFill>
                  <a:srgbClr val="0A0A0A"/>
                </a:solidFill>
                <a:latin typeface="Calibri" pitchFamily="34" charset="0"/>
              </a:rPr>
              <a:t>:  M</a:t>
            </a:r>
            <a:r>
              <a:rPr lang="en-US" b="1" baseline="-25000">
                <a:solidFill>
                  <a:srgbClr val="0A0A0A"/>
                </a:solidFill>
                <a:latin typeface="Calibri" pitchFamily="34" charset="0"/>
              </a:rPr>
              <a:t>d</a:t>
            </a:r>
            <a:r>
              <a:rPr lang="en-US" b="1">
                <a:solidFill>
                  <a:srgbClr val="0A0A0A"/>
                </a:solidFill>
                <a:latin typeface="Calibri" pitchFamily="34" charset="0"/>
              </a:rPr>
              <a:t> </a:t>
            </a:r>
            <a:r>
              <a:rPr lang="en-US" b="1">
                <a:solidFill>
                  <a:srgbClr val="0A0A0A"/>
                </a:solidFill>
                <a:latin typeface="Symbol" pitchFamily="18" charset="2"/>
              </a:rPr>
              <a:t></a:t>
            </a:r>
            <a:r>
              <a:rPr lang="en-US" b="1">
                <a:solidFill>
                  <a:srgbClr val="0A0A0A"/>
                </a:solidFill>
                <a:latin typeface="Calibri" pitchFamily="34" charset="0"/>
              </a:rPr>
              <a:t> 0</a:t>
            </a:r>
          </a:p>
          <a:p>
            <a:pPr eaLnBrk="0" hangingPunct="0"/>
            <a:endParaRPr lang="en-US" b="1">
              <a:solidFill>
                <a:srgbClr val="0A0A0A"/>
              </a:solidFill>
              <a:latin typeface="Calibri" pitchFamily="34" charset="0"/>
            </a:endParaRPr>
          </a:p>
          <a:p>
            <a:pPr eaLnBrk="0" hangingPunct="0"/>
            <a:r>
              <a:rPr lang="en-US" b="1" i="1">
                <a:solidFill>
                  <a:srgbClr val="0A0A0A"/>
                </a:solidFill>
                <a:latin typeface="Calibri" pitchFamily="34" charset="0"/>
              </a:rPr>
              <a:t>n </a:t>
            </a:r>
            <a:r>
              <a:rPr lang="en-US" b="1">
                <a:solidFill>
                  <a:srgbClr val="0A0A0A"/>
                </a:solidFill>
                <a:latin typeface="Calibri" pitchFamily="34" charset="0"/>
              </a:rPr>
              <a:t>= 6</a:t>
            </a:r>
          </a:p>
          <a:p>
            <a:pPr eaLnBrk="0" hangingPunct="0"/>
            <a:endParaRPr lang="en-US" b="1">
              <a:solidFill>
                <a:srgbClr val="0A0A0A"/>
              </a:solidFill>
              <a:latin typeface="Book Antiqua" pitchFamily="18" charset="0"/>
            </a:endParaRPr>
          </a:p>
          <a:p>
            <a:pPr eaLnBrk="0" hangingPunct="0"/>
            <a:r>
              <a:rPr lang="en-US" b="1">
                <a:solidFill>
                  <a:srgbClr val="0A0A0A"/>
                </a:solidFill>
                <a:latin typeface="Book Antiqua" pitchFamily="18" charset="0"/>
                <a:sym typeface="Symbol" pitchFamily="18" charset="2"/>
              </a:rPr>
              <a:t></a:t>
            </a:r>
            <a:r>
              <a:rPr lang="en-US" b="1">
                <a:solidFill>
                  <a:srgbClr val="0A0A0A"/>
                </a:solidFill>
                <a:latin typeface="Calibri" pitchFamily="34" charset="0"/>
              </a:rPr>
              <a:t> =0.05</a:t>
            </a:r>
          </a:p>
          <a:p>
            <a:pPr eaLnBrk="0" hangingPunct="0"/>
            <a:endParaRPr lang="en-US" b="1">
              <a:solidFill>
                <a:srgbClr val="0A0A0A"/>
              </a:solidFill>
              <a:latin typeface="Book Antiqua" pitchFamily="18" charset="0"/>
            </a:endParaRPr>
          </a:p>
          <a:p>
            <a:pPr eaLnBrk="0" hangingPunct="0"/>
            <a:endParaRPr lang="en-US" b="1">
              <a:solidFill>
                <a:srgbClr val="0A0A0A"/>
              </a:solidFill>
              <a:latin typeface="Book Antiqua" pitchFamily="18" charset="0"/>
            </a:endParaRPr>
          </a:p>
          <a:p>
            <a:pPr eaLnBrk="0" hangingPunct="0"/>
            <a:r>
              <a:rPr lang="en-US" b="1">
                <a:solidFill>
                  <a:srgbClr val="0A0A0A"/>
                </a:solidFill>
                <a:latin typeface="Calibri" pitchFamily="34" charset="0"/>
              </a:rPr>
              <a:t>If T</a:t>
            </a:r>
            <a:r>
              <a:rPr lang="en-US" b="1" baseline="-25000">
                <a:solidFill>
                  <a:srgbClr val="0A0A0A"/>
                </a:solidFill>
                <a:latin typeface="Calibri" pitchFamily="34" charset="0"/>
              </a:rPr>
              <a:t>observed</a:t>
            </a:r>
            <a:r>
              <a:rPr lang="en-US" b="1">
                <a:solidFill>
                  <a:srgbClr val="0A0A0A"/>
                </a:solidFill>
                <a:latin typeface="Calibri" pitchFamily="34" charset="0"/>
              </a:rPr>
              <a:t> </a:t>
            </a:r>
            <a:r>
              <a:rPr lang="en-US" b="1">
                <a:solidFill>
                  <a:srgbClr val="0A0A0A"/>
                </a:solidFill>
                <a:latin typeface="Symbol" pitchFamily="18" charset="2"/>
              </a:rPr>
              <a:t></a:t>
            </a:r>
            <a:r>
              <a:rPr lang="en-US" b="1">
                <a:solidFill>
                  <a:srgbClr val="0A0A0A"/>
                </a:solidFill>
                <a:latin typeface="Calibri" pitchFamily="34" charset="0"/>
              </a:rPr>
              <a:t> 1, reject H</a:t>
            </a:r>
            <a:r>
              <a:rPr lang="en-US" b="1" baseline="-25000">
                <a:solidFill>
                  <a:srgbClr val="0A0A0A"/>
                </a:solidFill>
                <a:latin typeface="Calibri" pitchFamily="34" charset="0"/>
              </a:rPr>
              <a:t>0.</a:t>
            </a:r>
          </a:p>
        </p:txBody>
      </p:sp>
      <p:sp>
        <p:nvSpPr>
          <p:cNvPr id="57348" name="Title 51"/>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Small Sample Example</a:t>
            </a:r>
          </a:p>
        </p:txBody>
      </p:sp>
    </p:spTree>
    <p:extLst>
      <p:ext uri="{BB962C8B-B14F-4D97-AF65-F5344CB8AC3E}">
        <p14:creationId xmlns:p14="http://schemas.microsoft.com/office/powerpoint/2010/main" val="184157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74"/>
          <p:cNvGrpSpPr>
            <a:grpSpLocks/>
          </p:cNvGrpSpPr>
          <p:nvPr/>
        </p:nvGrpSpPr>
        <p:grpSpPr bwMode="auto">
          <a:xfrm>
            <a:off x="1787525" y="1384300"/>
            <a:ext cx="5794375" cy="3048000"/>
            <a:chOff x="1044" y="984"/>
            <a:chExt cx="3650" cy="1920"/>
          </a:xfrm>
        </p:grpSpPr>
        <p:sp>
          <p:nvSpPr>
            <p:cNvPr id="58377" name="Rectangle 5"/>
            <p:cNvSpPr>
              <a:spLocks noChangeArrowheads="1"/>
            </p:cNvSpPr>
            <p:nvPr/>
          </p:nvSpPr>
          <p:spPr bwMode="auto">
            <a:xfrm>
              <a:off x="1078" y="1012"/>
              <a:ext cx="3616" cy="1892"/>
            </a:xfrm>
            <a:prstGeom prst="rect">
              <a:avLst/>
            </a:prstGeom>
            <a:solidFill>
              <a:schemeClr val="bg1"/>
            </a:solid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sp>
          <p:nvSpPr>
            <p:cNvPr id="60427" name="Rectangle 6"/>
            <p:cNvSpPr>
              <a:spLocks noChangeArrowheads="1"/>
            </p:cNvSpPr>
            <p:nvPr/>
          </p:nvSpPr>
          <p:spPr bwMode="auto">
            <a:xfrm>
              <a:off x="1044" y="984"/>
              <a:ext cx="635"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n-lt"/>
                  <a:cs typeface="+mn-cs"/>
                </a:rPr>
                <a:t>Family </a:t>
              </a:r>
            </a:p>
          </p:txBody>
        </p:sp>
        <p:sp>
          <p:nvSpPr>
            <p:cNvPr id="60428" name="Rectangle 7"/>
            <p:cNvSpPr>
              <a:spLocks noChangeArrowheads="1"/>
            </p:cNvSpPr>
            <p:nvPr/>
          </p:nvSpPr>
          <p:spPr bwMode="auto">
            <a:xfrm>
              <a:off x="1244" y="1204"/>
              <a:ext cx="401"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n-lt"/>
                  <a:cs typeface="+mn-cs"/>
                </a:rPr>
                <a:t>Pair</a:t>
              </a:r>
            </a:p>
          </p:txBody>
        </p:sp>
        <p:sp>
          <p:nvSpPr>
            <p:cNvPr id="60429" name="Rectangle 8"/>
            <p:cNvSpPr>
              <a:spLocks noChangeArrowheads="1"/>
            </p:cNvSpPr>
            <p:nvPr/>
          </p:nvSpPr>
          <p:spPr bwMode="auto">
            <a:xfrm>
              <a:off x="1797" y="1204"/>
              <a:ext cx="875"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u="sng" dirty="0">
                  <a:solidFill>
                    <a:srgbClr val="000000"/>
                  </a:solidFill>
                  <a:latin typeface="+mn-lt"/>
                  <a:cs typeface="+mn-cs"/>
                </a:rPr>
                <a:t>Pittsburgh</a:t>
              </a:r>
            </a:p>
          </p:txBody>
        </p:sp>
        <p:sp>
          <p:nvSpPr>
            <p:cNvPr id="60430" name="Rectangle 9"/>
            <p:cNvSpPr>
              <a:spLocks noChangeArrowheads="1"/>
            </p:cNvSpPr>
            <p:nvPr/>
          </p:nvSpPr>
          <p:spPr bwMode="auto">
            <a:xfrm>
              <a:off x="2791" y="1204"/>
              <a:ext cx="72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u="sng" dirty="0">
                  <a:solidFill>
                    <a:srgbClr val="000000"/>
                  </a:solidFill>
                  <a:latin typeface="+mn-lt"/>
                  <a:cs typeface="+mn-cs"/>
                </a:rPr>
                <a:t>Oakland</a:t>
              </a:r>
            </a:p>
          </p:txBody>
        </p:sp>
        <p:sp>
          <p:nvSpPr>
            <p:cNvPr id="58382" name="Rectangle 10"/>
            <p:cNvSpPr>
              <a:spLocks noChangeArrowheads="1"/>
            </p:cNvSpPr>
            <p:nvPr/>
          </p:nvSpPr>
          <p:spPr bwMode="auto">
            <a:xfrm>
              <a:off x="3854" y="1204"/>
              <a:ext cx="2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u="sng">
                  <a:solidFill>
                    <a:srgbClr val="000000"/>
                  </a:solidFill>
                  <a:latin typeface="Calibri" pitchFamily="34" charset="0"/>
                </a:rPr>
                <a:t>d</a:t>
              </a:r>
            </a:p>
          </p:txBody>
        </p:sp>
        <p:sp>
          <p:nvSpPr>
            <p:cNvPr id="60432" name="Rectangle 11"/>
            <p:cNvSpPr>
              <a:spLocks noChangeArrowheads="1"/>
            </p:cNvSpPr>
            <p:nvPr/>
          </p:nvSpPr>
          <p:spPr bwMode="auto">
            <a:xfrm>
              <a:off x="4192" y="1204"/>
              <a:ext cx="483"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n-lt"/>
                  <a:cs typeface="+mn-cs"/>
                </a:rPr>
                <a:t>Rank</a:t>
              </a:r>
            </a:p>
          </p:txBody>
        </p:sp>
        <p:sp>
          <p:nvSpPr>
            <p:cNvPr id="58384" name="Rectangle 12"/>
            <p:cNvSpPr>
              <a:spLocks noChangeArrowheads="1"/>
            </p:cNvSpPr>
            <p:nvPr/>
          </p:nvSpPr>
          <p:spPr bwMode="auto">
            <a:xfrm>
              <a:off x="1468" y="1441"/>
              <a:ext cx="2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1</a:t>
              </a:r>
            </a:p>
          </p:txBody>
        </p:sp>
        <p:sp>
          <p:nvSpPr>
            <p:cNvPr id="60434" name="Rectangle 13"/>
            <p:cNvSpPr>
              <a:spLocks noChangeArrowheads="1"/>
            </p:cNvSpPr>
            <p:nvPr/>
          </p:nvSpPr>
          <p:spPr bwMode="auto">
            <a:xfrm>
              <a:off x="2122" y="1441"/>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1,950</a:t>
              </a:r>
            </a:p>
          </p:txBody>
        </p:sp>
        <p:sp>
          <p:nvSpPr>
            <p:cNvPr id="60435" name="Rectangle 14"/>
            <p:cNvSpPr>
              <a:spLocks noChangeArrowheads="1"/>
            </p:cNvSpPr>
            <p:nvPr/>
          </p:nvSpPr>
          <p:spPr bwMode="auto">
            <a:xfrm>
              <a:off x="1671" y="1441"/>
              <a:ext cx="51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387" name="Rectangle 15"/>
            <p:cNvSpPr>
              <a:spLocks noChangeArrowheads="1"/>
            </p:cNvSpPr>
            <p:nvPr/>
          </p:nvSpPr>
          <p:spPr bwMode="auto">
            <a:xfrm>
              <a:off x="2119" y="1441"/>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37" name="Rectangle 16"/>
            <p:cNvSpPr>
              <a:spLocks noChangeArrowheads="1"/>
            </p:cNvSpPr>
            <p:nvPr/>
          </p:nvSpPr>
          <p:spPr bwMode="auto">
            <a:xfrm>
              <a:off x="2971" y="1441"/>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1,760</a:t>
              </a:r>
            </a:p>
          </p:txBody>
        </p:sp>
        <p:sp>
          <p:nvSpPr>
            <p:cNvPr id="60438" name="Rectangle 17"/>
            <p:cNvSpPr>
              <a:spLocks noChangeArrowheads="1"/>
            </p:cNvSpPr>
            <p:nvPr/>
          </p:nvSpPr>
          <p:spPr bwMode="auto">
            <a:xfrm>
              <a:off x="2687" y="1441"/>
              <a:ext cx="357"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390" name="Rectangle 18"/>
            <p:cNvSpPr>
              <a:spLocks noChangeArrowheads="1"/>
            </p:cNvSpPr>
            <p:nvPr/>
          </p:nvSpPr>
          <p:spPr bwMode="auto">
            <a:xfrm>
              <a:off x="2956" y="1441"/>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40" name="Rectangle 19"/>
            <p:cNvSpPr>
              <a:spLocks noChangeArrowheads="1"/>
            </p:cNvSpPr>
            <p:nvPr/>
          </p:nvSpPr>
          <p:spPr bwMode="auto">
            <a:xfrm>
              <a:off x="3744" y="1441"/>
              <a:ext cx="385"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190</a:t>
              </a:r>
            </a:p>
          </p:txBody>
        </p:sp>
        <p:sp>
          <p:nvSpPr>
            <p:cNvPr id="58392" name="Rectangle 20"/>
            <p:cNvSpPr>
              <a:spLocks noChangeArrowheads="1"/>
            </p:cNvSpPr>
            <p:nvPr/>
          </p:nvSpPr>
          <p:spPr bwMode="auto">
            <a:xfrm>
              <a:off x="1468" y="1679"/>
              <a:ext cx="2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2</a:t>
              </a:r>
            </a:p>
          </p:txBody>
        </p:sp>
        <p:sp>
          <p:nvSpPr>
            <p:cNvPr id="60442" name="Rectangle 21"/>
            <p:cNvSpPr>
              <a:spLocks noChangeArrowheads="1"/>
            </p:cNvSpPr>
            <p:nvPr/>
          </p:nvSpPr>
          <p:spPr bwMode="auto">
            <a:xfrm>
              <a:off x="2122" y="1679"/>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1,840</a:t>
              </a:r>
            </a:p>
          </p:txBody>
        </p:sp>
        <p:sp>
          <p:nvSpPr>
            <p:cNvPr id="60443" name="Rectangle 22"/>
            <p:cNvSpPr>
              <a:spLocks noChangeArrowheads="1"/>
            </p:cNvSpPr>
            <p:nvPr/>
          </p:nvSpPr>
          <p:spPr bwMode="auto">
            <a:xfrm>
              <a:off x="1671" y="1679"/>
              <a:ext cx="51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395" name="Rectangle 23"/>
            <p:cNvSpPr>
              <a:spLocks noChangeArrowheads="1"/>
            </p:cNvSpPr>
            <p:nvPr/>
          </p:nvSpPr>
          <p:spPr bwMode="auto">
            <a:xfrm>
              <a:off x="2119" y="1679"/>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45" name="Rectangle 24"/>
            <p:cNvSpPr>
              <a:spLocks noChangeArrowheads="1"/>
            </p:cNvSpPr>
            <p:nvPr/>
          </p:nvSpPr>
          <p:spPr bwMode="auto">
            <a:xfrm>
              <a:off x="2971" y="1679"/>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1,870</a:t>
              </a:r>
            </a:p>
          </p:txBody>
        </p:sp>
        <p:sp>
          <p:nvSpPr>
            <p:cNvPr id="60446" name="Rectangle 25"/>
            <p:cNvSpPr>
              <a:spLocks noChangeArrowheads="1"/>
            </p:cNvSpPr>
            <p:nvPr/>
          </p:nvSpPr>
          <p:spPr bwMode="auto">
            <a:xfrm>
              <a:off x="2687" y="1679"/>
              <a:ext cx="357"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398" name="Rectangle 26"/>
            <p:cNvSpPr>
              <a:spLocks noChangeArrowheads="1"/>
            </p:cNvSpPr>
            <p:nvPr/>
          </p:nvSpPr>
          <p:spPr bwMode="auto">
            <a:xfrm>
              <a:off x="2956" y="1679"/>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48" name="Rectangle 27"/>
            <p:cNvSpPr>
              <a:spLocks noChangeArrowheads="1"/>
            </p:cNvSpPr>
            <p:nvPr/>
          </p:nvSpPr>
          <p:spPr bwMode="auto">
            <a:xfrm>
              <a:off x="3774" y="1679"/>
              <a:ext cx="34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-30</a:t>
              </a:r>
            </a:p>
          </p:txBody>
        </p:sp>
        <p:sp>
          <p:nvSpPr>
            <p:cNvPr id="58400" name="Rectangle 28"/>
            <p:cNvSpPr>
              <a:spLocks noChangeArrowheads="1"/>
            </p:cNvSpPr>
            <p:nvPr/>
          </p:nvSpPr>
          <p:spPr bwMode="auto">
            <a:xfrm>
              <a:off x="1468" y="1916"/>
              <a:ext cx="2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3</a:t>
              </a:r>
            </a:p>
          </p:txBody>
        </p:sp>
        <p:sp>
          <p:nvSpPr>
            <p:cNvPr id="60450" name="Rectangle 29"/>
            <p:cNvSpPr>
              <a:spLocks noChangeArrowheads="1"/>
            </p:cNvSpPr>
            <p:nvPr/>
          </p:nvSpPr>
          <p:spPr bwMode="auto">
            <a:xfrm>
              <a:off x="2122" y="1916"/>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2,015</a:t>
              </a:r>
            </a:p>
          </p:txBody>
        </p:sp>
        <p:sp>
          <p:nvSpPr>
            <p:cNvPr id="60451" name="Rectangle 30"/>
            <p:cNvSpPr>
              <a:spLocks noChangeArrowheads="1"/>
            </p:cNvSpPr>
            <p:nvPr/>
          </p:nvSpPr>
          <p:spPr bwMode="auto">
            <a:xfrm>
              <a:off x="1671" y="1916"/>
              <a:ext cx="51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03" name="Rectangle 31"/>
            <p:cNvSpPr>
              <a:spLocks noChangeArrowheads="1"/>
            </p:cNvSpPr>
            <p:nvPr/>
          </p:nvSpPr>
          <p:spPr bwMode="auto">
            <a:xfrm>
              <a:off x="2119" y="1916"/>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53" name="Rectangle 32"/>
            <p:cNvSpPr>
              <a:spLocks noChangeArrowheads="1"/>
            </p:cNvSpPr>
            <p:nvPr/>
          </p:nvSpPr>
          <p:spPr bwMode="auto">
            <a:xfrm>
              <a:off x="2971" y="1916"/>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1,810</a:t>
              </a:r>
            </a:p>
          </p:txBody>
        </p:sp>
        <p:sp>
          <p:nvSpPr>
            <p:cNvPr id="60454" name="Rectangle 33"/>
            <p:cNvSpPr>
              <a:spLocks noChangeArrowheads="1"/>
            </p:cNvSpPr>
            <p:nvPr/>
          </p:nvSpPr>
          <p:spPr bwMode="auto">
            <a:xfrm>
              <a:off x="2687" y="1916"/>
              <a:ext cx="357"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06" name="Rectangle 34"/>
            <p:cNvSpPr>
              <a:spLocks noChangeArrowheads="1"/>
            </p:cNvSpPr>
            <p:nvPr/>
          </p:nvSpPr>
          <p:spPr bwMode="auto">
            <a:xfrm>
              <a:off x="2956" y="1916"/>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56" name="Rectangle 35"/>
            <p:cNvSpPr>
              <a:spLocks noChangeArrowheads="1"/>
            </p:cNvSpPr>
            <p:nvPr/>
          </p:nvSpPr>
          <p:spPr bwMode="auto">
            <a:xfrm>
              <a:off x="3744" y="1916"/>
              <a:ext cx="385"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205</a:t>
              </a:r>
            </a:p>
          </p:txBody>
        </p:sp>
        <p:sp>
          <p:nvSpPr>
            <p:cNvPr id="58408" name="Rectangle 36"/>
            <p:cNvSpPr>
              <a:spLocks noChangeArrowheads="1"/>
            </p:cNvSpPr>
            <p:nvPr/>
          </p:nvSpPr>
          <p:spPr bwMode="auto">
            <a:xfrm>
              <a:off x="1468" y="2154"/>
              <a:ext cx="2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4</a:t>
              </a:r>
            </a:p>
          </p:txBody>
        </p:sp>
        <p:sp>
          <p:nvSpPr>
            <p:cNvPr id="60458" name="Rectangle 37"/>
            <p:cNvSpPr>
              <a:spLocks noChangeArrowheads="1"/>
            </p:cNvSpPr>
            <p:nvPr/>
          </p:nvSpPr>
          <p:spPr bwMode="auto">
            <a:xfrm>
              <a:off x="2122" y="2154"/>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1,580</a:t>
              </a:r>
            </a:p>
          </p:txBody>
        </p:sp>
        <p:sp>
          <p:nvSpPr>
            <p:cNvPr id="60459" name="Rectangle 38"/>
            <p:cNvSpPr>
              <a:spLocks noChangeArrowheads="1"/>
            </p:cNvSpPr>
            <p:nvPr/>
          </p:nvSpPr>
          <p:spPr bwMode="auto">
            <a:xfrm>
              <a:off x="1671" y="2154"/>
              <a:ext cx="51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11" name="Rectangle 39"/>
            <p:cNvSpPr>
              <a:spLocks noChangeArrowheads="1"/>
            </p:cNvSpPr>
            <p:nvPr/>
          </p:nvSpPr>
          <p:spPr bwMode="auto">
            <a:xfrm>
              <a:off x="2119" y="2154"/>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61" name="Rectangle 40"/>
            <p:cNvSpPr>
              <a:spLocks noChangeArrowheads="1"/>
            </p:cNvSpPr>
            <p:nvPr/>
          </p:nvSpPr>
          <p:spPr bwMode="auto">
            <a:xfrm>
              <a:off x="2971" y="2154"/>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1,660</a:t>
              </a:r>
            </a:p>
          </p:txBody>
        </p:sp>
        <p:sp>
          <p:nvSpPr>
            <p:cNvPr id="60462" name="Rectangle 41"/>
            <p:cNvSpPr>
              <a:spLocks noChangeArrowheads="1"/>
            </p:cNvSpPr>
            <p:nvPr/>
          </p:nvSpPr>
          <p:spPr bwMode="auto">
            <a:xfrm>
              <a:off x="2687" y="2154"/>
              <a:ext cx="357"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14" name="Rectangle 42"/>
            <p:cNvSpPr>
              <a:spLocks noChangeArrowheads="1"/>
            </p:cNvSpPr>
            <p:nvPr/>
          </p:nvSpPr>
          <p:spPr bwMode="auto">
            <a:xfrm>
              <a:off x="2956" y="2154"/>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64" name="Rectangle 43"/>
            <p:cNvSpPr>
              <a:spLocks noChangeArrowheads="1"/>
            </p:cNvSpPr>
            <p:nvPr/>
          </p:nvSpPr>
          <p:spPr bwMode="auto">
            <a:xfrm>
              <a:off x="3774" y="2154"/>
              <a:ext cx="34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-80</a:t>
              </a:r>
            </a:p>
          </p:txBody>
        </p:sp>
        <p:sp>
          <p:nvSpPr>
            <p:cNvPr id="58416" name="Rectangle 44"/>
            <p:cNvSpPr>
              <a:spLocks noChangeArrowheads="1"/>
            </p:cNvSpPr>
            <p:nvPr/>
          </p:nvSpPr>
          <p:spPr bwMode="auto">
            <a:xfrm>
              <a:off x="1468" y="2391"/>
              <a:ext cx="2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5</a:t>
              </a:r>
            </a:p>
          </p:txBody>
        </p:sp>
        <p:sp>
          <p:nvSpPr>
            <p:cNvPr id="60466" name="Rectangle 45"/>
            <p:cNvSpPr>
              <a:spLocks noChangeArrowheads="1"/>
            </p:cNvSpPr>
            <p:nvPr/>
          </p:nvSpPr>
          <p:spPr bwMode="auto">
            <a:xfrm>
              <a:off x="2122" y="2391"/>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1,790</a:t>
              </a:r>
            </a:p>
          </p:txBody>
        </p:sp>
        <p:sp>
          <p:nvSpPr>
            <p:cNvPr id="60467" name="Rectangle 46"/>
            <p:cNvSpPr>
              <a:spLocks noChangeArrowheads="1"/>
            </p:cNvSpPr>
            <p:nvPr/>
          </p:nvSpPr>
          <p:spPr bwMode="auto">
            <a:xfrm>
              <a:off x="1671" y="2391"/>
              <a:ext cx="51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19" name="Rectangle 47"/>
            <p:cNvSpPr>
              <a:spLocks noChangeArrowheads="1"/>
            </p:cNvSpPr>
            <p:nvPr/>
          </p:nvSpPr>
          <p:spPr bwMode="auto">
            <a:xfrm>
              <a:off x="2119" y="2391"/>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69" name="Rectangle 48"/>
            <p:cNvSpPr>
              <a:spLocks noChangeArrowheads="1"/>
            </p:cNvSpPr>
            <p:nvPr/>
          </p:nvSpPr>
          <p:spPr bwMode="auto">
            <a:xfrm>
              <a:off x="2971" y="2391"/>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1,340</a:t>
              </a:r>
            </a:p>
          </p:txBody>
        </p:sp>
        <p:sp>
          <p:nvSpPr>
            <p:cNvPr id="60470" name="Rectangle 49"/>
            <p:cNvSpPr>
              <a:spLocks noChangeArrowheads="1"/>
            </p:cNvSpPr>
            <p:nvPr/>
          </p:nvSpPr>
          <p:spPr bwMode="auto">
            <a:xfrm>
              <a:off x="2687" y="2391"/>
              <a:ext cx="357"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22" name="Rectangle 50"/>
            <p:cNvSpPr>
              <a:spLocks noChangeArrowheads="1"/>
            </p:cNvSpPr>
            <p:nvPr/>
          </p:nvSpPr>
          <p:spPr bwMode="auto">
            <a:xfrm>
              <a:off x="2956" y="2391"/>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72" name="Rectangle 51"/>
            <p:cNvSpPr>
              <a:spLocks noChangeArrowheads="1"/>
            </p:cNvSpPr>
            <p:nvPr/>
          </p:nvSpPr>
          <p:spPr bwMode="auto">
            <a:xfrm>
              <a:off x="3744" y="2391"/>
              <a:ext cx="385"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450</a:t>
              </a:r>
            </a:p>
          </p:txBody>
        </p:sp>
        <p:sp>
          <p:nvSpPr>
            <p:cNvPr id="58424" name="Rectangle 52"/>
            <p:cNvSpPr>
              <a:spLocks noChangeArrowheads="1"/>
            </p:cNvSpPr>
            <p:nvPr/>
          </p:nvSpPr>
          <p:spPr bwMode="auto">
            <a:xfrm>
              <a:off x="1468" y="2629"/>
              <a:ext cx="2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6</a:t>
              </a:r>
            </a:p>
          </p:txBody>
        </p:sp>
        <p:sp>
          <p:nvSpPr>
            <p:cNvPr id="60474" name="Rectangle 53"/>
            <p:cNvSpPr>
              <a:spLocks noChangeArrowheads="1"/>
            </p:cNvSpPr>
            <p:nvPr/>
          </p:nvSpPr>
          <p:spPr bwMode="auto">
            <a:xfrm>
              <a:off x="2122" y="2629"/>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1,925</a:t>
              </a:r>
            </a:p>
          </p:txBody>
        </p:sp>
        <p:sp>
          <p:nvSpPr>
            <p:cNvPr id="60475" name="Rectangle 54"/>
            <p:cNvSpPr>
              <a:spLocks noChangeArrowheads="1"/>
            </p:cNvSpPr>
            <p:nvPr/>
          </p:nvSpPr>
          <p:spPr bwMode="auto">
            <a:xfrm>
              <a:off x="1671" y="2629"/>
              <a:ext cx="519"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27" name="Rectangle 55"/>
            <p:cNvSpPr>
              <a:spLocks noChangeArrowheads="1"/>
            </p:cNvSpPr>
            <p:nvPr/>
          </p:nvSpPr>
          <p:spPr bwMode="auto">
            <a:xfrm>
              <a:off x="2119" y="2629"/>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77" name="Rectangle 56"/>
            <p:cNvSpPr>
              <a:spLocks noChangeArrowheads="1"/>
            </p:cNvSpPr>
            <p:nvPr/>
          </p:nvSpPr>
          <p:spPr bwMode="auto">
            <a:xfrm>
              <a:off x="2971" y="2629"/>
              <a:ext cx="52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1,765</a:t>
              </a:r>
            </a:p>
          </p:txBody>
        </p:sp>
        <p:sp>
          <p:nvSpPr>
            <p:cNvPr id="60478" name="Rectangle 57"/>
            <p:cNvSpPr>
              <a:spLocks noChangeArrowheads="1"/>
            </p:cNvSpPr>
            <p:nvPr/>
          </p:nvSpPr>
          <p:spPr bwMode="auto">
            <a:xfrm>
              <a:off x="2687" y="2629"/>
              <a:ext cx="357"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      </a:t>
              </a:r>
            </a:p>
          </p:txBody>
        </p:sp>
        <p:sp>
          <p:nvSpPr>
            <p:cNvPr id="58430" name="Rectangle 58"/>
            <p:cNvSpPr>
              <a:spLocks noChangeArrowheads="1"/>
            </p:cNvSpPr>
            <p:nvPr/>
          </p:nvSpPr>
          <p:spPr bwMode="auto">
            <a:xfrm>
              <a:off x="2956" y="2629"/>
              <a:ext cx="1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 </a:t>
              </a:r>
            </a:p>
          </p:txBody>
        </p:sp>
        <p:sp>
          <p:nvSpPr>
            <p:cNvPr id="60480" name="Rectangle 59"/>
            <p:cNvSpPr>
              <a:spLocks noChangeArrowheads="1"/>
            </p:cNvSpPr>
            <p:nvPr/>
          </p:nvSpPr>
          <p:spPr bwMode="auto">
            <a:xfrm>
              <a:off x="3744" y="2629"/>
              <a:ext cx="385"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160</a:t>
              </a:r>
            </a:p>
          </p:txBody>
        </p:sp>
        <p:grpSp>
          <p:nvGrpSpPr>
            <p:cNvPr id="58432" name="Group 66"/>
            <p:cNvGrpSpPr>
              <a:grpSpLocks/>
            </p:cNvGrpSpPr>
            <p:nvPr/>
          </p:nvGrpSpPr>
          <p:grpSpPr bwMode="auto">
            <a:xfrm>
              <a:off x="4338" y="1441"/>
              <a:ext cx="301" cy="1458"/>
              <a:chOff x="4338" y="1441"/>
              <a:chExt cx="301" cy="1458"/>
            </a:xfrm>
          </p:grpSpPr>
          <p:sp>
            <p:nvSpPr>
              <p:cNvPr id="60482" name="Rectangle 60"/>
              <p:cNvSpPr>
                <a:spLocks noChangeArrowheads="1"/>
              </p:cNvSpPr>
              <p:nvPr/>
            </p:nvSpPr>
            <p:spPr bwMode="auto">
              <a:xfrm>
                <a:off x="4338" y="1441"/>
                <a:ext cx="294"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+4</a:t>
                </a:r>
              </a:p>
            </p:txBody>
          </p:sp>
          <p:sp>
            <p:nvSpPr>
              <p:cNvPr id="60483" name="Rectangle 61"/>
              <p:cNvSpPr>
                <a:spLocks noChangeArrowheads="1"/>
              </p:cNvSpPr>
              <p:nvPr/>
            </p:nvSpPr>
            <p:spPr bwMode="auto">
              <a:xfrm>
                <a:off x="4379" y="1679"/>
                <a:ext cx="26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-1</a:t>
                </a:r>
              </a:p>
            </p:txBody>
          </p:sp>
          <p:sp>
            <p:nvSpPr>
              <p:cNvPr id="60484" name="Rectangle 62"/>
              <p:cNvSpPr>
                <a:spLocks noChangeArrowheads="1"/>
              </p:cNvSpPr>
              <p:nvPr/>
            </p:nvSpPr>
            <p:spPr bwMode="auto">
              <a:xfrm>
                <a:off x="4338" y="1916"/>
                <a:ext cx="294"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+5</a:t>
                </a:r>
              </a:p>
            </p:txBody>
          </p:sp>
          <p:sp>
            <p:nvSpPr>
              <p:cNvPr id="60485" name="Rectangle 63"/>
              <p:cNvSpPr>
                <a:spLocks noChangeArrowheads="1"/>
              </p:cNvSpPr>
              <p:nvPr/>
            </p:nvSpPr>
            <p:spPr bwMode="auto">
              <a:xfrm>
                <a:off x="4379" y="2154"/>
                <a:ext cx="260"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-2</a:t>
                </a:r>
              </a:p>
            </p:txBody>
          </p:sp>
          <p:sp>
            <p:nvSpPr>
              <p:cNvPr id="60486" name="Rectangle 64"/>
              <p:cNvSpPr>
                <a:spLocks noChangeArrowheads="1"/>
              </p:cNvSpPr>
              <p:nvPr/>
            </p:nvSpPr>
            <p:spPr bwMode="auto">
              <a:xfrm>
                <a:off x="4338" y="2391"/>
                <a:ext cx="294"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+6</a:t>
                </a:r>
              </a:p>
            </p:txBody>
          </p:sp>
          <p:sp>
            <p:nvSpPr>
              <p:cNvPr id="60487" name="Rectangle 65"/>
              <p:cNvSpPr>
                <a:spLocks noChangeArrowheads="1"/>
              </p:cNvSpPr>
              <p:nvPr/>
            </p:nvSpPr>
            <p:spPr bwMode="auto">
              <a:xfrm>
                <a:off x="4338" y="2629"/>
                <a:ext cx="294" cy="270"/>
              </a:xfrm>
              <a:prstGeom prst="rect">
                <a:avLst/>
              </a:prstGeom>
              <a:no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n-lt"/>
                    <a:cs typeface="+mn-cs"/>
                  </a:rPr>
                  <a:t>+3</a:t>
                </a:r>
              </a:p>
            </p:txBody>
          </p:sp>
        </p:grpSp>
      </p:grpSp>
      <p:grpSp>
        <p:nvGrpSpPr>
          <p:cNvPr id="58371" name="Group 75"/>
          <p:cNvGrpSpPr>
            <a:grpSpLocks/>
          </p:cNvGrpSpPr>
          <p:nvPr/>
        </p:nvGrpSpPr>
        <p:grpSpPr bwMode="auto">
          <a:xfrm>
            <a:off x="422275" y="4722813"/>
            <a:ext cx="8569325" cy="1566862"/>
            <a:chOff x="184" y="3087"/>
            <a:chExt cx="5398" cy="987"/>
          </a:xfrm>
        </p:grpSpPr>
        <p:sp>
          <p:nvSpPr>
            <p:cNvPr id="58375" name="Rectangle 68"/>
            <p:cNvSpPr>
              <a:spLocks noChangeArrowheads="1"/>
            </p:cNvSpPr>
            <p:nvPr/>
          </p:nvSpPr>
          <p:spPr bwMode="auto">
            <a:xfrm>
              <a:off x="184" y="3087"/>
              <a:ext cx="1916" cy="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1">
                  <a:solidFill>
                    <a:srgbClr val="0A0A0A"/>
                  </a:solidFill>
                  <a:latin typeface="Book Antiqua" pitchFamily="18" charset="0"/>
                </a:rPr>
                <a:t>T </a:t>
              </a:r>
              <a:r>
                <a:rPr lang="en-US" b="1">
                  <a:solidFill>
                    <a:srgbClr val="0A0A0A"/>
                  </a:solidFill>
                  <a:latin typeface="Book Antiqua" pitchFamily="18" charset="0"/>
                </a:rPr>
                <a:t>= minimum(</a:t>
              </a:r>
              <a:r>
                <a:rPr lang="en-US" b="1" i="1">
                  <a:solidFill>
                    <a:srgbClr val="0A0A0A"/>
                  </a:solidFill>
                  <a:latin typeface="Book Antiqua" pitchFamily="18" charset="0"/>
                </a:rPr>
                <a:t>T</a:t>
              </a:r>
              <a:r>
                <a:rPr lang="en-US" b="1" baseline="-25000">
                  <a:solidFill>
                    <a:srgbClr val="0A0A0A"/>
                  </a:solidFill>
                  <a:latin typeface="Book Antiqua" pitchFamily="18" charset="0"/>
                </a:rPr>
                <a:t>+</a:t>
              </a:r>
              <a:r>
                <a:rPr lang="en-US" b="1">
                  <a:solidFill>
                    <a:srgbClr val="0A0A0A"/>
                  </a:solidFill>
                  <a:latin typeface="Book Antiqua" pitchFamily="18" charset="0"/>
                </a:rPr>
                <a:t>, </a:t>
              </a:r>
              <a:r>
                <a:rPr lang="en-US" b="1" i="1">
                  <a:solidFill>
                    <a:srgbClr val="0A0A0A"/>
                  </a:solidFill>
                  <a:latin typeface="Book Antiqua" pitchFamily="18" charset="0"/>
                </a:rPr>
                <a:t>T</a:t>
              </a:r>
              <a:r>
                <a:rPr lang="en-US" b="1" baseline="-25000">
                  <a:solidFill>
                    <a:srgbClr val="0A0A0A"/>
                  </a:solidFill>
                  <a:latin typeface="Book Antiqua" pitchFamily="18" charset="0"/>
                </a:rPr>
                <a:t>-</a:t>
              </a:r>
              <a:r>
                <a:rPr lang="en-US" b="1">
                  <a:solidFill>
                    <a:srgbClr val="0A0A0A"/>
                  </a:solidFill>
                  <a:latin typeface="Book Antiqua" pitchFamily="18" charset="0"/>
                </a:rPr>
                <a:t>)</a:t>
              </a:r>
            </a:p>
            <a:p>
              <a:pPr eaLnBrk="0" hangingPunct="0"/>
              <a:r>
                <a:rPr lang="en-US" b="1" i="1">
                  <a:solidFill>
                    <a:srgbClr val="0A0A0A"/>
                  </a:solidFill>
                  <a:latin typeface="Book Antiqua" pitchFamily="18" charset="0"/>
                </a:rPr>
                <a:t>T</a:t>
              </a:r>
              <a:r>
                <a:rPr lang="en-US" b="1" i="1" baseline="-25000">
                  <a:solidFill>
                    <a:srgbClr val="0A0A0A"/>
                  </a:solidFill>
                  <a:latin typeface="Book Antiqua" pitchFamily="18" charset="0"/>
                </a:rPr>
                <a:t>+</a:t>
              </a:r>
              <a:r>
                <a:rPr lang="en-US" b="1" i="1">
                  <a:solidFill>
                    <a:srgbClr val="0A0A0A"/>
                  </a:solidFill>
                  <a:latin typeface="Book Antiqua" pitchFamily="18" charset="0"/>
                </a:rPr>
                <a:t> = </a:t>
              </a:r>
              <a:r>
                <a:rPr lang="en-US" b="1">
                  <a:solidFill>
                    <a:srgbClr val="0A0A0A"/>
                  </a:solidFill>
                  <a:latin typeface="Book Antiqua" pitchFamily="18" charset="0"/>
                </a:rPr>
                <a:t>4 + 5 + 6 + 3= 18</a:t>
              </a:r>
            </a:p>
            <a:p>
              <a:pPr eaLnBrk="0" hangingPunct="0"/>
              <a:r>
                <a:rPr lang="en-US" b="1" i="1">
                  <a:solidFill>
                    <a:srgbClr val="0A0A0A"/>
                  </a:solidFill>
                  <a:latin typeface="Book Antiqua" pitchFamily="18" charset="0"/>
                </a:rPr>
                <a:t>T</a:t>
              </a:r>
              <a:r>
                <a:rPr lang="en-US" b="1" i="1" baseline="-25000">
                  <a:solidFill>
                    <a:srgbClr val="0A0A0A"/>
                  </a:solidFill>
                  <a:latin typeface="Book Antiqua" pitchFamily="18" charset="0"/>
                </a:rPr>
                <a:t>-</a:t>
              </a:r>
              <a:r>
                <a:rPr lang="en-US" b="1" i="1">
                  <a:solidFill>
                    <a:srgbClr val="0A0A0A"/>
                  </a:solidFill>
                  <a:latin typeface="Book Antiqua" pitchFamily="18" charset="0"/>
                </a:rPr>
                <a:t> = </a:t>
              </a:r>
              <a:r>
                <a:rPr lang="en-US" b="1">
                  <a:solidFill>
                    <a:srgbClr val="0A0A0A"/>
                  </a:solidFill>
                  <a:latin typeface="Book Antiqua" pitchFamily="18" charset="0"/>
                </a:rPr>
                <a:t>1 + 2 = 3</a:t>
              </a:r>
              <a:endParaRPr lang="en-US" b="1" i="1">
                <a:solidFill>
                  <a:srgbClr val="0A0A0A"/>
                </a:solidFill>
                <a:latin typeface="Book Antiqua" pitchFamily="18" charset="0"/>
              </a:endParaRPr>
            </a:p>
            <a:p>
              <a:pPr eaLnBrk="0" hangingPunct="0"/>
              <a:r>
                <a:rPr lang="en-US" b="1" i="1">
                  <a:solidFill>
                    <a:srgbClr val="0A0A0A"/>
                  </a:solidFill>
                  <a:latin typeface="Book Antiqua" pitchFamily="18" charset="0"/>
                </a:rPr>
                <a:t>T</a:t>
              </a:r>
              <a:r>
                <a:rPr lang="en-US" b="1">
                  <a:solidFill>
                    <a:srgbClr val="0A0A0A"/>
                  </a:solidFill>
                  <a:latin typeface="Book Antiqua" pitchFamily="18" charset="0"/>
                </a:rPr>
                <a:t> = 3</a:t>
              </a:r>
            </a:p>
          </p:txBody>
        </p:sp>
        <p:sp>
          <p:nvSpPr>
            <p:cNvPr id="58376" name="Rectangle 69"/>
            <p:cNvSpPr>
              <a:spLocks noChangeArrowheads="1"/>
            </p:cNvSpPr>
            <p:nvPr/>
          </p:nvSpPr>
          <p:spPr bwMode="auto">
            <a:xfrm>
              <a:off x="2697" y="3087"/>
              <a:ext cx="288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1">
                  <a:solidFill>
                    <a:srgbClr val="0A0A0A"/>
                  </a:solidFill>
                  <a:latin typeface="Book Antiqua" pitchFamily="18" charset="0"/>
                </a:rPr>
                <a:t>T</a:t>
              </a:r>
              <a:r>
                <a:rPr lang="en-US" b="1">
                  <a:solidFill>
                    <a:srgbClr val="0A0A0A"/>
                  </a:solidFill>
                  <a:latin typeface="Book Antiqua" pitchFamily="18" charset="0"/>
                </a:rPr>
                <a:t> = 3 &gt; </a:t>
              </a:r>
              <a:r>
                <a:rPr lang="en-US" b="1" i="1">
                  <a:solidFill>
                    <a:srgbClr val="0A0A0A"/>
                  </a:solidFill>
                  <a:latin typeface="Book Antiqua" pitchFamily="18" charset="0"/>
                </a:rPr>
                <a:t>T</a:t>
              </a:r>
              <a:r>
                <a:rPr lang="en-US" b="1" baseline="-25000">
                  <a:solidFill>
                    <a:srgbClr val="0A0A0A"/>
                  </a:solidFill>
                  <a:latin typeface="Book Antiqua" pitchFamily="18" charset="0"/>
                </a:rPr>
                <a:t>crit </a:t>
              </a:r>
              <a:r>
                <a:rPr lang="en-US" b="1">
                  <a:solidFill>
                    <a:srgbClr val="0A0A0A"/>
                  </a:solidFill>
                  <a:latin typeface="Book Antiqua" pitchFamily="18" charset="0"/>
                </a:rPr>
                <a:t>= 1, do not reject H</a:t>
              </a:r>
              <a:r>
                <a:rPr lang="en-US" b="1" baseline="-25000">
                  <a:solidFill>
                    <a:srgbClr val="0A0A0A"/>
                  </a:solidFill>
                  <a:latin typeface="Book Antiqua" pitchFamily="18" charset="0"/>
                </a:rPr>
                <a:t>0</a:t>
              </a:r>
              <a:r>
                <a:rPr lang="en-US" b="1">
                  <a:solidFill>
                    <a:schemeClr val="accent1"/>
                  </a:solidFill>
                  <a:latin typeface="Book Antiqua" pitchFamily="18" charset="0"/>
                </a:rPr>
                <a:t>.</a:t>
              </a:r>
            </a:p>
          </p:txBody>
        </p:sp>
      </p:grpSp>
      <p:sp>
        <p:nvSpPr>
          <p:cNvPr id="58372" name="Arc 72"/>
          <p:cNvSpPr>
            <a:spLocks/>
          </p:cNvSpPr>
          <p:nvPr/>
        </p:nvSpPr>
        <p:spPr bwMode="auto">
          <a:xfrm>
            <a:off x="2587625" y="5168900"/>
            <a:ext cx="1936750" cy="7556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66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3" name="Arc 73"/>
          <p:cNvSpPr>
            <a:spLocks/>
          </p:cNvSpPr>
          <p:nvPr/>
        </p:nvSpPr>
        <p:spPr bwMode="auto">
          <a:xfrm>
            <a:off x="558800" y="3206750"/>
            <a:ext cx="831850" cy="13652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6"/>
                  <a:pt x="9645" y="22"/>
                  <a:pt x="21559" y="0"/>
                </a:cubicBezTo>
              </a:path>
              <a:path w="21600" h="21600" stroke="0" extrusionOk="0">
                <a:moveTo>
                  <a:pt x="0" y="21600"/>
                </a:moveTo>
                <a:cubicBezTo>
                  <a:pt x="0" y="9686"/>
                  <a:pt x="9645" y="22"/>
                  <a:pt x="21559" y="0"/>
                </a:cubicBezTo>
                <a:lnTo>
                  <a:pt x="21600" y="21600"/>
                </a:lnTo>
                <a:close/>
              </a:path>
            </a:pathLst>
          </a:custGeom>
          <a:noFill/>
          <a:ln w="50800" cap="rnd">
            <a:solidFill>
              <a:srgbClr val="FF66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4" name="Title 71"/>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Small Sample Example</a:t>
            </a:r>
          </a:p>
        </p:txBody>
      </p:sp>
    </p:spTree>
    <p:extLst>
      <p:ext uri="{BB962C8B-B14F-4D97-AF65-F5344CB8AC3E}">
        <p14:creationId xmlns:p14="http://schemas.microsoft.com/office/powerpoint/2010/main" val="330772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5"/>
          <p:cNvSpPr>
            <a:spLocks noChangeArrowheads="1"/>
          </p:cNvSpPr>
          <p:nvPr/>
        </p:nvSpPr>
        <p:spPr bwMode="auto">
          <a:xfrm>
            <a:off x="609600" y="1391816"/>
            <a:ext cx="8153400" cy="4475584"/>
          </a:xfrm>
          <a:prstGeom prst="rect">
            <a:avLst/>
          </a:prstGeom>
          <a:noFill/>
          <a:ln w="12700" cap="sq">
            <a:noFill/>
            <a:miter lim="800000"/>
            <a:headEnd type="none" w="sm" len="sm"/>
            <a:tailEnd type="none" w="sm" len="sm"/>
          </a:ln>
        </p:spPr>
        <p:txBody>
          <a:bodyPr lIns="90488" tIns="44450" rIns="90488" bIns="44450">
            <a:spAutoFit/>
          </a:bodyPr>
          <a:lstStyle/>
          <a:p>
            <a:pPr algn="just" eaLnBrk="0" hangingPunct="0">
              <a:spcBef>
                <a:spcPts val="620"/>
              </a:spcBef>
              <a:defRPr/>
            </a:pPr>
            <a:r>
              <a:rPr lang="en-US" sz="2800" dirty="0">
                <a:latin typeface="Times New Roman" pitchFamily="18" charset="0"/>
                <a:cs typeface="Times New Roman" pitchFamily="18" charset="0"/>
              </a:rPr>
              <a:t>For large samples, the </a:t>
            </a:r>
            <a:r>
              <a:rPr lang="en-US" sz="2800" i="1" dirty="0">
                <a:latin typeface="Times New Roman" pitchFamily="18" charset="0"/>
                <a:cs typeface="Times New Roman" pitchFamily="18" charset="0"/>
              </a:rPr>
              <a:t>T </a:t>
            </a:r>
            <a:r>
              <a:rPr lang="en-US" sz="2800" dirty="0">
                <a:latin typeface="Times New Roman" pitchFamily="18" charset="0"/>
                <a:cs typeface="Times New Roman" pitchFamily="18" charset="0"/>
              </a:rPr>
              <a:t>statistic is approximately normally distributed and a </a:t>
            </a:r>
            <a:r>
              <a:rPr lang="en-US" sz="2800" i="1" dirty="0">
                <a:latin typeface="Times New Roman" pitchFamily="18" charset="0"/>
                <a:cs typeface="Times New Roman" pitchFamily="18" charset="0"/>
              </a:rPr>
              <a:t>z </a:t>
            </a:r>
            <a:r>
              <a:rPr lang="en-US" sz="2800" dirty="0">
                <a:latin typeface="Times New Roman" pitchFamily="18" charset="0"/>
                <a:cs typeface="Times New Roman" pitchFamily="18" charset="0"/>
              </a:rPr>
              <a:t>score can be used as the test statistic. This technique can be applied to the airline  industry, where an analyst might want to determine  whether there is a difference in the cost per mile of airfares in the United States between 1979 and 2011 for  various cities. </a:t>
            </a:r>
          </a:p>
          <a:p>
            <a:pPr algn="just" eaLnBrk="0" hangingPunct="0">
              <a:spcBef>
                <a:spcPts val="620"/>
              </a:spcBef>
              <a:defRPr/>
            </a:pPr>
            <a:r>
              <a:rPr lang="en-US" sz="2800" dirty="0">
                <a:latin typeface="Times New Roman" pitchFamily="18" charset="0"/>
                <a:cs typeface="Times New Roman" pitchFamily="18" charset="0"/>
              </a:rPr>
              <a:t>The data in Table 17.3 represent the costs per mile of airline tickets for a sample of 17 cities  for both 1979 and 2011.</a:t>
            </a:r>
          </a:p>
        </p:txBody>
      </p:sp>
      <p:sp>
        <p:nvSpPr>
          <p:cNvPr id="60419"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Large Sample Formulas</a:t>
            </a:r>
          </a:p>
        </p:txBody>
      </p:sp>
    </p:spTree>
    <p:extLst>
      <p:ext uri="{BB962C8B-B14F-4D97-AF65-F5344CB8AC3E}">
        <p14:creationId xmlns:p14="http://schemas.microsoft.com/office/powerpoint/2010/main" val="20400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Large Sample Formulas</a:t>
            </a:r>
          </a:p>
        </p:txBody>
      </p:sp>
      <p:pic>
        <p:nvPicPr>
          <p:cNvPr id="61443" name="Picture 3" descr="table 17-3.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46722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74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0">
            <a:hlinkClick r:id="" action="ppaction://ole?verb=0"/>
          </p:cNvPr>
          <p:cNvGraphicFramePr>
            <a:graphicFrameLocks/>
          </p:cNvGraphicFramePr>
          <p:nvPr>
            <p:extLst>
              <p:ext uri="{D42A27DB-BD31-4B8C-83A1-F6EECF244321}">
                <p14:modId xmlns:p14="http://schemas.microsoft.com/office/powerpoint/2010/main" val="431250147"/>
              </p:ext>
            </p:extLst>
          </p:nvPr>
        </p:nvGraphicFramePr>
        <p:xfrm>
          <a:off x="571500" y="1714500"/>
          <a:ext cx="8001000" cy="3875088"/>
        </p:xfrm>
        <a:graphic>
          <a:graphicData uri="http://schemas.openxmlformats.org/presentationml/2006/ole">
            <mc:AlternateContent xmlns:mc="http://schemas.openxmlformats.org/markup-compatibility/2006">
              <mc:Choice xmlns:v="urn:schemas-microsoft-com:vml" Requires="v">
                <p:oleObj spid="_x0000_s76873" name="Equation" r:id="rId4" imgW="3898800" imgH="1841400" progId="Equation.3">
                  <p:embed/>
                </p:oleObj>
              </mc:Choice>
              <mc:Fallback>
                <p:oleObj name="Equation" r:id="rId4" imgW="3898800" imgH="18414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714500"/>
                        <a:ext cx="8001000" cy="3875088"/>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8195"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Wilcoxon Matched-Pairs Signed Rank Test: Large Sample Formulas </a:t>
            </a:r>
          </a:p>
        </p:txBody>
      </p:sp>
    </p:spTree>
    <p:extLst>
      <p:ext uri="{BB962C8B-B14F-4D97-AF65-F5344CB8AC3E}">
        <p14:creationId xmlns:p14="http://schemas.microsoft.com/office/powerpoint/2010/main" val="19375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105"/>
          <p:cNvGrpSpPr>
            <a:grpSpLocks/>
          </p:cNvGrpSpPr>
          <p:nvPr/>
        </p:nvGrpSpPr>
        <p:grpSpPr bwMode="auto">
          <a:xfrm>
            <a:off x="838200" y="2895600"/>
            <a:ext cx="7454900" cy="3321050"/>
            <a:chOff x="528" y="1824"/>
            <a:chExt cx="4696" cy="2092"/>
          </a:xfrm>
          <a:solidFill>
            <a:schemeClr val="bg1"/>
          </a:solidFill>
        </p:grpSpPr>
        <p:sp>
          <p:nvSpPr>
            <p:cNvPr id="9222" name="Rectangle 5"/>
            <p:cNvSpPr>
              <a:spLocks noChangeArrowheads="1"/>
            </p:cNvSpPr>
            <p:nvPr/>
          </p:nvSpPr>
          <p:spPr bwMode="auto">
            <a:xfrm>
              <a:off x="528" y="1824"/>
              <a:ext cx="4696" cy="2092"/>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grpSp>
          <p:nvGrpSpPr>
            <p:cNvPr id="9223" name="Group 101"/>
            <p:cNvGrpSpPr>
              <a:grpSpLocks/>
            </p:cNvGrpSpPr>
            <p:nvPr/>
          </p:nvGrpSpPr>
          <p:grpSpPr bwMode="auto">
            <a:xfrm>
              <a:off x="545" y="1827"/>
              <a:ext cx="4637" cy="2088"/>
              <a:chOff x="549" y="1636"/>
              <a:chExt cx="4637" cy="2088"/>
            </a:xfrm>
            <a:grpFill/>
          </p:grpSpPr>
          <p:sp>
            <p:nvSpPr>
              <p:cNvPr id="9224" name="Rectangle 6"/>
              <p:cNvSpPr>
                <a:spLocks noChangeArrowheads="1"/>
              </p:cNvSpPr>
              <p:nvPr/>
            </p:nvSpPr>
            <p:spPr bwMode="auto">
              <a:xfrm>
                <a:off x="549" y="1636"/>
                <a:ext cx="373"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a:solidFill>
                      <a:srgbClr val="000000"/>
                    </a:solidFill>
                    <a:latin typeface="+mj-lt"/>
                    <a:cs typeface="+mn-cs"/>
                  </a:rPr>
                  <a:t>City</a:t>
                </a:r>
              </a:p>
            </p:txBody>
          </p:sp>
          <p:sp>
            <p:nvSpPr>
              <p:cNvPr id="9225" name="Rectangle 7"/>
              <p:cNvSpPr>
                <a:spLocks noChangeArrowheads="1"/>
              </p:cNvSpPr>
              <p:nvPr/>
            </p:nvSpPr>
            <p:spPr bwMode="auto">
              <a:xfrm>
                <a:off x="970" y="1636"/>
                <a:ext cx="44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a:solidFill>
                      <a:srgbClr val="000000"/>
                    </a:solidFill>
                    <a:latin typeface="+mj-lt"/>
                    <a:cs typeface="+mn-cs"/>
                  </a:rPr>
                  <a:t>1979</a:t>
                </a:r>
              </a:p>
            </p:txBody>
          </p:sp>
          <p:sp>
            <p:nvSpPr>
              <p:cNvPr id="9226" name="Rectangle 8"/>
              <p:cNvSpPr>
                <a:spLocks noChangeArrowheads="1"/>
              </p:cNvSpPr>
              <p:nvPr/>
            </p:nvSpPr>
            <p:spPr bwMode="auto">
              <a:xfrm>
                <a:off x="1441" y="1636"/>
                <a:ext cx="44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dirty="0">
                    <a:solidFill>
                      <a:srgbClr val="000000"/>
                    </a:solidFill>
                    <a:latin typeface="+mj-lt"/>
                    <a:cs typeface="+mn-cs"/>
                  </a:rPr>
                  <a:t>2011</a:t>
                </a:r>
              </a:p>
            </p:txBody>
          </p:sp>
          <p:sp>
            <p:nvSpPr>
              <p:cNvPr id="9227" name="Rectangle 9"/>
              <p:cNvSpPr>
                <a:spLocks noChangeArrowheads="1"/>
              </p:cNvSpPr>
              <p:nvPr/>
            </p:nvSpPr>
            <p:spPr bwMode="auto">
              <a:xfrm>
                <a:off x="2158" y="1636"/>
                <a:ext cx="203" cy="24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u="sng">
                    <a:solidFill>
                      <a:srgbClr val="000000"/>
                    </a:solidFill>
                    <a:latin typeface="Calibri" pitchFamily="34" charset="0"/>
                  </a:rPr>
                  <a:t>d</a:t>
                </a:r>
              </a:p>
            </p:txBody>
          </p:sp>
          <p:sp>
            <p:nvSpPr>
              <p:cNvPr id="9228" name="Rectangle 10"/>
              <p:cNvSpPr>
                <a:spLocks noChangeArrowheads="1"/>
              </p:cNvSpPr>
              <p:nvPr/>
            </p:nvSpPr>
            <p:spPr bwMode="auto">
              <a:xfrm>
                <a:off x="2367" y="1636"/>
                <a:ext cx="450"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a:solidFill>
                      <a:srgbClr val="000000"/>
                    </a:solidFill>
                    <a:latin typeface="+mj-lt"/>
                    <a:cs typeface="+mn-cs"/>
                  </a:rPr>
                  <a:t>Rank</a:t>
                </a:r>
              </a:p>
            </p:txBody>
          </p:sp>
          <p:sp>
            <p:nvSpPr>
              <p:cNvPr id="9229" name="Rectangle 11"/>
              <p:cNvSpPr>
                <a:spLocks noChangeArrowheads="1"/>
              </p:cNvSpPr>
              <p:nvPr/>
            </p:nvSpPr>
            <p:spPr bwMode="auto">
              <a:xfrm>
                <a:off x="2906" y="1636"/>
                <a:ext cx="373"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a:solidFill>
                      <a:srgbClr val="000000"/>
                    </a:solidFill>
                    <a:latin typeface="+mj-lt"/>
                    <a:cs typeface="+mn-cs"/>
                  </a:rPr>
                  <a:t>City</a:t>
                </a:r>
              </a:p>
            </p:txBody>
          </p:sp>
          <p:sp>
            <p:nvSpPr>
              <p:cNvPr id="9230" name="Rectangle 12"/>
              <p:cNvSpPr>
                <a:spLocks noChangeArrowheads="1"/>
              </p:cNvSpPr>
              <p:nvPr/>
            </p:nvSpPr>
            <p:spPr bwMode="auto">
              <a:xfrm>
                <a:off x="3327" y="1636"/>
                <a:ext cx="44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a:solidFill>
                      <a:srgbClr val="000000"/>
                    </a:solidFill>
                    <a:latin typeface="+mj-lt"/>
                    <a:cs typeface="+mn-cs"/>
                  </a:rPr>
                  <a:t>1979</a:t>
                </a:r>
              </a:p>
            </p:txBody>
          </p:sp>
          <p:sp>
            <p:nvSpPr>
              <p:cNvPr id="9231" name="Rectangle 13"/>
              <p:cNvSpPr>
                <a:spLocks noChangeArrowheads="1"/>
              </p:cNvSpPr>
              <p:nvPr/>
            </p:nvSpPr>
            <p:spPr bwMode="auto">
              <a:xfrm>
                <a:off x="3798" y="1636"/>
                <a:ext cx="44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dirty="0">
                    <a:solidFill>
                      <a:srgbClr val="000000"/>
                    </a:solidFill>
                    <a:latin typeface="+mj-lt"/>
                    <a:cs typeface="+mn-cs"/>
                  </a:rPr>
                  <a:t>2011</a:t>
                </a:r>
              </a:p>
            </p:txBody>
          </p:sp>
          <p:sp>
            <p:nvSpPr>
              <p:cNvPr id="9232" name="Rectangle 14"/>
              <p:cNvSpPr>
                <a:spLocks noChangeArrowheads="1"/>
              </p:cNvSpPr>
              <p:nvPr/>
            </p:nvSpPr>
            <p:spPr bwMode="auto">
              <a:xfrm>
                <a:off x="4515" y="1636"/>
                <a:ext cx="203" cy="24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u="sng">
                    <a:solidFill>
                      <a:srgbClr val="000000"/>
                    </a:solidFill>
                    <a:latin typeface="Calibri" pitchFamily="34" charset="0"/>
                  </a:rPr>
                  <a:t>d</a:t>
                </a:r>
              </a:p>
            </p:txBody>
          </p:sp>
          <p:sp>
            <p:nvSpPr>
              <p:cNvPr id="9233" name="Rectangle 15"/>
              <p:cNvSpPr>
                <a:spLocks noChangeArrowheads="1"/>
              </p:cNvSpPr>
              <p:nvPr/>
            </p:nvSpPr>
            <p:spPr bwMode="auto">
              <a:xfrm>
                <a:off x="4724" y="1636"/>
                <a:ext cx="450"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u="sng">
                    <a:solidFill>
                      <a:srgbClr val="000000"/>
                    </a:solidFill>
                    <a:latin typeface="+mj-lt"/>
                    <a:cs typeface="+mn-cs"/>
                  </a:rPr>
                  <a:t>Rank</a:t>
                </a:r>
              </a:p>
            </p:txBody>
          </p:sp>
          <p:sp>
            <p:nvSpPr>
              <p:cNvPr id="9234" name="Rectangle 16"/>
              <p:cNvSpPr>
                <a:spLocks noChangeArrowheads="1"/>
              </p:cNvSpPr>
              <p:nvPr/>
            </p:nvSpPr>
            <p:spPr bwMode="auto">
              <a:xfrm>
                <a:off x="744" y="1840"/>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1</a:t>
                </a:r>
              </a:p>
            </p:txBody>
          </p:sp>
          <p:sp>
            <p:nvSpPr>
              <p:cNvPr id="9235" name="Rectangle 17"/>
              <p:cNvSpPr>
                <a:spLocks noChangeArrowheads="1"/>
              </p:cNvSpPr>
              <p:nvPr/>
            </p:nvSpPr>
            <p:spPr bwMode="auto">
              <a:xfrm>
                <a:off x="1011" y="184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20.3</a:t>
                </a:r>
              </a:p>
            </p:txBody>
          </p:sp>
          <p:sp>
            <p:nvSpPr>
              <p:cNvPr id="9236" name="Rectangle 18"/>
              <p:cNvSpPr>
                <a:spLocks noChangeArrowheads="1"/>
              </p:cNvSpPr>
              <p:nvPr/>
            </p:nvSpPr>
            <p:spPr bwMode="auto">
              <a:xfrm>
                <a:off x="1482" y="184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22.8</a:t>
                </a:r>
              </a:p>
            </p:txBody>
          </p:sp>
          <p:sp>
            <p:nvSpPr>
              <p:cNvPr id="9237" name="Rectangle 19"/>
              <p:cNvSpPr>
                <a:spLocks noChangeArrowheads="1"/>
              </p:cNvSpPr>
              <p:nvPr/>
            </p:nvSpPr>
            <p:spPr bwMode="auto">
              <a:xfrm>
                <a:off x="1982" y="1840"/>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-2.5</a:t>
                </a:r>
              </a:p>
            </p:txBody>
          </p:sp>
          <p:sp>
            <p:nvSpPr>
              <p:cNvPr id="9238" name="Rectangle 20"/>
              <p:cNvSpPr>
                <a:spLocks noChangeArrowheads="1"/>
              </p:cNvSpPr>
              <p:nvPr/>
            </p:nvSpPr>
            <p:spPr bwMode="auto">
              <a:xfrm>
                <a:off x="2576" y="1840"/>
                <a:ext cx="247" cy="248"/>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-8</a:t>
                </a:r>
              </a:p>
            </p:txBody>
          </p:sp>
          <p:sp>
            <p:nvSpPr>
              <p:cNvPr id="9239" name="Rectangle 21"/>
              <p:cNvSpPr>
                <a:spLocks noChangeArrowheads="1"/>
              </p:cNvSpPr>
              <p:nvPr/>
            </p:nvSpPr>
            <p:spPr bwMode="auto">
              <a:xfrm>
                <a:off x="3019" y="1840"/>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10</a:t>
                </a:r>
              </a:p>
            </p:txBody>
          </p:sp>
          <p:sp>
            <p:nvSpPr>
              <p:cNvPr id="9240" name="Rectangle 22"/>
              <p:cNvSpPr>
                <a:spLocks noChangeArrowheads="1"/>
              </p:cNvSpPr>
              <p:nvPr/>
            </p:nvSpPr>
            <p:spPr bwMode="auto">
              <a:xfrm>
                <a:off x="3368" y="184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20.3</a:t>
                </a:r>
              </a:p>
            </p:txBody>
          </p:sp>
          <p:sp>
            <p:nvSpPr>
              <p:cNvPr id="9241" name="Rectangle 23"/>
              <p:cNvSpPr>
                <a:spLocks noChangeArrowheads="1"/>
              </p:cNvSpPr>
              <p:nvPr/>
            </p:nvSpPr>
            <p:spPr bwMode="auto">
              <a:xfrm>
                <a:off x="3839" y="184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20.9</a:t>
                </a:r>
              </a:p>
            </p:txBody>
          </p:sp>
          <p:sp>
            <p:nvSpPr>
              <p:cNvPr id="9242" name="Rectangle 24"/>
              <p:cNvSpPr>
                <a:spLocks noChangeArrowheads="1"/>
              </p:cNvSpPr>
              <p:nvPr/>
            </p:nvSpPr>
            <p:spPr bwMode="auto">
              <a:xfrm>
                <a:off x="4339" y="1840"/>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-0.6</a:t>
                </a:r>
              </a:p>
            </p:txBody>
          </p:sp>
          <p:sp>
            <p:nvSpPr>
              <p:cNvPr id="9243" name="Rectangle 25"/>
              <p:cNvSpPr>
                <a:spLocks noChangeArrowheads="1"/>
              </p:cNvSpPr>
              <p:nvPr/>
            </p:nvSpPr>
            <p:spPr bwMode="auto">
              <a:xfrm>
                <a:off x="4933" y="1840"/>
                <a:ext cx="247" cy="248"/>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a:t>
                </a:r>
              </a:p>
            </p:txBody>
          </p:sp>
          <p:sp>
            <p:nvSpPr>
              <p:cNvPr id="9244" name="Rectangle 26"/>
              <p:cNvSpPr>
                <a:spLocks noChangeArrowheads="1"/>
              </p:cNvSpPr>
              <p:nvPr/>
            </p:nvSpPr>
            <p:spPr bwMode="auto">
              <a:xfrm>
                <a:off x="744" y="2044"/>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2</a:t>
                </a:r>
              </a:p>
            </p:txBody>
          </p:sp>
          <p:sp>
            <p:nvSpPr>
              <p:cNvPr id="9245" name="Rectangle 27"/>
              <p:cNvSpPr>
                <a:spLocks noChangeArrowheads="1"/>
              </p:cNvSpPr>
              <p:nvPr/>
            </p:nvSpPr>
            <p:spPr bwMode="auto">
              <a:xfrm>
                <a:off x="1011" y="2044"/>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19.5</a:t>
                </a:r>
              </a:p>
            </p:txBody>
          </p:sp>
          <p:sp>
            <p:nvSpPr>
              <p:cNvPr id="9246" name="Rectangle 28"/>
              <p:cNvSpPr>
                <a:spLocks noChangeArrowheads="1"/>
              </p:cNvSpPr>
              <p:nvPr/>
            </p:nvSpPr>
            <p:spPr bwMode="auto">
              <a:xfrm>
                <a:off x="1482" y="2044"/>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12.7</a:t>
                </a:r>
              </a:p>
            </p:txBody>
          </p:sp>
          <p:sp>
            <p:nvSpPr>
              <p:cNvPr id="9247" name="Rectangle 29"/>
              <p:cNvSpPr>
                <a:spLocks noChangeArrowheads="1"/>
              </p:cNvSpPr>
              <p:nvPr/>
            </p:nvSpPr>
            <p:spPr bwMode="auto">
              <a:xfrm>
                <a:off x="2035" y="2044"/>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6.8</a:t>
                </a:r>
              </a:p>
            </p:txBody>
          </p:sp>
          <p:sp>
            <p:nvSpPr>
              <p:cNvPr id="9248" name="Rectangle 30"/>
              <p:cNvSpPr>
                <a:spLocks noChangeArrowheads="1"/>
              </p:cNvSpPr>
              <p:nvPr/>
            </p:nvSpPr>
            <p:spPr bwMode="auto">
              <a:xfrm>
                <a:off x="2548" y="2044"/>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17</a:t>
                </a:r>
              </a:p>
            </p:txBody>
          </p:sp>
          <p:sp>
            <p:nvSpPr>
              <p:cNvPr id="9249" name="Rectangle 31"/>
              <p:cNvSpPr>
                <a:spLocks noChangeArrowheads="1"/>
              </p:cNvSpPr>
              <p:nvPr/>
            </p:nvSpPr>
            <p:spPr bwMode="auto">
              <a:xfrm>
                <a:off x="3019" y="2044"/>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11</a:t>
                </a:r>
              </a:p>
            </p:txBody>
          </p:sp>
          <p:sp>
            <p:nvSpPr>
              <p:cNvPr id="9250" name="Rectangle 32"/>
              <p:cNvSpPr>
                <a:spLocks noChangeArrowheads="1"/>
              </p:cNvSpPr>
              <p:nvPr/>
            </p:nvSpPr>
            <p:spPr bwMode="auto">
              <a:xfrm>
                <a:off x="3368" y="2044"/>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19.2</a:t>
                </a:r>
              </a:p>
            </p:txBody>
          </p:sp>
          <p:sp>
            <p:nvSpPr>
              <p:cNvPr id="9251" name="Rectangle 33"/>
              <p:cNvSpPr>
                <a:spLocks noChangeArrowheads="1"/>
              </p:cNvSpPr>
              <p:nvPr/>
            </p:nvSpPr>
            <p:spPr bwMode="auto">
              <a:xfrm>
                <a:off x="3839" y="2044"/>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22.6</a:t>
                </a:r>
              </a:p>
            </p:txBody>
          </p:sp>
          <p:sp>
            <p:nvSpPr>
              <p:cNvPr id="9252" name="Rectangle 34"/>
              <p:cNvSpPr>
                <a:spLocks noChangeArrowheads="1"/>
              </p:cNvSpPr>
              <p:nvPr/>
            </p:nvSpPr>
            <p:spPr bwMode="auto">
              <a:xfrm>
                <a:off x="4339" y="2044"/>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-3.4</a:t>
                </a:r>
              </a:p>
            </p:txBody>
          </p:sp>
          <p:sp>
            <p:nvSpPr>
              <p:cNvPr id="9253" name="Rectangle 35"/>
              <p:cNvSpPr>
                <a:spLocks noChangeArrowheads="1"/>
              </p:cNvSpPr>
              <p:nvPr/>
            </p:nvSpPr>
            <p:spPr bwMode="auto">
              <a:xfrm>
                <a:off x="4729" y="2044"/>
                <a:ext cx="453"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-11.5</a:t>
                </a:r>
              </a:p>
            </p:txBody>
          </p:sp>
          <p:sp>
            <p:nvSpPr>
              <p:cNvPr id="9254" name="Rectangle 36"/>
              <p:cNvSpPr>
                <a:spLocks noChangeArrowheads="1"/>
              </p:cNvSpPr>
              <p:nvPr/>
            </p:nvSpPr>
            <p:spPr bwMode="auto">
              <a:xfrm>
                <a:off x="744" y="2249"/>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3</a:t>
                </a:r>
              </a:p>
            </p:txBody>
          </p:sp>
          <p:sp>
            <p:nvSpPr>
              <p:cNvPr id="9255" name="Rectangle 37"/>
              <p:cNvSpPr>
                <a:spLocks noChangeArrowheads="1"/>
              </p:cNvSpPr>
              <p:nvPr/>
            </p:nvSpPr>
            <p:spPr bwMode="auto">
              <a:xfrm>
                <a:off x="1011" y="2249"/>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18.6</a:t>
                </a:r>
              </a:p>
            </p:txBody>
          </p:sp>
          <p:sp>
            <p:nvSpPr>
              <p:cNvPr id="9256" name="Rectangle 38"/>
              <p:cNvSpPr>
                <a:spLocks noChangeArrowheads="1"/>
              </p:cNvSpPr>
              <p:nvPr/>
            </p:nvSpPr>
            <p:spPr bwMode="auto">
              <a:xfrm>
                <a:off x="1482" y="2249"/>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14.1</a:t>
                </a:r>
              </a:p>
            </p:txBody>
          </p:sp>
          <p:sp>
            <p:nvSpPr>
              <p:cNvPr id="9257" name="Rectangle 39"/>
              <p:cNvSpPr>
                <a:spLocks noChangeArrowheads="1"/>
              </p:cNvSpPr>
              <p:nvPr/>
            </p:nvSpPr>
            <p:spPr bwMode="auto">
              <a:xfrm>
                <a:off x="2035" y="2249"/>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4.5</a:t>
                </a:r>
              </a:p>
            </p:txBody>
          </p:sp>
          <p:sp>
            <p:nvSpPr>
              <p:cNvPr id="9258" name="Rectangle 40"/>
              <p:cNvSpPr>
                <a:spLocks noChangeArrowheads="1"/>
              </p:cNvSpPr>
              <p:nvPr/>
            </p:nvSpPr>
            <p:spPr bwMode="auto">
              <a:xfrm>
                <a:off x="2548" y="2249"/>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13</a:t>
                </a:r>
              </a:p>
            </p:txBody>
          </p:sp>
          <p:sp>
            <p:nvSpPr>
              <p:cNvPr id="9259" name="Rectangle 41"/>
              <p:cNvSpPr>
                <a:spLocks noChangeArrowheads="1"/>
              </p:cNvSpPr>
              <p:nvPr/>
            </p:nvSpPr>
            <p:spPr bwMode="auto">
              <a:xfrm>
                <a:off x="3019" y="2249"/>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12</a:t>
                </a:r>
              </a:p>
            </p:txBody>
          </p:sp>
          <p:sp>
            <p:nvSpPr>
              <p:cNvPr id="9260" name="Rectangle 42"/>
              <p:cNvSpPr>
                <a:spLocks noChangeArrowheads="1"/>
              </p:cNvSpPr>
              <p:nvPr/>
            </p:nvSpPr>
            <p:spPr bwMode="auto">
              <a:xfrm>
                <a:off x="3368" y="2249"/>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19.5</a:t>
                </a:r>
              </a:p>
            </p:txBody>
          </p:sp>
          <p:sp>
            <p:nvSpPr>
              <p:cNvPr id="9261" name="Rectangle 43"/>
              <p:cNvSpPr>
                <a:spLocks noChangeArrowheads="1"/>
              </p:cNvSpPr>
              <p:nvPr/>
            </p:nvSpPr>
            <p:spPr bwMode="auto">
              <a:xfrm>
                <a:off x="3839" y="2249"/>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16.9</a:t>
                </a:r>
              </a:p>
            </p:txBody>
          </p:sp>
          <p:sp>
            <p:nvSpPr>
              <p:cNvPr id="9262" name="Rectangle 44"/>
              <p:cNvSpPr>
                <a:spLocks noChangeArrowheads="1"/>
              </p:cNvSpPr>
              <p:nvPr/>
            </p:nvSpPr>
            <p:spPr bwMode="auto">
              <a:xfrm>
                <a:off x="4392" y="2249"/>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2.6</a:t>
                </a:r>
              </a:p>
            </p:txBody>
          </p:sp>
          <p:sp>
            <p:nvSpPr>
              <p:cNvPr id="9263" name="Rectangle 45"/>
              <p:cNvSpPr>
                <a:spLocks noChangeArrowheads="1"/>
              </p:cNvSpPr>
              <p:nvPr/>
            </p:nvSpPr>
            <p:spPr bwMode="auto">
              <a:xfrm>
                <a:off x="4986" y="2249"/>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9</a:t>
                </a:r>
              </a:p>
            </p:txBody>
          </p:sp>
          <p:sp>
            <p:nvSpPr>
              <p:cNvPr id="9264" name="Rectangle 46"/>
              <p:cNvSpPr>
                <a:spLocks noChangeArrowheads="1"/>
              </p:cNvSpPr>
              <p:nvPr/>
            </p:nvSpPr>
            <p:spPr bwMode="auto">
              <a:xfrm>
                <a:off x="744" y="2453"/>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4</a:t>
                </a:r>
              </a:p>
            </p:txBody>
          </p:sp>
          <p:sp>
            <p:nvSpPr>
              <p:cNvPr id="9265" name="Rectangle 47"/>
              <p:cNvSpPr>
                <a:spLocks noChangeArrowheads="1"/>
              </p:cNvSpPr>
              <p:nvPr/>
            </p:nvSpPr>
            <p:spPr bwMode="auto">
              <a:xfrm>
                <a:off x="1011" y="2453"/>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20.9</a:t>
                </a:r>
              </a:p>
            </p:txBody>
          </p:sp>
          <p:sp>
            <p:nvSpPr>
              <p:cNvPr id="9266" name="Rectangle 48"/>
              <p:cNvSpPr>
                <a:spLocks noChangeArrowheads="1"/>
              </p:cNvSpPr>
              <p:nvPr/>
            </p:nvSpPr>
            <p:spPr bwMode="auto">
              <a:xfrm>
                <a:off x="1482" y="2453"/>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16.1</a:t>
                </a:r>
              </a:p>
            </p:txBody>
          </p:sp>
          <p:sp>
            <p:nvSpPr>
              <p:cNvPr id="9267" name="Rectangle 49"/>
              <p:cNvSpPr>
                <a:spLocks noChangeArrowheads="1"/>
              </p:cNvSpPr>
              <p:nvPr/>
            </p:nvSpPr>
            <p:spPr bwMode="auto">
              <a:xfrm>
                <a:off x="2035" y="2453"/>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4.8</a:t>
                </a:r>
              </a:p>
            </p:txBody>
          </p:sp>
          <p:sp>
            <p:nvSpPr>
              <p:cNvPr id="9268" name="Rectangle 50"/>
              <p:cNvSpPr>
                <a:spLocks noChangeArrowheads="1"/>
              </p:cNvSpPr>
              <p:nvPr/>
            </p:nvSpPr>
            <p:spPr bwMode="auto">
              <a:xfrm>
                <a:off x="2548" y="2453"/>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15</a:t>
                </a:r>
              </a:p>
            </p:txBody>
          </p:sp>
          <p:sp>
            <p:nvSpPr>
              <p:cNvPr id="9269" name="Rectangle 51"/>
              <p:cNvSpPr>
                <a:spLocks noChangeArrowheads="1"/>
              </p:cNvSpPr>
              <p:nvPr/>
            </p:nvSpPr>
            <p:spPr bwMode="auto">
              <a:xfrm>
                <a:off x="3019" y="2453"/>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13</a:t>
                </a:r>
              </a:p>
            </p:txBody>
          </p:sp>
          <p:sp>
            <p:nvSpPr>
              <p:cNvPr id="9270" name="Rectangle 52"/>
              <p:cNvSpPr>
                <a:spLocks noChangeArrowheads="1"/>
              </p:cNvSpPr>
              <p:nvPr/>
            </p:nvSpPr>
            <p:spPr bwMode="auto">
              <a:xfrm>
                <a:off x="3368" y="2453"/>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18.7</a:t>
                </a:r>
              </a:p>
            </p:txBody>
          </p:sp>
          <p:sp>
            <p:nvSpPr>
              <p:cNvPr id="9271" name="Rectangle 53"/>
              <p:cNvSpPr>
                <a:spLocks noChangeArrowheads="1"/>
              </p:cNvSpPr>
              <p:nvPr/>
            </p:nvSpPr>
            <p:spPr bwMode="auto">
              <a:xfrm>
                <a:off x="3839" y="2453"/>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20.6</a:t>
                </a:r>
              </a:p>
            </p:txBody>
          </p:sp>
          <p:sp>
            <p:nvSpPr>
              <p:cNvPr id="9272" name="Rectangle 54"/>
              <p:cNvSpPr>
                <a:spLocks noChangeArrowheads="1"/>
              </p:cNvSpPr>
              <p:nvPr/>
            </p:nvSpPr>
            <p:spPr bwMode="auto">
              <a:xfrm>
                <a:off x="4339" y="2453"/>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a:t>
                </a:r>
              </a:p>
            </p:txBody>
          </p:sp>
          <p:sp>
            <p:nvSpPr>
              <p:cNvPr id="9273" name="Rectangle 55"/>
              <p:cNvSpPr>
                <a:spLocks noChangeArrowheads="1"/>
              </p:cNvSpPr>
              <p:nvPr/>
            </p:nvSpPr>
            <p:spPr bwMode="auto">
              <a:xfrm>
                <a:off x="4810" y="2453"/>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-6.5</a:t>
                </a:r>
              </a:p>
            </p:txBody>
          </p:sp>
          <p:sp>
            <p:nvSpPr>
              <p:cNvPr id="9274" name="Rectangle 56"/>
              <p:cNvSpPr>
                <a:spLocks noChangeArrowheads="1"/>
              </p:cNvSpPr>
              <p:nvPr/>
            </p:nvSpPr>
            <p:spPr bwMode="auto">
              <a:xfrm>
                <a:off x="744" y="2657"/>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5</a:t>
                </a:r>
              </a:p>
            </p:txBody>
          </p:sp>
          <p:sp>
            <p:nvSpPr>
              <p:cNvPr id="9275" name="Rectangle 57"/>
              <p:cNvSpPr>
                <a:spLocks noChangeArrowheads="1"/>
              </p:cNvSpPr>
              <p:nvPr/>
            </p:nvSpPr>
            <p:spPr bwMode="auto">
              <a:xfrm>
                <a:off x="1011" y="2657"/>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19.9</a:t>
                </a:r>
              </a:p>
            </p:txBody>
          </p:sp>
          <p:sp>
            <p:nvSpPr>
              <p:cNvPr id="9276" name="Rectangle 58"/>
              <p:cNvSpPr>
                <a:spLocks noChangeArrowheads="1"/>
              </p:cNvSpPr>
              <p:nvPr/>
            </p:nvSpPr>
            <p:spPr bwMode="auto">
              <a:xfrm>
                <a:off x="1482" y="2657"/>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25.2</a:t>
                </a:r>
              </a:p>
            </p:txBody>
          </p:sp>
          <p:sp>
            <p:nvSpPr>
              <p:cNvPr id="9277" name="Rectangle 59"/>
              <p:cNvSpPr>
                <a:spLocks noChangeArrowheads="1"/>
              </p:cNvSpPr>
              <p:nvPr/>
            </p:nvSpPr>
            <p:spPr bwMode="auto">
              <a:xfrm>
                <a:off x="1982" y="2657"/>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-5.3</a:t>
                </a:r>
              </a:p>
            </p:txBody>
          </p:sp>
          <p:sp>
            <p:nvSpPr>
              <p:cNvPr id="9278" name="Rectangle 60"/>
              <p:cNvSpPr>
                <a:spLocks noChangeArrowheads="1"/>
              </p:cNvSpPr>
              <p:nvPr/>
            </p:nvSpPr>
            <p:spPr bwMode="auto">
              <a:xfrm>
                <a:off x="2495" y="2657"/>
                <a:ext cx="327" cy="248"/>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-16</a:t>
                </a:r>
              </a:p>
            </p:txBody>
          </p:sp>
          <p:sp>
            <p:nvSpPr>
              <p:cNvPr id="9279" name="Rectangle 61"/>
              <p:cNvSpPr>
                <a:spLocks noChangeArrowheads="1"/>
              </p:cNvSpPr>
              <p:nvPr/>
            </p:nvSpPr>
            <p:spPr bwMode="auto">
              <a:xfrm>
                <a:off x="3019" y="2657"/>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14</a:t>
                </a:r>
              </a:p>
            </p:txBody>
          </p:sp>
          <p:sp>
            <p:nvSpPr>
              <p:cNvPr id="9280" name="Rectangle 62"/>
              <p:cNvSpPr>
                <a:spLocks noChangeArrowheads="1"/>
              </p:cNvSpPr>
              <p:nvPr/>
            </p:nvSpPr>
            <p:spPr bwMode="auto">
              <a:xfrm>
                <a:off x="3368" y="2657"/>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17.7</a:t>
                </a:r>
              </a:p>
            </p:txBody>
          </p:sp>
          <p:sp>
            <p:nvSpPr>
              <p:cNvPr id="9281" name="Rectangle 63"/>
              <p:cNvSpPr>
                <a:spLocks noChangeArrowheads="1"/>
              </p:cNvSpPr>
              <p:nvPr/>
            </p:nvSpPr>
            <p:spPr bwMode="auto">
              <a:xfrm>
                <a:off x="3839" y="2657"/>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18.5</a:t>
                </a:r>
              </a:p>
            </p:txBody>
          </p:sp>
          <p:sp>
            <p:nvSpPr>
              <p:cNvPr id="9282" name="Rectangle 64"/>
              <p:cNvSpPr>
                <a:spLocks noChangeArrowheads="1"/>
              </p:cNvSpPr>
              <p:nvPr/>
            </p:nvSpPr>
            <p:spPr bwMode="auto">
              <a:xfrm>
                <a:off x="4339" y="2657"/>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-0.8</a:t>
                </a:r>
              </a:p>
            </p:txBody>
          </p:sp>
          <p:sp>
            <p:nvSpPr>
              <p:cNvPr id="9283" name="Rectangle 65"/>
              <p:cNvSpPr>
                <a:spLocks noChangeArrowheads="1"/>
              </p:cNvSpPr>
              <p:nvPr/>
            </p:nvSpPr>
            <p:spPr bwMode="auto">
              <a:xfrm>
                <a:off x="4933" y="2657"/>
                <a:ext cx="247" cy="248"/>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a:t>
                </a:r>
              </a:p>
            </p:txBody>
          </p:sp>
          <p:sp>
            <p:nvSpPr>
              <p:cNvPr id="9284" name="Rectangle 66"/>
              <p:cNvSpPr>
                <a:spLocks noChangeArrowheads="1"/>
              </p:cNvSpPr>
              <p:nvPr/>
            </p:nvSpPr>
            <p:spPr bwMode="auto">
              <a:xfrm>
                <a:off x="744" y="2861"/>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6</a:t>
                </a:r>
              </a:p>
            </p:txBody>
          </p:sp>
          <p:sp>
            <p:nvSpPr>
              <p:cNvPr id="9285" name="Rectangle 67"/>
              <p:cNvSpPr>
                <a:spLocks noChangeArrowheads="1"/>
              </p:cNvSpPr>
              <p:nvPr/>
            </p:nvSpPr>
            <p:spPr bwMode="auto">
              <a:xfrm>
                <a:off x="1011" y="2861"/>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18.6</a:t>
                </a:r>
              </a:p>
            </p:txBody>
          </p:sp>
          <p:sp>
            <p:nvSpPr>
              <p:cNvPr id="9286" name="Rectangle 68"/>
              <p:cNvSpPr>
                <a:spLocks noChangeArrowheads="1"/>
              </p:cNvSpPr>
              <p:nvPr/>
            </p:nvSpPr>
            <p:spPr bwMode="auto">
              <a:xfrm>
                <a:off x="1482" y="2861"/>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20.2</a:t>
                </a:r>
              </a:p>
            </p:txBody>
          </p:sp>
          <p:sp>
            <p:nvSpPr>
              <p:cNvPr id="9287" name="Rectangle 69"/>
              <p:cNvSpPr>
                <a:spLocks noChangeArrowheads="1"/>
              </p:cNvSpPr>
              <p:nvPr/>
            </p:nvSpPr>
            <p:spPr bwMode="auto">
              <a:xfrm>
                <a:off x="1982" y="2861"/>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-1.6</a:t>
                </a:r>
              </a:p>
            </p:txBody>
          </p:sp>
          <p:sp>
            <p:nvSpPr>
              <p:cNvPr id="9288" name="Rectangle 70"/>
              <p:cNvSpPr>
                <a:spLocks noChangeArrowheads="1"/>
              </p:cNvSpPr>
              <p:nvPr/>
            </p:nvSpPr>
            <p:spPr bwMode="auto">
              <a:xfrm>
                <a:off x="2576" y="2861"/>
                <a:ext cx="247" cy="248"/>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-4</a:t>
                </a:r>
              </a:p>
            </p:txBody>
          </p:sp>
          <p:sp>
            <p:nvSpPr>
              <p:cNvPr id="9289" name="Rectangle 71"/>
              <p:cNvSpPr>
                <a:spLocks noChangeArrowheads="1"/>
              </p:cNvSpPr>
              <p:nvPr/>
            </p:nvSpPr>
            <p:spPr bwMode="auto">
              <a:xfrm>
                <a:off x="3019" y="2861"/>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15</a:t>
                </a:r>
              </a:p>
            </p:txBody>
          </p:sp>
          <p:sp>
            <p:nvSpPr>
              <p:cNvPr id="9290" name="Rectangle 72"/>
              <p:cNvSpPr>
                <a:spLocks noChangeArrowheads="1"/>
              </p:cNvSpPr>
              <p:nvPr/>
            </p:nvSpPr>
            <p:spPr bwMode="auto">
              <a:xfrm>
                <a:off x="3368" y="2861"/>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21.6</a:t>
                </a:r>
              </a:p>
            </p:txBody>
          </p:sp>
          <p:sp>
            <p:nvSpPr>
              <p:cNvPr id="9291" name="Rectangle 73"/>
              <p:cNvSpPr>
                <a:spLocks noChangeArrowheads="1"/>
              </p:cNvSpPr>
              <p:nvPr/>
            </p:nvSpPr>
            <p:spPr bwMode="auto">
              <a:xfrm>
                <a:off x="3839" y="2861"/>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23.4</a:t>
                </a:r>
              </a:p>
            </p:txBody>
          </p:sp>
          <p:sp>
            <p:nvSpPr>
              <p:cNvPr id="9292" name="Rectangle 74"/>
              <p:cNvSpPr>
                <a:spLocks noChangeArrowheads="1"/>
              </p:cNvSpPr>
              <p:nvPr/>
            </p:nvSpPr>
            <p:spPr bwMode="auto">
              <a:xfrm>
                <a:off x="4339" y="2861"/>
                <a:ext cx="37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-1.8</a:t>
                </a:r>
              </a:p>
            </p:txBody>
          </p:sp>
          <p:sp>
            <p:nvSpPr>
              <p:cNvPr id="9293" name="Rectangle 75"/>
              <p:cNvSpPr>
                <a:spLocks noChangeArrowheads="1"/>
              </p:cNvSpPr>
              <p:nvPr/>
            </p:nvSpPr>
            <p:spPr bwMode="auto">
              <a:xfrm>
                <a:off x="4933" y="2861"/>
                <a:ext cx="247" cy="248"/>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-5</a:t>
                </a:r>
              </a:p>
            </p:txBody>
          </p:sp>
          <p:sp>
            <p:nvSpPr>
              <p:cNvPr id="9294" name="Rectangle 76"/>
              <p:cNvSpPr>
                <a:spLocks noChangeArrowheads="1"/>
              </p:cNvSpPr>
              <p:nvPr/>
            </p:nvSpPr>
            <p:spPr bwMode="auto">
              <a:xfrm>
                <a:off x="744" y="3065"/>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7</a:t>
                </a:r>
              </a:p>
            </p:txBody>
          </p:sp>
          <p:sp>
            <p:nvSpPr>
              <p:cNvPr id="9295" name="Rectangle 77"/>
              <p:cNvSpPr>
                <a:spLocks noChangeArrowheads="1"/>
              </p:cNvSpPr>
              <p:nvPr/>
            </p:nvSpPr>
            <p:spPr bwMode="auto">
              <a:xfrm>
                <a:off x="1011" y="3065"/>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19.6</a:t>
                </a:r>
              </a:p>
            </p:txBody>
          </p:sp>
          <p:sp>
            <p:nvSpPr>
              <p:cNvPr id="9296" name="Rectangle 78"/>
              <p:cNvSpPr>
                <a:spLocks noChangeArrowheads="1"/>
              </p:cNvSpPr>
              <p:nvPr/>
            </p:nvSpPr>
            <p:spPr bwMode="auto">
              <a:xfrm>
                <a:off x="1482" y="3065"/>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14.9</a:t>
                </a:r>
              </a:p>
            </p:txBody>
          </p:sp>
          <p:sp>
            <p:nvSpPr>
              <p:cNvPr id="9297" name="Rectangle 79"/>
              <p:cNvSpPr>
                <a:spLocks noChangeArrowheads="1"/>
              </p:cNvSpPr>
              <p:nvPr/>
            </p:nvSpPr>
            <p:spPr bwMode="auto">
              <a:xfrm>
                <a:off x="2035" y="3065"/>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4.7</a:t>
                </a:r>
              </a:p>
            </p:txBody>
          </p:sp>
          <p:sp>
            <p:nvSpPr>
              <p:cNvPr id="9298" name="Rectangle 80"/>
              <p:cNvSpPr>
                <a:spLocks noChangeArrowheads="1"/>
              </p:cNvSpPr>
              <p:nvPr/>
            </p:nvSpPr>
            <p:spPr bwMode="auto">
              <a:xfrm>
                <a:off x="2548" y="3065"/>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14</a:t>
                </a:r>
              </a:p>
            </p:txBody>
          </p:sp>
          <p:sp>
            <p:nvSpPr>
              <p:cNvPr id="9299" name="Rectangle 81"/>
              <p:cNvSpPr>
                <a:spLocks noChangeArrowheads="1"/>
              </p:cNvSpPr>
              <p:nvPr/>
            </p:nvSpPr>
            <p:spPr bwMode="auto">
              <a:xfrm>
                <a:off x="3019" y="3065"/>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16</a:t>
                </a:r>
              </a:p>
            </p:txBody>
          </p:sp>
          <p:sp>
            <p:nvSpPr>
              <p:cNvPr id="9300" name="Rectangle 82"/>
              <p:cNvSpPr>
                <a:spLocks noChangeArrowheads="1"/>
              </p:cNvSpPr>
              <p:nvPr/>
            </p:nvSpPr>
            <p:spPr bwMode="auto">
              <a:xfrm>
                <a:off x="3368" y="3065"/>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22.4</a:t>
                </a:r>
              </a:p>
            </p:txBody>
          </p:sp>
          <p:sp>
            <p:nvSpPr>
              <p:cNvPr id="9301" name="Rectangle 83"/>
              <p:cNvSpPr>
                <a:spLocks noChangeArrowheads="1"/>
              </p:cNvSpPr>
              <p:nvPr/>
            </p:nvSpPr>
            <p:spPr bwMode="auto">
              <a:xfrm>
                <a:off x="3839" y="3065"/>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21.3</a:t>
                </a:r>
              </a:p>
            </p:txBody>
          </p:sp>
          <p:sp>
            <p:nvSpPr>
              <p:cNvPr id="9302" name="Rectangle 84"/>
              <p:cNvSpPr>
                <a:spLocks noChangeArrowheads="1"/>
              </p:cNvSpPr>
              <p:nvPr/>
            </p:nvSpPr>
            <p:spPr bwMode="auto">
              <a:xfrm>
                <a:off x="4392" y="3065"/>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1.1</a:t>
                </a:r>
              </a:p>
            </p:txBody>
          </p:sp>
          <p:sp>
            <p:nvSpPr>
              <p:cNvPr id="9303" name="Rectangle 85"/>
              <p:cNvSpPr>
                <a:spLocks noChangeArrowheads="1"/>
              </p:cNvSpPr>
              <p:nvPr/>
            </p:nvSpPr>
            <p:spPr bwMode="auto">
              <a:xfrm>
                <a:off x="4986" y="3065"/>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3</a:t>
                </a:r>
              </a:p>
            </p:txBody>
          </p:sp>
          <p:sp>
            <p:nvSpPr>
              <p:cNvPr id="9304" name="Rectangle 86"/>
              <p:cNvSpPr>
                <a:spLocks noChangeArrowheads="1"/>
              </p:cNvSpPr>
              <p:nvPr/>
            </p:nvSpPr>
            <p:spPr bwMode="auto">
              <a:xfrm>
                <a:off x="744" y="3270"/>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8</a:t>
                </a:r>
              </a:p>
            </p:txBody>
          </p:sp>
          <p:sp>
            <p:nvSpPr>
              <p:cNvPr id="9305" name="Rectangle 87"/>
              <p:cNvSpPr>
                <a:spLocks noChangeArrowheads="1"/>
              </p:cNvSpPr>
              <p:nvPr/>
            </p:nvSpPr>
            <p:spPr bwMode="auto">
              <a:xfrm>
                <a:off x="1011" y="327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23.2</a:t>
                </a:r>
              </a:p>
            </p:txBody>
          </p:sp>
          <p:sp>
            <p:nvSpPr>
              <p:cNvPr id="9306" name="Rectangle 88"/>
              <p:cNvSpPr>
                <a:spLocks noChangeArrowheads="1"/>
              </p:cNvSpPr>
              <p:nvPr/>
            </p:nvSpPr>
            <p:spPr bwMode="auto">
              <a:xfrm>
                <a:off x="1482" y="327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21.3</a:t>
                </a:r>
              </a:p>
            </p:txBody>
          </p:sp>
          <p:sp>
            <p:nvSpPr>
              <p:cNvPr id="9307" name="Rectangle 89"/>
              <p:cNvSpPr>
                <a:spLocks noChangeArrowheads="1"/>
              </p:cNvSpPr>
              <p:nvPr/>
            </p:nvSpPr>
            <p:spPr bwMode="auto">
              <a:xfrm>
                <a:off x="2035" y="3270"/>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1.9</a:t>
                </a:r>
              </a:p>
            </p:txBody>
          </p:sp>
          <p:sp>
            <p:nvSpPr>
              <p:cNvPr id="9308" name="Rectangle 90"/>
              <p:cNvSpPr>
                <a:spLocks noChangeArrowheads="1"/>
              </p:cNvSpPr>
              <p:nvPr/>
            </p:nvSpPr>
            <p:spPr bwMode="auto">
              <a:xfrm>
                <a:off x="2507" y="3270"/>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6.5</a:t>
                </a:r>
              </a:p>
            </p:txBody>
          </p:sp>
          <p:sp>
            <p:nvSpPr>
              <p:cNvPr id="9309" name="Rectangle 91"/>
              <p:cNvSpPr>
                <a:spLocks noChangeArrowheads="1"/>
              </p:cNvSpPr>
              <p:nvPr/>
            </p:nvSpPr>
            <p:spPr bwMode="auto">
              <a:xfrm>
                <a:off x="3019" y="3270"/>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17</a:t>
                </a:r>
              </a:p>
            </p:txBody>
          </p:sp>
          <p:sp>
            <p:nvSpPr>
              <p:cNvPr id="9310" name="Rectangle 92"/>
              <p:cNvSpPr>
                <a:spLocks noChangeArrowheads="1"/>
              </p:cNvSpPr>
              <p:nvPr/>
            </p:nvSpPr>
            <p:spPr bwMode="auto">
              <a:xfrm>
                <a:off x="3368" y="327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20.8</a:t>
                </a:r>
              </a:p>
            </p:txBody>
          </p:sp>
          <p:sp>
            <p:nvSpPr>
              <p:cNvPr id="9311" name="Rectangle 93"/>
              <p:cNvSpPr>
                <a:spLocks noChangeArrowheads="1"/>
              </p:cNvSpPr>
              <p:nvPr/>
            </p:nvSpPr>
            <p:spPr bwMode="auto">
              <a:xfrm>
                <a:off x="3839" y="327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17.4</a:t>
                </a:r>
              </a:p>
            </p:txBody>
          </p:sp>
          <p:sp>
            <p:nvSpPr>
              <p:cNvPr id="9312" name="Rectangle 94"/>
              <p:cNvSpPr>
                <a:spLocks noChangeArrowheads="1"/>
              </p:cNvSpPr>
              <p:nvPr/>
            </p:nvSpPr>
            <p:spPr bwMode="auto">
              <a:xfrm>
                <a:off x="4392" y="3270"/>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3.4</a:t>
                </a:r>
              </a:p>
            </p:txBody>
          </p:sp>
          <p:sp>
            <p:nvSpPr>
              <p:cNvPr id="9313" name="Rectangle 95"/>
              <p:cNvSpPr>
                <a:spLocks noChangeArrowheads="1"/>
              </p:cNvSpPr>
              <p:nvPr/>
            </p:nvSpPr>
            <p:spPr bwMode="auto">
              <a:xfrm>
                <a:off x="4782" y="3270"/>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11.5</a:t>
                </a:r>
              </a:p>
            </p:txBody>
          </p:sp>
          <p:sp>
            <p:nvSpPr>
              <p:cNvPr id="9314" name="Rectangle 96"/>
              <p:cNvSpPr>
                <a:spLocks noChangeArrowheads="1"/>
              </p:cNvSpPr>
              <p:nvPr/>
            </p:nvSpPr>
            <p:spPr bwMode="auto">
              <a:xfrm>
                <a:off x="744" y="3474"/>
                <a:ext cx="197" cy="250"/>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rgbClr val="000000"/>
                    </a:solidFill>
                    <a:latin typeface="Calibri" pitchFamily="34" charset="0"/>
                  </a:rPr>
                  <a:t>9</a:t>
                </a:r>
              </a:p>
            </p:txBody>
          </p:sp>
          <p:sp>
            <p:nvSpPr>
              <p:cNvPr id="9315" name="Rectangle 97"/>
              <p:cNvSpPr>
                <a:spLocks noChangeArrowheads="1"/>
              </p:cNvSpPr>
              <p:nvPr/>
            </p:nvSpPr>
            <p:spPr bwMode="auto">
              <a:xfrm>
                <a:off x="1011" y="3474"/>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21.8</a:t>
                </a:r>
              </a:p>
            </p:txBody>
          </p:sp>
          <p:sp>
            <p:nvSpPr>
              <p:cNvPr id="9316" name="Rectangle 98"/>
              <p:cNvSpPr>
                <a:spLocks noChangeArrowheads="1"/>
              </p:cNvSpPr>
              <p:nvPr/>
            </p:nvSpPr>
            <p:spPr bwMode="auto">
              <a:xfrm>
                <a:off x="1482" y="3474"/>
                <a:ext cx="404"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18.7</a:t>
                </a:r>
              </a:p>
            </p:txBody>
          </p:sp>
          <p:sp>
            <p:nvSpPr>
              <p:cNvPr id="9317" name="Rectangle 99"/>
              <p:cNvSpPr>
                <a:spLocks noChangeArrowheads="1"/>
              </p:cNvSpPr>
              <p:nvPr/>
            </p:nvSpPr>
            <p:spPr bwMode="auto">
              <a:xfrm>
                <a:off x="2035" y="3474"/>
                <a:ext cx="322"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3.1</a:t>
                </a:r>
              </a:p>
            </p:txBody>
          </p:sp>
          <p:sp>
            <p:nvSpPr>
              <p:cNvPr id="9318" name="Rectangle 100"/>
              <p:cNvSpPr>
                <a:spLocks noChangeArrowheads="1"/>
              </p:cNvSpPr>
              <p:nvPr/>
            </p:nvSpPr>
            <p:spPr bwMode="auto">
              <a:xfrm>
                <a:off x="2548" y="3474"/>
                <a:ext cx="279" cy="250"/>
              </a:xfrm>
              <a:prstGeom prst="rect">
                <a:avLst/>
              </a:prstGeom>
              <a:grpFill/>
              <a:ln w="12700">
                <a:noFill/>
                <a:miter lim="800000"/>
                <a:headEnd/>
                <a:tailEnd/>
              </a:ln>
            </p:spPr>
            <p:txBody>
              <a:bodyPr wrap="none" lIns="90488" tIns="44450" rIns="90488" bIns="44450">
                <a:spAutoFit/>
              </a:bodyPr>
              <a:lstStyle/>
              <a:p>
                <a:pPr eaLnBrk="0" hangingPunct="0">
                  <a:defRPr/>
                </a:pPr>
                <a:r>
                  <a:rPr lang="en-US" sz="2000" b="1">
                    <a:solidFill>
                      <a:srgbClr val="000000"/>
                    </a:solidFill>
                    <a:latin typeface="+mj-lt"/>
                    <a:cs typeface="+mn-cs"/>
                  </a:rPr>
                  <a:t>10</a:t>
                </a:r>
              </a:p>
            </p:txBody>
          </p:sp>
        </p:grpSp>
      </p:grpSp>
      <p:sp>
        <p:nvSpPr>
          <p:cNvPr id="9220" name="Rectangle 103"/>
          <p:cNvSpPr>
            <a:spLocks noChangeArrowheads="1"/>
          </p:cNvSpPr>
          <p:nvPr/>
        </p:nvSpPr>
        <p:spPr bwMode="auto">
          <a:xfrm>
            <a:off x="749300" y="1600200"/>
            <a:ext cx="2362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628650" indent="-628650" eaLnBrk="0" hangingPunct="0"/>
            <a:r>
              <a:rPr lang="en-US" b="1">
                <a:solidFill>
                  <a:srgbClr val="0A0A0A"/>
                </a:solidFill>
                <a:latin typeface="Book Antiqua" pitchFamily="18" charset="0"/>
              </a:rPr>
              <a:t>H</a:t>
            </a:r>
            <a:r>
              <a:rPr lang="en-US" b="1" baseline="-25000">
                <a:solidFill>
                  <a:srgbClr val="0A0A0A"/>
                </a:solidFill>
                <a:latin typeface="Book Antiqua" pitchFamily="18" charset="0"/>
              </a:rPr>
              <a:t>0</a:t>
            </a:r>
            <a:r>
              <a:rPr lang="en-US" b="1">
                <a:solidFill>
                  <a:srgbClr val="0A0A0A"/>
                </a:solidFill>
                <a:latin typeface="Book Antiqua" pitchFamily="18" charset="0"/>
              </a:rPr>
              <a:t>:  M</a:t>
            </a:r>
            <a:r>
              <a:rPr lang="en-US" b="1" baseline="-25000">
                <a:solidFill>
                  <a:srgbClr val="0A0A0A"/>
                </a:solidFill>
                <a:latin typeface="Book Antiqua" pitchFamily="18" charset="0"/>
              </a:rPr>
              <a:t>d</a:t>
            </a:r>
            <a:r>
              <a:rPr lang="en-US" b="1">
                <a:solidFill>
                  <a:srgbClr val="0A0A0A"/>
                </a:solidFill>
                <a:latin typeface="Book Antiqua" pitchFamily="18" charset="0"/>
              </a:rPr>
              <a:t> = 0</a:t>
            </a:r>
          </a:p>
          <a:p>
            <a:pPr marL="628650" indent="-628650" eaLnBrk="0" hangingPunct="0"/>
            <a:r>
              <a:rPr lang="en-US" b="1">
                <a:solidFill>
                  <a:srgbClr val="0A0A0A"/>
                </a:solidFill>
                <a:latin typeface="Book Antiqua" pitchFamily="18" charset="0"/>
              </a:rPr>
              <a:t>H</a:t>
            </a:r>
            <a:r>
              <a:rPr lang="en-US" b="1" baseline="-25000">
                <a:solidFill>
                  <a:srgbClr val="0A0A0A"/>
                </a:solidFill>
                <a:latin typeface="Book Antiqua" pitchFamily="18" charset="0"/>
              </a:rPr>
              <a:t>a</a:t>
            </a:r>
            <a:r>
              <a:rPr lang="en-US" b="1">
                <a:solidFill>
                  <a:srgbClr val="0A0A0A"/>
                </a:solidFill>
                <a:latin typeface="Book Antiqua" pitchFamily="18" charset="0"/>
              </a:rPr>
              <a:t>:  M</a:t>
            </a:r>
            <a:r>
              <a:rPr lang="en-US" b="1" baseline="-25000">
                <a:solidFill>
                  <a:srgbClr val="0A0A0A"/>
                </a:solidFill>
                <a:latin typeface="Book Antiqua" pitchFamily="18" charset="0"/>
              </a:rPr>
              <a:t>d</a:t>
            </a:r>
            <a:r>
              <a:rPr lang="en-US" b="1">
                <a:solidFill>
                  <a:srgbClr val="0A0A0A"/>
                </a:solidFill>
                <a:latin typeface="Book Antiqua" pitchFamily="18" charset="0"/>
              </a:rPr>
              <a:t> </a:t>
            </a:r>
            <a:r>
              <a:rPr lang="en-US" b="1">
                <a:solidFill>
                  <a:srgbClr val="0A0A0A"/>
                </a:solidFill>
                <a:latin typeface="Symbol" pitchFamily="18" charset="2"/>
              </a:rPr>
              <a:t></a:t>
            </a:r>
            <a:r>
              <a:rPr lang="en-US" b="1">
                <a:solidFill>
                  <a:srgbClr val="0A0A0A"/>
                </a:solidFill>
                <a:latin typeface="Book Antiqua" pitchFamily="18" charset="0"/>
              </a:rPr>
              <a:t> 0</a:t>
            </a:r>
          </a:p>
        </p:txBody>
      </p:sp>
      <p:graphicFrame>
        <p:nvGraphicFramePr>
          <p:cNvPr id="9218" name="Object 0">
            <a:hlinkClick r:id="" action="ppaction://ole?verb=0"/>
          </p:cNvPr>
          <p:cNvGraphicFramePr>
            <a:graphicFrameLocks/>
          </p:cNvGraphicFramePr>
          <p:nvPr>
            <p:extLst>
              <p:ext uri="{D42A27DB-BD31-4B8C-83A1-F6EECF244321}">
                <p14:modId xmlns:p14="http://schemas.microsoft.com/office/powerpoint/2010/main" val="2962932304"/>
              </p:ext>
            </p:extLst>
          </p:nvPr>
        </p:nvGraphicFramePr>
        <p:xfrm>
          <a:off x="3176588" y="1749425"/>
          <a:ext cx="5116512" cy="911225"/>
        </p:xfrm>
        <a:graphic>
          <a:graphicData uri="http://schemas.openxmlformats.org/presentationml/2006/ole">
            <mc:AlternateContent xmlns:mc="http://schemas.openxmlformats.org/markup-compatibility/2006">
              <mc:Choice xmlns:v="urn:schemas-microsoft-com:vml" Requires="v">
                <p:oleObj spid="_x0000_s77897" name="Equation" r:id="rId4" imgW="2131920" imgH="430200" progId="Equation.3">
                  <p:embed/>
                </p:oleObj>
              </mc:Choice>
              <mc:Fallback>
                <p:oleObj name="Equation" r:id="rId4" imgW="2131920" imgH="430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588" y="1749425"/>
                        <a:ext cx="5116512" cy="911225"/>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9221" name="Title 102"/>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Airline Cost Data for 17 Cities,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1979 and 2009</a:t>
            </a:r>
          </a:p>
        </p:txBody>
      </p:sp>
    </p:spTree>
    <p:extLst>
      <p:ext uri="{BB962C8B-B14F-4D97-AF65-F5344CB8AC3E}">
        <p14:creationId xmlns:p14="http://schemas.microsoft.com/office/powerpoint/2010/main" val="340511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0">
            <a:hlinkClick r:id="" action="ppaction://ole?verb=0"/>
          </p:cNvPr>
          <p:cNvGraphicFramePr>
            <a:graphicFrameLocks/>
          </p:cNvGraphicFramePr>
          <p:nvPr>
            <p:extLst>
              <p:ext uri="{D42A27DB-BD31-4B8C-83A1-F6EECF244321}">
                <p14:modId xmlns:p14="http://schemas.microsoft.com/office/powerpoint/2010/main" val="3981383180"/>
              </p:ext>
            </p:extLst>
          </p:nvPr>
        </p:nvGraphicFramePr>
        <p:xfrm>
          <a:off x="1608138" y="1735138"/>
          <a:ext cx="5927725" cy="3738562"/>
        </p:xfrm>
        <a:graphic>
          <a:graphicData uri="http://schemas.openxmlformats.org/presentationml/2006/ole">
            <mc:AlternateContent xmlns:mc="http://schemas.openxmlformats.org/markup-compatibility/2006">
              <mc:Choice xmlns:v="urn:schemas-microsoft-com:vml" Requires="v">
                <p:oleObj spid="_x0000_s78921" name="Equation" r:id="rId4" imgW="2730240" imgH="1638000" progId="Equation.3">
                  <p:embed/>
                </p:oleObj>
              </mc:Choice>
              <mc:Fallback>
                <p:oleObj name="Equation" r:id="rId4" imgW="2730240" imgH="16380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138" y="1735138"/>
                        <a:ext cx="5927725" cy="3738562"/>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0243"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Airline Cost: </a:t>
            </a:r>
            <a:r>
              <a:rPr sz="2800" i="1" dirty="0" smtClean="0">
                <a:solidFill>
                  <a:srgbClr val="00B0F0"/>
                </a:solidFill>
                <a:latin typeface="Times New Roman" pitchFamily="18" charset="0"/>
                <a:cs typeface="Times New Roman" pitchFamily="18" charset="0"/>
              </a:rPr>
              <a:t>T</a:t>
            </a:r>
            <a:r>
              <a:rPr sz="2800" dirty="0" smtClean="0">
                <a:solidFill>
                  <a:srgbClr val="00B0F0"/>
                </a:solidFill>
                <a:latin typeface="Times New Roman" pitchFamily="18" charset="0"/>
                <a:cs typeface="Times New Roman" pitchFamily="18" charset="0"/>
              </a:rPr>
              <a:t> Calculation</a:t>
            </a:r>
          </a:p>
        </p:txBody>
      </p:sp>
    </p:spTree>
    <p:extLst>
      <p:ext uri="{BB962C8B-B14F-4D97-AF65-F5344CB8AC3E}">
        <p14:creationId xmlns:p14="http://schemas.microsoft.com/office/powerpoint/2010/main" val="259246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0">
            <a:hlinkClick r:id="" action="ppaction://ole?verb=0"/>
          </p:cNvPr>
          <p:cNvGraphicFramePr>
            <a:graphicFrameLocks/>
          </p:cNvGraphicFramePr>
          <p:nvPr>
            <p:extLst>
              <p:ext uri="{D42A27DB-BD31-4B8C-83A1-F6EECF244321}">
                <p14:modId xmlns:p14="http://schemas.microsoft.com/office/powerpoint/2010/main" val="3850590199"/>
              </p:ext>
            </p:extLst>
          </p:nvPr>
        </p:nvGraphicFramePr>
        <p:xfrm>
          <a:off x="2235200" y="1714500"/>
          <a:ext cx="4673600" cy="2657475"/>
        </p:xfrm>
        <a:graphic>
          <a:graphicData uri="http://schemas.openxmlformats.org/presentationml/2006/ole">
            <mc:AlternateContent xmlns:mc="http://schemas.openxmlformats.org/markup-compatibility/2006">
              <mc:Choice xmlns:v="urn:schemas-microsoft-com:vml" Requires="v">
                <p:oleObj spid="_x0000_s80016" name="Equation" r:id="rId4" imgW="2743200" imgH="1420560" progId="Equation.3">
                  <p:embed/>
                </p:oleObj>
              </mc:Choice>
              <mc:Fallback>
                <p:oleObj name="Equation" r:id="rId4" imgW="2743200" imgH="14205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200" y="1714500"/>
                        <a:ext cx="4673600" cy="2657475"/>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11267" name="Object 1">
            <a:hlinkClick r:id="" action="ppaction://ole?verb=0"/>
          </p:cNvPr>
          <p:cNvGraphicFramePr>
            <a:graphicFrameLocks/>
          </p:cNvGraphicFramePr>
          <p:nvPr>
            <p:extLst>
              <p:ext uri="{D42A27DB-BD31-4B8C-83A1-F6EECF244321}">
                <p14:modId xmlns:p14="http://schemas.microsoft.com/office/powerpoint/2010/main" val="3564659320"/>
              </p:ext>
            </p:extLst>
          </p:nvPr>
        </p:nvGraphicFramePr>
        <p:xfrm>
          <a:off x="884238" y="4722813"/>
          <a:ext cx="7375525" cy="631825"/>
        </p:xfrm>
        <a:graphic>
          <a:graphicData uri="http://schemas.openxmlformats.org/presentationml/2006/ole">
            <mc:AlternateContent xmlns:mc="http://schemas.openxmlformats.org/markup-compatibility/2006">
              <mc:Choice xmlns:v="urn:schemas-microsoft-com:vml" Requires="v">
                <p:oleObj spid="_x0000_s80017" name="Equation" r:id="rId6" imgW="2654280" imgH="241200" progId="Equation.3">
                  <p:embed/>
                </p:oleObj>
              </mc:Choice>
              <mc:Fallback>
                <p:oleObj name="Equation" r:id="rId6" imgW="2654280" imgH="2412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238" y="4722813"/>
                        <a:ext cx="7375525" cy="631825"/>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1268" name="Title 4"/>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Airline Cost: Conclusion</a:t>
            </a:r>
          </a:p>
        </p:txBody>
      </p:sp>
    </p:spTree>
    <p:extLst>
      <p:ext uri="{BB962C8B-B14F-4D97-AF65-F5344CB8AC3E}">
        <p14:creationId xmlns:p14="http://schemas.microsoft.com/office/powerpoint/2010/main" val="421978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3"/>
          <p:cNvSpPr>
            <a:spLocks noGrp="1"/>
          </p:cNvSpPr>
          <p:nvPr>
            <p:ph idx="1"/>
          </p:nvPr>
        </p:nvSpPr>
        <p:spPr>
          <a:xfrm>
            <a:off x="533400" y="1447800"/>
            <a:ext cx="8382000" cy="2778125"/>
          </a:xfrm>
        </p:spPr>
        <p:txBody>
          <a:bodyPr>
            <a:noAutofit/>
          </a:bodyPr>
          <a:lstStyle/>
          <a:p>
            <a:pPr eaLnBrk="1" hangingPunct="1"/>
            <a:r>
              <a:rPr lang="en-US" sz="2800" dirty="0" err="1" smtClean="0">
                <a:latin typeface="Times New Roman" pitchFamily="18" charset="0"/>
                <a:cs typeface="Times New Roman" pitchFamily="18" charset="0"/>
              </a:rPr>
              <a:t>Kruskal</a:t>
            </a:r>
            <a:r>
              <a:rPr lang="en-US" sz="2800" dirty="0" smtClean="0">
                <a:latin typeface="Times New Roman" pitchFamily="18" charset="0"/>
                <a:cs typeface="Times New Roman" pitchFamily="18" charset="0"/>
              </a:rPr>
              <a:t>-Wallis Test - A nonparametric alternative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to one-way analysis of variance</a:t>
            </a:r>
          </a:p>
          <a:p>
            <a:pPr eaLnBrk="1" hangingPunct="1"/>
            <a:r>
              <a:rPr lang="en-US" sz="2800" dirty="0" smtClean="0">
                <a:latin typeface="Times New Roman" pitchFamily="18" charset="0"/>
                <a:cs typeface="Times New Roman" pitchFamily="18" charset="0"/>
              </a:rPr>
              <a:t>May used to analyze ordinal data</a:t>
            </a:r>
          </a:p>
          <a:p>
            <a:pPr eaLnBrk="1" hangingPunct="1"/>
            <a:r>
              <a:rPr lang="en-US" sz="2800" dirty="0" smtClean="0">
                <a:latin typeface="Times New Roman" pitchFamily="18" charset="0"/>
                <a:cs typeface="Times New Roman" pitchFamily="18" charset="0"/>
              </a:rPr>
              <a:t>No assumed population shape</a:t>
            </a:r>
          </a:p>
          <a:p>
            <a:pPr eaLnBrk="1" hangingPunct="1"/>
            <a:r>
              <a:rPr lang="en-US" sz="2800" dirty="0" smtClean="0">
                <a:latin typeface="Times New Roman" pitchFamily="18" charset="0"/>
                <a:cs typeface="Times New Roman" pitchFamily="18" charset="0"/>
              </a:rPr>
              <a:t>Assumes that the </a:t>
            </a:r>
            <a:r>
              <a:rPr lang="en-US" sz="2800" i="1" dirty="0" smtClean="0">
                <a:latin typeface="Times New Roman" pitchFamily="18" charset="0"/>
                <a:cs typeface="Times New Roman" pitchFamily="18" charset="0"/>
              </a:rPr>
              <a:t>C</a:t>
            </a:r>
            <a:r>
              <a:rPr lang="en-US" sz="2800" dirty="0" smtClean="0">
                <a:latin typeface="Times New Roman" pitchFamily="18" charset="0"/>
                <a:cs typeface="Times New Roman" pitchFamily="18" charset="0"/>
              </a:rPr>
              <a:t> groups are independent</a:t>
            </a:r>
          </a:p>
          <a:p>
            <a:pPr eaLnBrk="1" hangingPunct="1"/>
            <a:r>
              <a:rPr lang="en-US" sz="2800" dirty="0" smtClean="0">
                <a:latin typeface="Times New Roman" pitchFamily="18" charset="0"/>
                <a:cs typeface="Times New Roman" pitchFamily="18" charset="0"/>
              </a:rPr>
              <a:t>Assumes random selection of individual items</a:t>
            </a:r>
          </a:p>
          <a:p>
            <a:endParaRPr lang="en-US" sz="2800" dirty="0" smtClean="0">
              <a:latin typeface="Times New Roman" pitchFamily="18" charset="0"/>
              <a:cs typeface="Times New Roman" pitchFamily="18" charset="0"/>
            </a:endParaRPr>
          </a:p>
        </p:txBody>
      </p:sp>
      <p:sp>
        <p:nvSpPr>
          <p:cNvPr id="62467" name="Title 4"/>
          <p:cNvSpPr>
            <a:spLocks noGrp="1"/>
          </p:cNvSpPr>
          <p:nvPr>
            <p:ph type="title"/>
          </p:nvPr>
        </p:nvSpPr>
        <p:spPr>
          <a:xfrm>
            <a:off x="193675" y="230188"/>
            <a:ext cx="8756650" cy="498475"/>
          </a:xfrm>
        </p:spPr>
        <p:txBody>
          <a:bodyPr>
            <a:noAutofit/>
          </a:bodyPr>
          <a:lstStyle/>
          <a:p>
            <a:r>
              <a:rPr sz="2800" dirty="0" err="1" smtClean="0">
                <a:solidFill>
                  <a:srgbClr val="00B0F0"/>
                </a:solidFill>
                <a:latin typeface="Times New Roman" pitchFamily="18" charset="0"/>
                <a:cs typeface="Times New Roman" pitchFamily="18" charset="0"/>
              </a:rPr>
              <a:t>Kruskal</a:t>
            </a:r>
            <a:r>
              <a:rPr sz="2800" dirty="0" smtClean="0">
                <a:solidFill>
                  <a:srgbClr val="00B0F0"/>
                </a:solidFill>
                <a:latin typeface="Times New Roman" pitchFamily="18" charset="0"/>
                <a:cs typeface="Times New Roman" pitchFamily="18" charset="0"/>
              </a:rPr>
              <a:t>-Wallis Test</a:t>
            </a:r>
          </a:p>
        </p:txBody>
      </p:sp>
    </p:spTree>
    <p:extLst>
      <p:ext uri="{BB962C8B-B14F-4D97-AF65-F5344CB8AC3E}">
        <p14:creationId xmlns:p14="http://schemas.microsoft.com/office/powerpoint/2010/main" val="2344885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itle 3"/>
          <p:cNvSpPr>
            <a:spLocks noGrp="1"/>
          </p:cNvSpPr>
          <p:nvPr>
            <p:ph type="title"/>
          </p:nvPr>
        </p:nvSpPr>
        <p:spPr>
          <a:xfrm>
            <a:off x="193675" y="230188"/>
            <a:ext cx="8756650" cy="498475"/>
          </a:xfrm>
        </p:spPr>
        <p:txBody>
          <a:bodyPr>
            <a:noAutofit/>
          </a:bodyPr>
          <a:lstStyle/>
          <a:p>
            <a:r>
              <a:rPr sz="2800" dirty="0">
                <a:solidFill>
                  <a:schemeClr val="tx2">
                    <a:lumMod val="60000"/>
                    <a:lumOff val="40000"/>
                  </a:schemeClr>
                </a:solidFill>
                <a:latin typeface="Times New Roman" pitchFamily="18" charset="0"/>
                <a:cs typeface="Times New Roman" pitchFamily="18" charset="0"/>
              </a:rPr>
              <a:t>Advantages of Nonparametric Techniques</a:t>
            </a:r>
          </a:p>
        </p:txBody>
      </p:sp>
      <p:sp>
        <p:nvSpPr>
          <p:cNvPr id="33795" name="Content Placeholder 4"/>
          <p:cNvSpPr>
            <a:spLocks noGrp="1"/>
          </p:cNvSpPr>
          <p:nvPr>
            <p:ph idx="1"/>
          </p:nvPr>
        </p:nvSpPr>
        <p:spPr>
          <a:xfrm>
            <a:off x="457200" y="1295400"/>
            <a:ext cx="8382000" cy="4683125"/>
          </a:xfrm>
        </p:spPr>
        <p:txBody>
          <a:bodyPr>
            <a:noAutofit/>
          </a:bodyPr>
          <a:lstStyle/>
          <a:p>
            <a:pPr eaLnBrk="1" hangingPunct="1"/>
            <a:r>
              <a:rPr lang="en-US" sz="2800" smtClean="0">
                <a:latin typeface="Times New Roman" pitchFamily="18" charset="0"/>
                <a:cs typeface="Times New Roman" pitchFamily="18" charset="0"/>
              </a:rPr>
              <a:t>Sometimes there is no parametric alternative to the use of nonparametric statistics.</a:t>
            </a:r>
          </a:p>
          <a:p>
            <a:pPr eaLnBrk="1" hangingPunct="1"/>
            <a:r>
              <a:rPr lang="en-US" sz="2800" smtClean="0">
                <a:latin typeface="Times New Roman" pitchFamily="18" charset="0"/>
                <a:cs typeface="Times New Roman" pitchFamily="18" charset="0"/>
              </a:rPr>
              <a:t>Certain nonparametric test can be used to analyze nominal data.</a:t>
            </a:r>
          </a:p>
          <a:p>
            <a:pPr eaLnBrk="1" hangingPunct="1"/>
            <a:r>
              <a:rPr lang="en-US" sz="2800" smtClean="0">
                <a:latin typeface="Times New Roman" pitchFamily="18" charset="0"/>
                <a:cs typeface="Times New Roman" pitchFamily="18" charset="0"/>
              </a:rPr>
              <a:t>Certain nonparametric test can be used to analyze ordinal data.</a:t>
            </a:r>
          </a:p>
          <a:p>
            <a:pPr eaLnBrk="1" hangingPunct="1"/>
            <a:r>
              <a:rPr lang="en-US" sz="2800" smtClean="0">
                <a:latin typeface="Times New Roman" pitchFamily="18" charset="0"/>
                <a:cs typeface="Times New Roman" pitchFamily="18" charset="0"/>
              </a:rPr>
              <a:t>The computations on nonparametric statistics are usually less complicated than those for parametric statistics, particularly for small samples.</a:t>
            </a:r>
          </a:p>
          <a:p>
            <a:pPr eaLnBrk="1" hangingPunct="1"/>
            <a:r>
              <a:rPr lang="en-US" sz="2800" smtClean="0">
                <a:latin typeface="Times New Roman" pitchFamily="18" charset="0"/>
                <a:cs typeface="Times New Roman" pitchFamily="18" charset="0"/>
              </a:rPr>
              <a:t>Probability statements obtained from most nonparametric tests are exact probabilities.</a:t>
            </a:r>
          </a:p>
        </p:txBody>
      </p:sp>
    </p:spTree>
    <p:extLst>
      <p:ext uri="{BB962C8B-B14F-4D97-AF65-F5344CB8AC3E}">
        <p14:creationId xmlns:p14="http://schemas.microsoft.com/office/powerpoint/2010/main" val="57593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0">
            <a:hlinkClick r:id="" action="ppaction://ole?verb=0"/>
          </p:cNvPr>
          <p:cNvGraphicFramePr>
            <a:graphicFrameLocks/>
          </p:cNvGraphicFramePr>
          <p:nvPr>
            <p:extLst>
              <p:ext uri="{D42A27DB-BD31-4B8C-83A1-F6EECF244321}">
                <p14:modId xmlns:p14="http://schemas.microsoft.com/office/powerpoint/2010/main" val="455364064"/>
              </p:ext>
            </p:extLst>
          </p:nvPr>
        </p:nvGraphicFramePr>
        <p:xfrm>
          <a:off x="2122488" y="1687513"/>
          <a:ext cx="4900612" cy="3881437"/>
        </p:xfrm>
        <a:graphic>
          <a:graphicData uri="http://schemas.openxmlformats.org/presentationml/2006/ole">
            <mc:AlternateContent xmlns:mc="http://schemas.openxmlformats.org/markup-compatibility/2006">
              <mc:Choice xmlns:v="urn:schemas-microsoft-com:vml" Requires="v">
                <p:oleObj spid="_x0000_s80969" name="Equation" r:id="rId4" imgW="2209680" imgH="1828800" progId="">
                  <p:embed/>
                </p:oleObj>
              </mc:Choice>
              <mc:Fallback>
                <p:oleObj name="Equation" r:id="rId4" imgW="2209680" imgH="18288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488" y="1687513"/>
                        <a:ext cx="4900612" cy="3881437"/>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2291" name="Title 3"/>
          <p:cNvSpPr>
            <a:spLocks noGrp="1"/>
          </p:cNvSpPr>
          <p:nvPr>
            <p:ph type="title"/>
          </p:nvPr>
        </p:nvSpPr>
        <p:spPr>
          <a:xfrm>
            <a:off x="381000" y="230188"/>
            <a:ext cx="8382000" cy="498475"/>
          </a:xfrm>
        </p:spPr>
        <p:txBody>
          <a:bodyPr>
            <a:noAutofit/>
          </a:bodyPr>
          <a:lstStyle/>
          <a:p>
            <a:r>
              <a:rPr sz="2800" dirty="0" err="1" smtClean="0">
                <a:solidFill>
                  <a:srgbClr val="00B0F0"/>
                </a:solidFill>
                <a:latin typeface="Times New Roman" pitchFamily="18" charset="0"/>
                <a:cs typeface="Times New Roman" pitchFamily="18" charset="0"/>
              </a:rPr>
              <a:t>Kruskal</a:t>
            </a:r>
            <a:r>
              <a:rPr sz="2800" dirty="0" smtClean="0">
                <a:solidFill>
                  <a:srgbClr val="00B0F0"/>
                </a:solidFill>
                <a:latin typeface="Times New Roman" pitchFamily="18" charset="0"/>
                <a:cs typeface="Times New Roman" pitchFamily="18" charset="0"/>
              </a:rPr>
              <a:t>-Wallis </a:t>
            </a:r>
            <a:r>
              <a:rPr sz="2800" i="1" dirty="0" smtClean="0">
                <a:solidFill>
                  <a:srgbClr val="00B0F0"/>
                </a:solidFill>
                <a:latin typeface="Times New Roman" pitchFamily="18" charset="0"/>
                <a:cs typeface="Times New Roman" pitchFamily="18" charset="0"/>
              </a:rPr>
              <a:t>K</a:t>
            </a:r>
            <a:r>
              <a:rPr sz="2800" dirty="0" smtClean="0">
                <a:solidFill>
                  <a:srgbClr val="00B0F0"/>
                </a:solidFill>
                <a:latin typeface="Times New Roman" pitchFamily="18" charset="0"/>
                <a:cs typeface="Times New Roman" pitchFamily="18" charset="0"/>
              </a:rPr>
              <a:t> Statistic</a:t>
            </a:r>
          </a:p>
        </p:txBody>
      </p:sp>
    </p:spTree>
    <p:extLst>
      <p:ext uri="{BB962C8B-B14F-4D97-AF65-F5344CB8AC3E}">
        <p14:creationId xmlns:p14="http://schemas.microsoft.com/office/powerpoint/2010/main" val="4179439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381000" y="230188"/>
            <a:ext cx="8382000" cy="996950"/>
          </a:xfrm>
        </p:spPr>
        <p:txBody>
          <a:bodyPr>
            <a:noAutofit/>
          </a:bodyPr>
          <a:lstStyle/>
          <a:p>
            <a:pPr eaLnBrk="1" hangingPunct="1"/>
            <a:r>
              <a:rPr sz="2800" dirty="0" smtClean="0">
                <a:solidFill>
                  <a:srgbClr val="00B0F0"/>
                </a:solidFill>
                <a:latin typeface="Times New Roman" pitchFamily="18" charset="0"/>
                <a:cs typeface="Times New Roman" pitchFamily="18" charset="0"/>
              </a:rPr>
              <a:t>Number of Patients per Day per Physician</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in Three Organizational Categories</a:t>
            </a:r>
          </a:p>
        </p:txBody>
      </p:sp>
      <p:sp>
        <p:nvSpPr>
          <p:cNvPr id="66563" name="Rectangle 5"/>
          <p:cNvSpPr>
            <a:spLocks noChangeArrowheads="1"/>
          </p:cNvSpPr>
          <p:nvPr/>
        </p:nvSpPr>
        <p:spPr bwMode="auto">
          <a:xfrm>
            <a:off x="762000" y="1524000"/>
            <a:ext cx="8064500" cy="3557588"/>
          </a:xfrm>
          <a:prstGeom prst="rect">
            <a:avLst/>
          </a:prstGeom>
          <a:noFill/>
          <a:ln w="12700" cap="sq">
            <a:noFill/>
            <a:miter lim="800000"/>
            <a:headEnd type="none" w="sm" len="sm"/>
            <a:tailEnd type="none" w="sm" len="sm"/>
          </a:ln>
        </p:spPr>
        <p:txBody>
          <a:bodyPr lIns="90488" tIns="44450" rIns="90488" bIns="44450">
            <a:spAutoFit/>
          </a:bodyPr>
          <a:lstStyle/>
          <a:p>
            <a:pPr eaLnBrk="0" hangingPunct="0">
              <a:lnSpc>
                <a:spcPts val="3400"/>
              </a:lnSpc>
              <a:spcBef>
                <a:spcPts val="0"/>
              </a:spcBef>
              <a:spcAft>
                <a:spcPts val="0"/>
              </a:spcAft>
              <a:defRPr/>
            </a:pPr>
            <a:r>
              <a:rPr lang="en-US" sz="2600" dirty="0">
                <a:solidFill>
                  <a:srgbClr val="0A0A0A"/>
                </a:solidFill>
                <a:latin typeface="Times New Roman" pitchFamily="18" charset="0"/>
                <a:cs typeface="Times New Roman" pitchFamily="18" charset="0"/>
              </a:rPr>
              <a:t>Suppose a researcher wants to determine whether the number of physicians in an office produces significant  differences in the number of office patients seen by each  physician per day. </a:t>
            </a:r>
          </a:p>
          <a:p>
            <a:pPr eaLnBrk="0" hangingPunct="0">
              <a:lnSpc>
                <a:spcPts val="3400"/>
              </a:lnSpc>
              <a:spcBef>
                <a:spcPts val="0"/>
              </a:spcBef>
              <a:spcAft>
                <a:spcPts val="0"/>
              </a:spcAft>
              <a:defRPr/>
            </a:pPr>
            <a:r>
              <a:rPr lang="en-US" sz="2600" dirty="0">
                <a:solidFill>
                  <a:srgbClr val="0A0A0A"/>
                </a:solidFill>
                <a:latin typeface="Times New Roman" pitchFamily="18" charset="0"/>
                <a:cs typeface="Times New Roman" pitchFamily="18" charset="0"/>
              </a:rPr>
              <a:t>She takes a random sample of physicians from practices in which (1) there are only two  partners, (2) there are three or more partners, or (3) the office is a health maintenance organization (HMO).</a:t>
            </a:r>
          </a:p>
        </p:txBody>
      </p:sp>
    </p:spTree>
    <p:extLst>
      <p:ext uri="{BB962C8B-B14F-4D97-AF65-F5344CB8AC3E}">
        <p14:creationId xmlns:p14="http://schemas.microsoft.com/office/powerpoint/2010/main" val="241514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34"/>
          <p:cNvGrpSpPr>
            <a:grpSpLocks/>
          </p:cNvGrpSpPr>
          <p:nvPr/>
        </p:nvGrpSpPr>
        <p:grpSpPr bwMode="auto">
          <a:xfrm>
            <a:off x="4845050" y="2590800"/>
            <a:ext cx="3435350" cy="3606800"/>
            <a:chOff x="3070" y="1600"/>
            <a:chExt cx="2164" cy="2272"/>
          </a:xfrm>
          <a:solidFill>
            <a:schemeClr val="bg1"/>
          </a:solidFill>
        </p:grpSpPr>
        <p:sp>
          <p:nvSpPr>
            <p:cNvPr id="13318" name="Rectangle 5"/>
            <p:cNvSpPr>
              <a:spLocks noChangeArrowheads="1"/>
            </p:cNvSpPr>
            <p:nvPr/>
          </p:nvSpPr>
          <p:spPr bwMode="auto">
            <a:xfrm>
              <a:off x="3070" y="1600"/>
              <a:ext cx="2164" cy="2272"/>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grpSp>
          <p:nvGrpSpPr>
            <p:cNvPr id="13319" name="Group 30"/>
            <p:cNvGrpSpPr>
              <a:grpSpLocks/>
            </p:cNvGrpSpPr>
            <p:nvPr/>
          </p:nvGrpSpPr>
          <p:grpSpPr bwMode="auto">
            <a:xfrm>
              <a:off x="3155" y="1612"/>
              <a:ext cx="1944" cy="2252"/>
              <a:chOff x="3155" y="1612"/>
              <a:chExt cx="1944" cy="2252"/>
            </a:xfrm>
            <a:grpFill/>
          </p:grpSpPr>
          <p:sp>
            <p:nvSpPr>
              <p:cNvPr id="13320" name="Rectangle 6"/>
              <p:cNvSpPr>
                <a:spLocks noChangeArrowheads="1"/>
              </p:cNvSpPr>
              <p:nvPr/>
            </p:nvSpPr>
            <p:spPr bwMode="auto">
              <a:xfrm>
                <a:off x="3155" y="1828"/>
                <a:ext cx="46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Two </a:t>
                </a:r>
              </a:p>
            </p:txBody>
          </p:sp>
          <p:sp>
            <p:nvSpPr>
              <p:cNvPr id="13321" name="Rectangle 7"/>
              <p:cNvSpPr>
                <a:spLocks noChangeArrowheads="1"/>
              </p:cNvSpPr>
              <p:nvPr/>
            </p:nvSpPr>
            <p:spPr bwMode="auto">
              <a:xfrm>
                <a:off x="3155" y="2044"/>
                <a:ext cx="737"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j-lt"/>
                    <a:cs typeface="+mn-cs"/>
                  </a:rPr>
                  <a:t>Partners</a:t>
                </a:r>
              </a:p>
            </p:txBody>
          </p:sp>
          <p:sp>
            <p:nvSpPr>
              <p:cNvPr id="13322" name="Rectangle 8"/>
              <p:cNvSpPr>
                <a:spLocks noChangeArrowheads="1"/>
              </p:cNvSpPr>
              <p:nvPr/>
            </p:nvSpPr>
            <p:spPr bwMode="auto">
              <a:xfrm>
                <a:off x="3903" y="1612"/>
                <a:ext cx="780"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Three or </a:t>
                </a:r>
              </a:p>
            </p:txBody>
          </p:sp>
          <p:sp>
            <p:nvSpPr>
              <p:cNvPr id="13323" name="Rectangle 9"/>
              <p:cNvSpPr>
                <a:spLocks noChangeArrowheads="1"/>
              </p:cNvSpPr>
              <p:nvPr/>
            </p:nvSpPr>
            <p:spPr bwMode="auto">
              <a:xfrm>
                <a:off x="3903" y="1828"/>
                <a:ext cx="558"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More </a:t>
                </a:r>
              </a:p>
            </p:txBody>
          </p:sp>
          <p:sp>
            <p:nvSpPr>
              <p:cNvPr id="13324" name="Rectangle 10"/>
              <p:cNvSpPr>
                <a:spLocks noChangeArrowheads="1"/>
              </p:cNvSpPr>
              <p:nvPr/>
            </p:nvSpPr>
            <p:spPr bwMode="auto">
              <a:xfrm>
                <a:off x="3903" y="2044"/>
                <a:ext cx="737"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j-lt"/>
                    <a:cs typeface="+mn-cs"/>
                  </a:rPr>
                  <a:t>Partners</a:t>
                </a:r>
              </a:p>
            </p:txBody>
          </p:sp>
          <p:sp>
            <p:nvSpPr>
              <p:cNvPr id="13325" name="Rectangle 11"/>
              <p:cNvSpPr>
                <a:spLocks noChangeArrowheads="1"/>
              </p:cNvSpPr>
              <p:nvPr/>
            </p:nvSpPr>
            <p:spPr bwMode="auto">
              <a:xfrm>
                <a:off x="4596" y="2044"/>
                <a:ext cx="503"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j-lt"/>
                    <a:cs typeface="+mn-cs"/>
                  </a:rPr>
                  <a:t>HMO</a:t>
                </a:r>
              </a:p>
            </p:txBody>
          </p:sp>
          <p:sp>
            <p:nvSpPr>
              <p:cNvPr id="13326" name="Rectangle 12"/>
              <p:cNvSpPr>
                <a:spLocks noChangeArrowheads="1"/>
              </p:cNvSpPr>
              <p:nvPr/>
            </p:nvSpPr>
            <p:spPr bwMode="auto">
              <a:xfrm>
                <a:off x="3314" y="2266"/>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13</a:t>
                </a:r>
              </a:p>
            </p:txBody>
          </p:sp>
          <p:sp>
            <p:nvSpPr>
              <p:cNvPr id="13327" name="Rectangle 13"/>
              <p:cNvSpPr>
                <a:spLocks noChangeArrowheads="1"/>
              </p:cNvSpPr>
              <p:nvPr/>
            </p:nvSpPr>
            <p:spPr bwMode="auto">
              <a:xfrm>
                <a:off x="4103" y="2266"/>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24</a:t>
                </a:r>
              </a:p>
            </p:txBody>
          </p:sp>
          <p:sp>
            <p:nvSpPr>
              <p:cNvPr id="13328" name="Rectangle 14"/>
              <p:cNvSpPr>
                <a:spLocks noChangeArrowheads="1"/>
              </p:cNvSpPr>
              <p:nvPr/>
            </p:nvSpPr>
            <p:spPr bwMode="auto">
              <a:xfrm>
                <a:off x="4740" y="2266"/>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26</a:t>
                </a:r>
              </a:p>
            </p:txBody>
          </p:sp>
          <p:sp>
            <p:nvSpPr>
              <p:cNvPr id="13329" name="Rectangle 15"/>
              <p:cNvSpPr>
                <a:spLocks noChangeArrowheads="1"/>
              </p:cNvSpPr>
              <p:nvPr/>
            </p:nvSpPr>
            <p:spPr bwMode="auto">
              <a:xfrm>
                <a:off x="3314" y="2487"/>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15</a:t>
                </a:r>
              </a:p>
            </p:txBody>
          </p:sp>
          <p:sp>
            <p:nvSpPr>
              <p:cNvPr id="13330" name="Rectangle 16"/>
              <p:cNvSpPr>
                <a:spLocks noChangeArrowheads="1"/>
              </p:cNvSpPr>
              <p:nvPr/>
            </p:nvSpPr>
            <p:spPr bwMode="auto">
              <a:xfrm>
                <a:off x="4103" y="2487"/>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16</a:t>
                </a:r>
              </a:p>
            </p:txBody>
          </p:sp>
          <p:sp>
            <p:nvSpPr>
              <p:cNvPr id="13331" name="Rectangle 17"/>
              <p:cNvSpPr>
                <a:spLocks noChangeArrowheads="1"/>
              </p:cNvSpPr>
              <p:nvPr/>
            </p:nvSpPr>
            <p:spPr bwMode="auto">
              <a:xfrm>
                <a:off x="4740" y="2487"/>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22</a:t>
                </a:r>
              </a:p>
            </p:txBody>
          </p:sp>
          <p:sp>
            <p:nvSpPr>
              <p:cNvPr id="13332" name="Rectangle 18"/>
              <p:cNvSpPr>
                <a:spLocks noChangeArrowheads="1"/>
              </p:cNvSpPr>
              <p:nvPr/>
            </p:nvSpPr>
            <p:spPr bwMode="auto">
              <a:xfrm>
                <a:off x="3314" y="2708"/>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20</a:t>
                </a:r>
              </a:p>
            </p:txBody>
          </p:sp>
          <p:sp>
            <p:nvSpPr>
              <p:cNvPr id="13333" name="Rectangle 19"/>
              <p:cNvSpPr>
                <a:spLocks noChangeArrowheads="1"/>
              </p:cNvSpPr>
              <p:nvPr/>
            </p:nvSpPr>
            <p:spPr bwMode="auto">
              <a:xfrm>
                <a:off x="4103" y="2708"/>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19</a:t>
                </a:r>
              </a:p>
            </p:txBody>
          </p:sp>
          <p:sp>
            <p:nvSpPr>
              <p:cNvPr id="13334" name="Rectangle 20"/>
              <p:cNvSpPr>
                <a:spLocks noChangeArrowheads="1"/>
              </p:cNvSpPr>
              <p:nvPr/>
            </p:nvSpPr>
            <p:spPr bwMode="auto">
              <a:xfrm>
                <a:off x="4740" y="2708"/>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31</a:t>
                </a:r>
              </a:p>
            </p:txBody>
          </p:sp>
          <p:sp>
            <p:nvSpPr>
              <p:cNvPr id="13335" name="Rectangle 21"/>
              <p:cNvSpPr>
                <a:spLocks noChangeArrowheads="1"/>
              </p:cNvSpPr>
              <p:nvPr/>
            </p:nvSpPr>
            <p:spPr bwMode="auto">
              <a:xfrm>
                <a:off x="3314" y="2930"/>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18</a:t>
                </a:r>
              </a:p>
            </p:txBody>
          </p:sp>
          <p:sp>
            <p:nvSpPr>
              <p:cNvPr id="13336" name="Rectangle 22"/>
              <p:cNvSpPr>
                <a:spLocks noChangeArrowheads="1"/>
              </p:cNvSpPr>
              <p:nvPr/>
            </p:nvSpPr>
            <p:spPr bwMode="auto">
              <a:xfrm>
                <a:off x="4103" y="2930"/>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22</a:t>
                </a:r>
              </a:p>
            </p:txBody>
          </p:sp>
          <p:sp>
            <p:nvSpPr>
              <p:cNvPr id="13337" name="Rectangle 23"/>
              <p:cNvSpPr>
                <a:spLocks noChangeArrowheads="1"/>
              </p:cNvSpPr>
              <p:nvPr/>
            </p:nvSpPr>
            <p:spPr bwMode="auto">
              <a:xfrm>
                <a:off x="4740" y="2930"/>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27</a:t>
                </a:r>
              </a:p>
            </p:txBody>
          </p:sp>
          <p:sp>
            <p:nvSpPr>
              <p:cNvPr id="13338" name="Rectangle 24"/>
              <p:cNvSpPr>
                <a:spLocks noChangeArrowheads="1"/>
              </p:cNvSpPr>
              <p:nvPr/>
            </p:nvSpPr>
            <p:spPr bwMode="auto">
              <a:xfrm>
                <a:off x="3314" y="3151"/>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23</a:t>
                </a:r>
              </a:p>
            </p:txBody>
          </p:sp>
          <p:sp>
            <p:nvSpPr>
              <p:cNvPr id="13339" name="Rectangle 25"/>
              <p:cNvSpPr>
                <a:spLocks noChangeArrowheads="1"/>
              </p:cNvSpPr>
              <p:nvPr/>
            </p:nvSpPr>
            <p:spPr bwMode="auto">
              <a:xfrm>
                <a:off x="4103" y="3151"/>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25</a:t>
                </a:r>
              </a:p>
            </p:txBody>
          </p:sp>
          <p:sp>
            <p:nvSpPr>
              <p:cNvPr id="13340" name="Rectangle 26"/>
              <p:cNvSpPr>
                <a:spLocks noChangeArrowheads="1"/>
              </p:cNvSpPr>
              <p:nvPr/>
            </p:nvSpPr>
            <p:spPr bwMode="auto">
              <a:xfrm>
                <a:off x="4740" y="3151"/>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28</a:t>
                </a:r>
              </a:p>
            </p:txBody>
          </p:sp>
          <p:sp>
            <p:nvSpPr>
              <p:cNvPr id="13341" name="Rectangle 27"/>
              <p:cNvSpPr>
                <a:spLocks noChangeArrowheads="1"/>
              </p:cNvSpPr>
              <p:nvPr/>
            </p:nvSpPr>
            <p:spPr bwMode="auto">
              <a:xfrm>
                <a:off x="4103" y="3372"/>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14</a:t>
                </a:r>
              </a:p>
            </p:txBody>
          </p:sp>
          <p:sp>
            <p:nvSpPr>
              <p:cNvPr id="13342" name="Rectangle 28"/>
              <p:cNvSpPr>
                <a:spLocks noChangeArrowheads="1"/>
              </p:cNvSpPr>
              <p:nvPr/>
            </p:nvSpPr>
            <p:spPr bwMode="auto">
              <a:xfrm>
                <a:off x="4740" y="3372"/>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33</a:t>
                </a:r>
              </a:p>
            </p:txBody>
          </p:sp>
          <p:sp>
            <p:nvSpPr>
              <p:cNvPr id="13343" name="Rectangle 29"/>
              <p:cNvSpPr>
                <a:spLocks noChangeArrowheads="1"/>
              </p:cNvSpPr>
              <p:nvPr/>
            </p:nvSpPr>
            <p:spPr bwMode="auto">
              <a:xfrm>
                <a:off x="4103" y="3594"/>
                <a:ext cx="295" cy="270"/>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17</a:t>
                </a:r>
              </a:p>
            </p:txBody>
          </p:sp>
        </p:grpSp>
      </p:grpSp>
      <p:sp>
        <p:nvSpPr>
          <p:cNvPr id="13317" name="Rectangle 32"/>
          <p:cNvSpPr>
            <a:spLocks noChangeArrowheads="1"/>
          </p:cNvSpPr>
          <p:nvPr/>
        </p:nvSpPr>
        <p:spPr bwMode="auto">
          <a:xfrm>
            <a:off x="736600" y="1600200"/>
            <a:ext cx="7277100" cy="819150"/>
          </a:xfrm>
          <a:prstGeom prst="rect">
            <a:avLst/>
          </a:prstGeom>
          <a:noFill/>
          <a:ln w="12700">
            <a:noFill/>
            <a:miter lim="800000"/>
            <a:headEnd/>
            <a:tailEnd/>
          </a:ln>
        </p:spPr>
        <p:txBody>
          <a:bodyPr lIns="90488" tIns="44450" rIns="90488" bIns="44450"/>
          <a:lstStyle/>
          <a:p>
            <a:pPr marL="628650" indent="-628650" eaLnBrk="0" hangingPunct="0">
              <a:lnSpc>
                <a:spcPct val="90000"/>
              </a:lnSpc>
              <a:spcBef>
                <a:spcPct val="30000"/>
              </a:spcBef>
              <a:defRPr/>
            </a:pPr>
            <a:r>
              <a:rPr lang="en-US" b="1">
                <a:solidFill>
                  <a:srgbClr val="0A0A0A"/>
                </a:solidFill>
                <a:latin typeface="+mj-lt"/>
              </a:rPr>
              <a:t>H</a:t>
            </a:r>
            <a:r>
              <a:rPr lang="en-US" b="1" baseline="-25000">
                <a:solidFill>
                  <a:srgbClr val="0A0A0A"/>
                </a:solidFill>
                <a:latin typeface="+mj-lt"/>
              </a:rPr>
              <a:t>o</a:t>
            </a:r>
            <a:r>
              <a:rPr lang="en-US" b="1">
                <a:solidFill>
                  <a:srgbClr val="0A0A0A"/>
                </a:solidFill>
                <a:latin typeface="+mj-lt"/>
              </a:rPr>
              <a:t>:  The three populations are identical</a:t>
            </a:r>
          </a:p>
          <a:p>
            <a:pPr marL="628650" indent="-628650" eaLnBrk="0" hangingPunct="0">
              <a:lnSpc>
                <a:spcPct val="90000"/>
              </a:lnSpc>
              <a:spcBef>
                <a:spcPct val="30000"/>
              </a:spcBef>
              <a:defRPr/>
            </a:pPr>
            <a:r>
              <a:rPr lang="en-US" b="1">
                <a:solidFill>
                  <a:srgbClr val="0A0A0A"/>
                </a:solidFill>
                <a:latin typeface="+mj-lt"/>
              </a:rPr>
              <a:t>H</a:t>
            </a:r>
            <a:r>
              <a:rPr lang="en-US" b="1" baseline="-25000">
                <a:solidFill>
                  <a:srgbClr val="0A0A0A"/>
                </a:solidFill>
                <a:latin typeface="+mj-lt"/>
              </a:rPr>
              <a:t>a</a:t>
            </a:r>
            <a:r>
              <a:rPr lang="en-US" b="1">
                <a:solidFill>
                  <a:srgbClr val="0A0A0A"/>
                </a:solidFill>
                <a:latin typeface="+mj-lt"/>
              </a:rPr>
              <a:t>:  At least one of the three populations is different</a:t>
            </a:r>
          </a:p>
        </p:txBody>
      </p:sp>
      <p:graphicFrame>
        <p:nvGraphicFramePr>
          <p:cNvPr id="13314" name="Object 0">
            <a:hlinkClick r:id="" action="ppaction://ole?verb=0"/>
          </p:cNvPr>
          <p:cNvGraphicFramePr>
            <a:graphicFrameLocks/>
          </p:cNvGraphicFramePr>
          <p:nvPr>
            <p:extLst>
              <p:ext uri="{D42A27DB-BD31-4B8C-83A1-F6EECF244321}">
                <p14:modId xmlns:p14="http://schemas.microsoft.com/office/powerpoint/2010/main" val="439012565"/>
              </p:ext>
            </p:extLst>
          </p:nvPr>
        </p:nvGraphicFramePr>
        <p:xfrm>
          <a:off x="879475" y="2819400"/>
          <a:ext cx="3476625" cy="2349500"/>
        </p:xfrm>
        <a:graphic>
          <a:graphicData uri="http://schemas.openxmlformats.org/presentationml/2006/ole">
            <mc:AlternateContent xmlns:mc="http://schemas.openxmlformats.org/markup-compatibility/2006">
              <mc:Choice xmlns:v="urn:schemas-microsoft-com:vml" Requires="v">
                <p:oleObj spid="_x0000_s81993" name="Equation" r:id="rId4" imgW="1433160" imgH="1001520" progId="Equation.3">
                  <p:embed/>
                </p:oleObj>
              </mc:Choice>
              <mc:Fallback>
                <p:oleObj name="Equation" r:id="rId4" imgW="1433160" imgH="100152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475" y="2819400"/>
                        <a:ext cx="3476625" cy="23495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2" name="Title 31"/>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Number of Patients per Day per Physician</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in Three Organizational Categories </a:t>
            </a:r>
          </a:p>
        </p:txBody>
      </p:sp>
    </p:spTree>
    <p:extLst>
      <p:ext uri="{BB962C8B-B14F-4D97-AF65-F5344CB8AC3E}">
        <p14:creationId xmlns:p14="http://schemas.microsoft.com/office/powerpoint/2010/main" val="1732268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77"/>
          <p:cNvGrpSpPr>
            <a:grpSpLocks/>
          </p:cNvGrpSpPr>
          <p:nvPr/>
        </p:nvGrpSpPr>
        <p:grpSpPr bwMode="auto">
          <a:xfrm>
            <a:off x="1752600" y="1295400"/>
            <a:ext cx="5410200" cy="4038600"/>
            <a:chOff x="1228" y="988"/>
            <a:chExt cx="3436" cy="2812"/>
          </a:xfrm>
        </p:grpSpPr>
        <p:sp>
          <p:nvSpPr>
            <p:cNvPr id="64517" name="Rectangle 5"/>
            <p:cNvSpPr>
              <a:spLocks noChangeArrowheads="1"/>
            </p:cNvSpPr>
            <p:nvPr/>
          </p:nvSpPr>
          <p:spPr bwMode="auto">
            <a:xfrm>
              <a:off x="1228" y="988"/>
              <a:ext cx="3436" cy="2812"/>
            </a:xfrm>
            <a:prstGeom prst="rect">
              <a:avLst/>
            </a:prstGeom>
            <a:solidFill>
              <a:schemeClr val="bg1"/>
            </a:solid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grpSp>
          <p:nvGrpSpPr>
            <p:cNvPr id="64518" name="Group 75"/>
            <p:cNvGrpSpPr>
              <a:grpSpLocks/>
            </p:cNvGrpSpPr>
            <p:nvPr/>
          </p:nvGrpSpPr>
          <p:grpSpPr bwMode="auto">
            <a:xfrm>
              <a:off x="1242" y="997"/>
              <a:ext cx="3402" cy="2796"/>
              <a:chOff x="1242" y="997"/>
              <a:chExt cx="3402" cy="2796"/>
            </a:xfrm>
          </p:grpSpPr>
          <p:sp>
            <p:nvSpPr>
              <p:cNvPr id="67590" name="Rectangle 6"/>
              <p:cNvSpPr>
                <a:spLocks noChangeArrowheads="1"/>
              </p:cNvSpPr>
              <p:nvPr/>
            </p:nvSpPr>
            <p:spPr bwMode="auto">
              <a:xfrm>
                <a:off x="2631" y="3562"/>
                <a:ext cx="1919" cy="231"/>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a:latin typeface="+mj-lt"/>
                    <a:cs typeface="+mn-cs"/>
                  </a:rPr>
                  <a:t>n = n</a:t>
                </a:r>
                <a:r>
                  <a:rPr lang="en-US" sz="1800" b="1" baseline="-25000">
                    <a:latin typeface="+mj-lt"/>
                    <a:cs typeface="+mn-cs"/>
                  </a:rPr>
                  <a:t>1</a:t>
                </a:r>
                <a:r>
                  <a:rPr lang="en-US" sz="1800" b="1">
                    <a:latin typeface="+mj-lt"/>
                    <a:cs typeface="+mn-cs"/>
                  </a:rPr>
                  <a:t> + n</a:t>
                </a:r>
                <a:r>
                  <a:rPr lang="en-US" sz="1800" b="1" baseline="-25000">
                    <a:latin typeface="+mj-lt"/>
                    <a:cs typeface="+mn-cs"/>
                  </a:rPr>
                  <a:t>2</a:t>
                </a:r>
                <a:r>
                  <a:rPr lang="en-US" sz="1800" b="1">
                    <a:latin typeface="+mj-lt"/>
                    <a:cs typeface="+mn-cs"/>
                  </a:rPr>
                  <a:t> + n</a:t>
                </a:r>
                <a:r>
                  <a:rPr lang="en-US" sz="1800" b="1" baseline="-25000">
                    <a:latin typeface="+mj-lt"/>
                    <a:cs typeface="+mn-cs"/>
                  </a:rPr>
                  <a:t>3</a:t>
                </a:r>
                <a:r>
                  <a:rPr lang="en-US" sz="1800" b="1">
                    <a:latin typeface="+mj-lt"/>
                    <a:cs typeface="+mn-cs"/>
                  </a:rPr>
                  <a:t> = 5 + 7 + 6 = 18</a:t>
                </a:r>
              </a:p>
            </p:txBody>
          </p:sp>
          <p:grpSp>
            <p:nvGrpSpPr>
              <p:cNvPr id="64520" name="Group 74"/>
              <p:cNvGrpSpPr>
                <a:grpSpLocks/>
              </p:cNvGrpSpPr>
              <p:nvPr/>
            </p:nvGrpSpPr>
            <p:grpSpPr bwMode="auto">
              <a:xfrm>
                <a:off x="1242" y="997"/>
                <a:ext cx="3402" cy="2526"/>
                <a:chOff x="1242" y="997"/>
                <a:chExt cx="3402" cy="2526"/>
              </a:xfrm>
            </p:grpSpPr>
            <p:grpSp>
              <p:nvGrpSpPr>
                <p:cNvPr id="64521" name="Group 61"/>
                <p:cNvGrpSpPr>
                  <a:grpSpLocks/>
                </p:cNvGrpSpPr>
                <p:nvPr/>
              </p:nvGrpSpPr>
              <p:grpSpPr bwMode="auto">
                <a:xfrm>
                  <a:off x="1242" y="997"/>
                  <a:ext cx="3402" cy="2526"/>
                  <a:chOff x="1242" y="997"/>
                  <a:chExt cx="3402" cy="2526"/>
                </a:xfrm>
              </p:grpSpPr>
              <p:sp>
                <p:nvSpPr>
                  <p:cNvPr id="67605" name="Rectangle 7"/>
                  <p:cNvSpPr>
                    <a:spLocks noChangeArrowheads="1"/>
                  </p:cNvSpPr>
                  <p:nvPr/>
                </p:nvSpPr>
                <p:spPr bwMode="auto">
                  <a:xfrm>
                    <a:off x="1667" y="1186"/>
                    <a:ext cx="414"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Two </a:t>
                    </a:r>
                  </a:p>
                </p:txBody>
              </p:sp>
              <p:sp>
                <p:nvSpPr>
                  <p:cNvPr id="67606" name="Rectangle 8"/>
                  <p:cNvSpPr>
                    <a:spLocks noChangeArrowheads="1"/>
                  </p:cNvSpPr>
                  <p:nvPr/>
                </p:nvSpPr>
                <p:spPr bwMode="auto">
                  <a:xfrm>
                    <a:off x="1554" y="1375"/>
                    <a:ext cx="65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Partners</a:t>
                    </a:r>
                  </a:p>
                </p:txBody>
              </p:sp>
              <p:sp>
                <p:nvSpPr>
                  <p:cNvPr id="67607" name="Rectangle 9"/>
                  <p:cNvSpPr>
                    <a:spLocks noChangeArrowheads="1"/>
                  </p:cNvSpPr>
                  <p:nvPr/>
                </p:nvSpPr>
                <p:spPr bwMode="auto">
                  <a:xfrm>
                    <a:off x="2738" y="997"/>
                    <a:ext cx="688"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Three or </a:t>
                    </a:r>
                  </a:p>
                </p:txBody>
              </p:sp>
              <p:sp>
                <p:nvSpPr>
                  <p:cNvPr id="67608" name="Rectangle 10"/>
                  <p:cNvSpPr>
                    <a:spLocks noChangeArrowheads="1"/>
                  </p:cNvSpPr>
                  <p:nvPr/>
                </p:nvSpPr>
                <p:spPr bwMode="auto">
                  <a:xfrm>
                    <a:off x="2831" y="1186"/>
                    <a:ext cx="497"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More </a:t>
                    </a:r>
                  </a:p>
                </p:txBody>
              </p:sp>
              <p:sp>
                <p:nvSpPr>
                  <p:cNvPr id="67609" name="Rectangle 11"/>
                  <p:cNvSpPr>
                    <a:spLocks noChangeArrowheads="1"/>
                  </p:cNvSpPr>
                  <p:nvPr/>
                </p:nvSpPr>
                <p:spPr bwMode="auto">
                  <a:xfrm>
                    <a:off x="2747" y="1375"/>
                    <a:ext cx="65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Partners</a:t>
                    </a:r>
                  </a:p>
                </p:txBody>
              </p:sp>
              <p:sp>
                <p:nvSpPr>
                  <p:cNvPr id="67610" name="Rectangle 12"/>
                  <p:cNvSpPr>
                    <a:spLocks noChangeArrowheads="1"/>
                  </p:cNvSpPr>
                  <p:nvPr/>
                </p:nvSpPr>
                <p:spPr bwMode="auto">
                  <a:xfrm>
                    <a:off x="3928" y="1375"/>
                    <a:ext cx="450"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HMO</a:t>
                    </a:r>
                  </a:p>
                </p:txBody>
              </p:sp>
              <p:sp>
                <p:nvSpPr>
                  <p:cNvPr id="67611" name="Rectangle 13"/>
                  <p:cNvSpPr>
                    <a:spLocks noChangeArrowheads="1"/>
                  </p:cNvSpPr>
                  <p:nvPr/>
                </p:nvSpPr>
                <p:spPr bwMode="auto">
                  <a:xfrm>
                    <a:off x="1242" y="1541"/>
                    <a:ext cx="63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Patients</a:t>
                    </a:r>
                  </a:p>
                </p:txBody>
              </p:sp>
              <p:sp>
                <p:nvSpPr>
                  <p:cNvPr id="67612" name="Rectangle 14"/>
                  <p:cNvSpPr>
                    <a:spLocks noChangeArrowheads="1"/>
                  </p:cNvSpPr>
                  <p:nvPr/>
                </p:nvSpPr>
                <p:spPr bwMode="auto">
                  <a:xfrm>
                    <a:off x="1950" y="1541"/>
                    <a:ext cx="50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  Rank</a:t>
                    </a:r>
                  </a:p>
                </p:txBody>
              </p:sp>
              <p:sp>
                <p:nvSpPr>
                  <p:cNvPr id="67613" name="Rectangle 15"/>
                  <p:cNvSpPr>
                    <a:spLocks noChangeArrowheads="1"/>
                  </p:cNvSpPr>
                  <p:nvPr/>
                </p:nvSpPr>
                <p:spPr bwMode="auto">
                  <a:xfrm>
                    <a:off x="2506" y="1541"/>
                    <a:ext cx="63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Patients</a:t>
                    </a:r>
                  </a:p>
                </p:txBody>
              </p:sp>
              <p:sp>
                <p:nvSpPr>
                  <p:cNvPr id="67614" name="Rectangle 16"/>
                  <p:cNvSpPr>
                    <a:spLocks noChangeArrowheads="1"/>
                  </p:cNvSpPr>
                  <p:nvPr/>
                </p:nvSpPr>
                <p:spPr bwMode="auto">
                  <a:xfrm>
                    <a:off x="3139" y="1541"/>
                    <a:ext cx="436"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Rank</a:t>
                    </a:r>
                  </a:p>
                </p:txBody>
              </p:sp>
              <p:sp>
                <p:nvSpPr>
                  <p:cNvPr id="67615" name="Rectangle 17"/>
                  <p:cNvSpPr>
                    <a:spLocks noChangeArrowheads="1"/>
                  </p:cNvSpPr>
                  <p:nvPr/>
                </p:nvSpPr>
                <p:spPr bwMode="auto">
                  <a:xfrm>
                    <a:off x="3574" y="1541"/>
                    <a:ext cx="63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Patients</a:t>
                    </a:r>
                  </a:p>
                </p:txBody>
              </p:sp>
              <p:sp>
                <p:nvSpPr>
                  <p:cNvPr id="67616" name="Rectangle 18"/>
                  <p:cNvSpPr>
                    <a:spLocks noChangeArrowheads="1"/>
                  </p:cNvSpPr>
                  <p:nvPr/>
                </p:nvSpPr>
                <p:spPr bwMode="auto">
                  <a:xfrm>
                    <a:off x="4168" y="1541"/>
                    <a:ext cx="434"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Rank</a:t>
                    </a:r>
                  </a:p>
                </p:txBody>
              </p:sp>
              <p:sp>
                <p:nvSpPr>
                  <p:cNvPr id="67617" name="Rectangle 19"/>
                  <p:cNvSpPr>
                    <a:spLocks noChangeArrowheads="1"/>
                  </p:cNvSpPr>
                  <p:nvPr/>
                </p:nvSpPr>
                <p:spPr bwMode="auto">
                  <a:xfrm>
                    <a:off x="1627" y="1734"/>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13</a:t>
                    </a:r>
                  </a:p>
                </p:txBody>
              </p:sp>
              <p:sp>
                <p:nvSpPr>
                  <p:cNvPr id="64547" name="Rectangle 20"/>
                  <p:cNvSpPr>
                    <a:spLocks noChangeArrowheads="1"/>
                  </p:cNvSpPr>
                  <p:nvPr/>
                </p:nvSpPr>
                <p:spPr bwMode="auto">
                  <a:xfrm>
                    <a:off x="2310" y="1734"/>
                    <a:ext cx="19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1</a:t>
                    </a:r>
                  </a:p>
                </p:txBody>
              </p:sp>
              <p:sp>
                <p:nvSpPr>
                  <p:cNvPr id="67619" name="Rectangle 21"/>
                  <p:cNvSpPr>
                    <a:spLocks noChangeArrowheads="1"/>
                  </p:cNvSpPr>
                  <p:nvPr/>
                </p:nvSpPr>
                <p:spPr bwMode="auto">
                  <a:xfrm>
                    <a:off x="2895" y="1734"/>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24</a:t>
                    </a:r>
                  </a:p>
                </p:txBody>
              </p:sp>
              <p:sp>
                <p:nvSpPr>
                  <p:cNvPr id="67620" name="Rectangle 22"/>
                  <p:cNvSpPr>
                    <a:spLocks noChangeArrowheads="1"/>
                  </p:cNvSpPr>
                  <p:nvPr/>
                </p:nvSpPr>
                <p:spPr bwMode="auto">
                  <a:xfrm>
                    <a:off x="3341" y="1734"/>
                    <a:ext cx="270"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12</a:t>
                    </a:r>
                  </a:p>
                </p:txBody>
              </p:sp>
              <p:sp>
                <p:nvSpPr>
                  <p:cNvPr id="67621" name="Rectangle 23"/>
                  <p:cNvSpPr>
                    <a:spLocks noChangeArrowheads="1"/>
                  </p:cNvSpPr>
                  <p:nvPr/>
                </p:nvSpPr>
                <p:spPr bwMode="auto">
                  <a:xfrm>
                    <a:off x="3924" y="1734"/>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26</a:t>
                    </a:r>
                  </a:p>
                </p:txBody>
              </p:sp>
              <p:sp>
                <p:nvSpPr>
                  <p:cNvPr id="67622" name="Rectangle 24"/>
                  <p:cNvSpPr>
                    <a:spLocks noChangeArrowheads="1"/>
                  </p:cNvSpPr>
                  <p:nvPr/>
                </p:nvSpPr>
                <p:spPr bwMode="auto">
                  <a:xfrm>
                    <a:off x="4371" y="1734"/>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14</a:t>
                    </a:r>
                  </a:p>
                </p:txBody>
              </p:sp>
              <p:sp>
                <p:nvSpPr>
                  <p:cNvPr id="67623" name="Rectangle 25"/>
                  <p:cNvSpPr>
                    <a:spLocks noChangeArrowheads="1"/>
                  </p:cNvSpPr>
                  <p:nvPr/>
                </p:nvSpPr>
                <p:spPr bwMode="auto">
                  <a:xfrm>
                    <a:off x="1627" y="1929"/>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15</a:t>
                    </a:r>
                  </a:p>
                </p:txBody>
              </p:sp>
              <p:sp>
                <p:nvSpPr>
                  <p:cNvPr id="64553" name="Rectangle 26"/>
                  <p:cNvSpPr>
                    <a:spLocks noChangeArrowheads="1"/>
                  </p:cNvSpPr>
                  <p:nvPr/>
                </p:nvSpPr>
                <p:spPr bwMode="auto">
                  <a:xfrm>
                    <a:off x="2310" y="1929"/>
                    <a:ext cx="19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3</a:t>
                    </a:r>
                  </a:p>
                </p:txBody>
              </p:sp>
              <p:sp>
                <p:nvSpPr>
                  <p:cNvPr id="67625" name="Rectangle 27"/>
                  <p:cNvSpPr>
                    <a:spLocks noChangeArrowheads="1"/>
                  </p:cNvSpPr>
                  <p:nvPr/>
                </p:nvSpPr>
                <p:spPr bwMode="auto">
                  <a:xfrm>
                    <a:off x="2895" y="1929"/>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16</a:t>
                    </a:r>
                  </a:p>
                </p:txBody>
              </p:sp>
              <p:sp>
                <p:nvSpPr>
                  <p:cNvPr id="64555" name="Rectangle 28"/>
                  <p:cNvSpPr>
                    <a:spLocks noChangeArrowheads="1"/>
                  </p:cNvSpPr>
                  <p:nvPr/>
                </p:nvSpPr>
                <p:spPr bwMode="auto">
                  <a:xfrm>
                    <a:off x="3419" y="1929"/>
                    <a:ext cx="19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4</a:t>
                    </a:r>
                  </a:p>
                </p:txBody>
              </p:sp>
              <p:sp>
                <p:nvSpPr>
                  <p:cNvPr id="67627" name="Rectangle 29"/>
                  <p:cNvSpPr>
                    <a:spLocks noChangeArrowheads="1"/>
                  </p:cNvSpPr>
                  <p:nvPr/>
                </p:nvSpPr>
                <p:spPr bwMode="auto">
                  <a:xfrm>
                    <a:off x="3924" y="1929"/>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22</a:t>
                    </a:r>
                  </a:p>
                </p:txBody>
              </p:sp>
              <p:sp>
                <p:nvSpPr>
                  <p:cNvPr id="67628" name="Rectangle 30"/>
                  <p:cNvSpPr>
                    <a:spLocks noChangeArrowheads="1"/>
                  </p:cNvSpPr>
                  <p:nvPr/>
                </p:nvSpPr>
                <p:spPr bwMode="auto">
                  <a:xfrm>
                    <a:off x="4332" y="1929"/>
                    <a:ext cx="312"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9.5</a:t>
                    </a:r>
                  </a:p>
                </p:txBody>
              </p:sp>
              <p:sp>
                <p:nvSpPr>
                  <p:cNvPr id="67629" name="Rectangle 31"/>
                  <p:cNvSpPr>
                    <a:spLocks noChangeArrowheads="1"/>
                  </p:cNvSpPr>
                  <p:nvPr/>
                </p:nvSpPr>
                <p:spPr bwMode="auto">
                  <a:xfrm>
                    <a:off x="1627" y="2121"/>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20</a:t>
                    </a:r>
                  </a:p>
                </p:txBody>
              </p:sp>
              <p:sp>
                <p:nvSpPr>
                  <p:cNvPr id="64559" name="Rectangle 32"/>
                  <p:cNvSpPr>
                    <a:spLocks noChangeArrowheads="1"/>
                  </p:cNvSpPr>
                  <p:nvPr/>
                </p:nvSpPr>
                <p:spPr bwMode="auto">
                  <a:xfrm>
                    <a:off x="2310" y="2121"/>
                    <a:ext cx="19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8</a:t>
                    </a:r>
                  </a:p>
                </p:txBody>
              </p:sp>
              <p:sp>
                <p:nvSpPr>
                  <p:cNvPr id="67631" name="Rectangle 33"/>
                  <p:cNvSpPr>
                    <a:spLocks noChangeArrowheads="1"/>
                  </p:cNvSpPr>
                  <p:nvPr/>
                </p:nvSpPr>
                <p:spPr bwMode="auto">
                  <a:xfrm>
                    <a:off x="2895" y="2121"/>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19</a:t>
                    </a:r>
                  </a:p>
                </p:txBody>
              </p:sp>
              <p:sp>
                <p:nvSpPr>
                  <p:cNvPr id="64561" name="Rectangle 34"/>
                  <p:cNvSpPr>
                    <a:spLocks noChangeArrowheads="1"/>
                  </p:cNvSpPr>
                  <p:nvPr/>
                </p:nvSpPr>
                <p:spPr bwMode="auto">
                  <a:xfrm>
                    <a:off x="3419" y="2121"/>
                    <a:ext cx="19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7</a:t>
                    </a:r>
                  </a:p>
                </p:txBody>
              </p:sp>
              <p:sp>
                <p:nvSpPr>
                  <p:cNvPr id="67633" name="Rectangle 35"/>
                  <p:cNvSpPr>
                    <a:spLocks noChangeArrowheads="1"/>
                  </p:cNvSpPr>
                  <p:nvPr/>
                </p:nvSpPr>
                <p:spPr bwMode="auto">
                  <a:xfrm>
                    <a:off x="3924" y="2121"/>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31</a:t>
                    </a:r>
                  </a:p>
                </p:txBody>
              </p:sp>
              <p:sp>
                <p:nvSpPr>
                  <p:cNvPr id="67634" name="Rectangle 36"/>
                  <p:cNvSpPr>
                    <a:spLocks noChangeArrowheads="1"/>
                  </p:cNvSpPr>
                  <p:nvPr/>
                </p:nvSpPr>
                <p:spPr bwMode="auto">
                  <a:xfrm>
                    <a:off x="4371" y="2121"/>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17</a:t>
                    </a:r>
                  </a:p>
                </p:txBody>
              </p:sp>
              <p:sp>
                <p:nvSpPr>
                  <p:cNvPr id="67635" name="Rectangle 37"/>
                  <p:cNvSpPr>
                    <a:spLocks noChangeArrowheads="1"/>
                  </p:cNvSpPr>
                  <p:nvPr/>
                </p:nvSpPr>
                <p:spPr bwMode="auto">
                  <a:xfrm>
                    <a:off x="1627" y="2317"/>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18</a:t>
                    </a:r>
                  </a:p>
                </p:txBody>
              </p:sp>
              <p:sp>
                <p:nvSpPr>
                  <p:cNvPr id="64565" name="Rectangle 38"/>
                  <p:cNvSpPr>
                    <a:spLocks noChangeArrowheads="1"/>
                  </p:cNvSpPr>
                  <p:nvPr/>
                </p:nvSpPr>
                <p:spPr bwMode="auto">
                  <a:xfrm>
                    <a:off x="2310" y="2316"/>
                    <a:ext cx="19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6</a:t>
                    </a:r>
                  </a:p>
                </p:txBody>
              </p:sp>
              <p:sp>
                <p:nvSpPr>
                  <p:cNvPr id="67637" name="Rectangle 39"/>
                  <p:cNvSpPr>
                    <a:spLocks noChangeArrowheads="1"/>
                  </p:cNvSpPr>
                  <p:nvPr/>
                </p:nvSpPr>
                <p:spPr bwMode="auto">
                  <a:xfrm>
                    <a:off x="2895" y="2317"/>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22</a:t>
                    </a:r>
                  </a:p>
                </p:txBody>
              </p:sp>
              <p:sp>
                <p:nvSpPr>
                  <p:cNvPr id="67638" name="Rectangle 40"/>
                  <p:cNvSpPr>
                    <a:spLocks noChangeArrowheads="1"/>
                  </p:cNvSpPr>
                  <p:nvPr/>
                </p:nvSpPr>
                <p:spPr bwMode="auto">
                  <a:xfrm>
                    <a:off x="3303" y="2317"/>
                    <a:ext cx="312"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9.5</a:t>
                    </a:r>
                  </a:p>
                </p:txBody>
              </p:sp>
              <p:sp>
                <p:nvSpPr>
                  <p:cNvPr id="67639" name="Rectangle 41"/>
                  <p:cNvSpPr>
                    <a:spLocks noChangeArrowheads="1"/>
                  </p:cNvSpPr>
                  <p:nvPr/>
                </p:nvSpPr>
                <p:spPr bwMode="auto">
                  <a:xfrm>
                    <a:off x="3924" y="2317"/>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27</a:t>
                    </a:r>
                  </a:p>
                </p:txBody>
              </p:sp>
              <p:sp>
                <p:nvSpPr>
                  <p:cNvPr id="67640" name="Rectangle 42"/>
                  <p:cNvSpPr>
                    <a:spLocks noChangeArrowheads="1"/>
                  </p:cNvSpPr>
                  <p:nvPr/>
                </p:nvSpPr>
                <p:spPr bwMode="auto">
                  <a:xfrm>
                    <a:off x="4371" y="2317"/>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15</a:t>
                    </a:r>
                  </a:p>
                </p:txBody>
              </p:sp>
              <p:sp>
                <p:nvSpPr>
                  <p:cNvPr id="67641" name="Rectangle 43"/>
                  <p:cNvSpPr>
                    <a:spLocks noChangeArrowheads="1"/>
                  </p:cNvSpPr>
                  <p:nvPr/>
                </p:nvSpPr>
                <p:spPr bwMode="auto">
                  <a:xfrm>
                    <a:off x="1627" y="2508"/>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23</a:t>
                    </a:r>
                  </a:p>
                </p:txBody>
              </p:sp>
              <p:sp>
                <p:nvSpPr>
                  <p:cNvPr id="67642" name="Rectangle 44"/>
                  <p:cNvSpPr>
                    <a:spLocks noChangeArrowheads="1"/>
                  </p:cNvSpPr>
                  <p:nvPr/>
                </p:nvSpPr>
                <p:spPr bwMode="auto">
                  <a:xfrm>
                    <a:off x="2233" y="2508"/>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11</a:t>
                    </a:r>
                  </a:p>
                </p:txBody>
              </p:sp>
              <p:sp>
                <p:nvSpPr>
                  <p:cNvPr id="67643" name="Rectangle 45"/>
                  <p:cNvSpPr>
                    <a:spLocks noChangeArrowheads="1"/>
                  </p:cNvSpPr>
                  <p:nvPr/>
                </p:nvSpPr>
                <p:spPr bwMode="auto">
                  <a:xfrm>
                    <a:off x="2895" y="2508"/>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25</a:t>
                    </a:r>
                  </a:p>
                </p:txBody>
              </p:sp>
              <p:sp>
                <p:nvSpPr>
                  <p:cNvPr id="67644" name="Rectangle 46"/>
                  <p:cNvSpPr>
                    <a:spLocks noChangeArrowheads="1"/>
                  </p:cNvSpPr>
                  <p:nvPr/>
                </p:nvSpPr>
                <p:spPr bwMode="auto">
                  <a:xfrm>
                    <a:off x="3341" y="2508"/>
                    <a:ext cx="270"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13</a:t>
                    </a:r>
                  </a:p>
                </p:txBody>
              </p:sp>
              <p:sp>
                <p:nvSpPr>
                  <p:cNvPr id="67645" name="Rectangle 47"/>
                  <p:cNvSpPr>
                    <a:spLocks noChangeArrowheads="1"/>
                  </p:cNvSpPr>
                  <p:nvPr/>
                </p:nvSpPr>
                <p:spPr bwMode="auto">
                  <a:xfrm>
                    <a:off x="3924" y="2508"/>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28</a:t>
                    </a:r>
                  </a:p>
                </p:txBody>
              </p:sp>
              <p:sp>
                <p:nvSpPr>
                  <p:cNvPr id="67646" name="Rectangle 48"/>
                  <p:cNvSpPr>
                    <a:spLocks noChangeArrowheads="1"/>
                  </p:cNvSpPr>
                  <p:nvPr/>
                </p:nvSpPr>
                <p:spPr bwMode="auto">
                  <a:xfrm>
                    <a:off x="4371" y="2508"/>
                    <a:ext cx="271" cy="242"/>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16</a:t>
                    </a:r>
                  </a:p>
                </p:txBody>
              </p:sp>
              <p:sp>
                <p:nvSpPr>
                  <p:cNvPr id="67647" name="Rectangle 49"/>
                  <p:cNvSpPr>
                    <a:spLocks noChangeArrowheads="1"/>
                  </p:cNvSpPr>
                  <p:nvPr/>
                </p:nvSpPr>
                <p:spPr bwMode="auto">
                  <a:xfrm>
                    <a:off x="2895" y="2702"/>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14</a:t>
                    </a:r>
                  </a:p>
                </p:txBody>
              </p:sp>
              <p:sp>
                <p:nvSpPr>
                  <p:cNvPr id="64577" name="Rectangle 50"/>
                  <p:cNvSpPr>
                    <a:spLocks noChangeArrowheads="1"/>
                  </p:cNvSpPr>
                  <p:nvPr/>
                </p:nvSpPr>
                <p:spPr bwMode="auto">
                  <a:xfrm>
                    <a:off x="3419" y="2702"/>
                    <a:ext cx="19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2</a:t>
                    </a:r>
                  </a:p>
                </p:txBody>
              </p:sp>
              <p:sp>
                <p:nvSpPr>
                  <p:cNvPr id="67649" name="Rectangle 51"/>
                  <p:cNvSpPr>
                    <a:spLocks noChangeArrowheads="1"/>
                  </p:cNvSpPr>
                  <p:nvPr/>
                </p:nvSpPr>
                <p:spPr bwMode="auto">
                  <a:xfrm>
                    <a:off x="3924" y="2702"/>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33</a:t>
                    </a:r>
                  </a:p>
                </p:txBody>
              </p:sp>
              <p:sp>
                <p:nvSpPr>
                  <p:cNvPr id="67650" name="Rectangle 52"/>
                  <p:cNvSpPr>
                    <a:spLocks noChangeArrowheads="1"/>
                  </p:cNvSpPr>
                  <p:nvPr/>
                </p:nvSpPr>
                <p:spPr bwMode="auto">
                  <a:xfrm>
                    <a:off x="4371" y="2702"/>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18</a:t>
                    </a:r>
                  </a:p>
                </p:txBody>
              </p:sp>
              <p:sp>
                <p:nvSpPr>
                  <p:cNvPr id="67651" name="Rectangle 53"/>
                  <p:cNvSpPr>
                    <a:spLocks noChangeArrowheads="1"/>
                  </p:cNvSpPr>
                  <p:nvPr/>
                </p:nvSpPr>
                <p:spPr bwMode="auto">
                  <a:xfrm>
                    <a:off x="2895" y="2897"/>
                    <a:ext cx="271"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17</a:t>
                    </a:r>
                  </a:p>
                </p:txBody>
              </p:sp>
              <p:sp>
                <p:nvSpPr>
                  <p:cNvPr id="64581" name="Rectangle 54"/>
                  <p:cNvSpPr>
                    <a:spLocks noChangeArrowheads="1"/>
                  </p:cNvSpPr>
                  <p:nvPr/>
                </p:nvSpPr>
                <p:spPr bwMode="auto">
                  <a:xfrm>
                    <a:off x="3419" y="2896"/>
                    <a:ext cx="19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b="1">
                        <a:solidFill>
                          <a:srgbClr val="000000"/>
                        </a:solidFill>
                        <a:latin typeface="Calibri" pitchFamily="34" charset="0"/>
                      </a:rPr>
                      <a:t>5</a:t>
                    </a:r>
                  </a:p>
                </p:txBody>
              </p:sp>
              <p:sp>
                <p:nvSpPr>
                  <p:cNvPr id="67653" name="Rectangle 55"/>
                  <p:cNvSpPr>
                    <a:spLocks noChangeArrowheads="1"/>
                  </p:cNvSpPr>
                  <p:nvPr/>
                </p:nvSpPr>
                <p:spPr bwMode="auto">
                  <a:xfrm>
                    <a:off x="1951" y="3089"/>
                    <a:ext cx="54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T</a:t>
                    </a:r>
                    <a:r>
                      <a:rPr lang="en-US" sz="1900" b="1" baseline="-25000">
                        <a:solidFill>
                          <a:srgbClr val="000000"/>
                        </a:solidFill>
                        <a:latin typeface="+mj-lt"/>
                        <a:cs typeface="+mn-cs"/>
                      </a:rPr>
                      <a:t>1</a:t>
                    </a:r>
                    <a:r>
                      <a:rPr lang="en-US" sz="1900" b="1">
                        <a:solidFill>
                          <a:srgbClr val="000000"/>
                        </a:solidFill>
                        <a:latin typeface="+mj-lt"/>
                        <a:cs typeface="+mn-cs"/>
                      </a:rPr>
                      <a:t> = 29</a:t>
                    </a:r>
                  </a:p>
                </p:txBody>
              </p:sp>
              <p:sp>
                <p:nvSpPr>
                  <p:cNvPr id="67654" name="Rectangle 56"/>
                  <p:cNvSpPr>
                    <a:spLocks noChangeArrowheads="1"/>
                  </p:cNvSpPr>
                  <p:nvPr/>
                </p:nvSpPr>
                <p:spPr bwMode="auto">
                  <a:xfrm>
                    <a:off x="2949" y="3089"/>
                    <a:ext cx="662"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T</a:t>
                    </a:r>
                    <a:r>
                      <a:rPr lang="en-US" sz="1900" b="1" baseline="-25000">
                        <a:solidFill>
                          <a:srgbClr val="000000"/>
                        </a:solidFill>
                        <a:latin typeface="+mj-lt"/>
                        <a:cs typeface="+mn-cs"/>
                      </a:rPr>
                      <a:t>2</a:t>
                    </a:r>
                    <a:r>
                      <a:rPr lang="en-US" sz="1900" b="1">
                        <a:solidFill>
                          <a:srgbClr val="000000"/>
                        </a:solidFill>
                        <a:latin typeface="+mj-lt"/>
                        <a:cs typeface="+mn-cs"/>
                      </a:rPr>
                      <a:t> = 52.5</a:t>
                    </a:r>
                  </a:p>
                </p:txBody>
              </p:sp>
              <p:sp>
                <p:nvSpPr>
                  <p:cNvPr id="67655" name="Rectangle 57"/>
                  <p:cNvSpPr>
                    <a:spLocks noChangeArrowheads="1"/>
                  </p:cNvSpPr>
                  <p:nvPr/>
                </p:nvSpPr>
                <p:spPr bwMode="auto">
                  <a:xfrm>
                    <a:off x="3954" y="3089"/>
                    <a:ext cx="660"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T</a:t>
                    </a:r>
                    <a:r>
                      <a:rPr lang="en-US" sz="1900" b="1" baseline="-25000">
                        <a:solidFill>
                          <a:srgbClr val="000000"/>
                        </a:solidFill>
                        <a:latin typeface="+mj-lt"/>
                        <a:cs typeface="+mn-cs"/>
                      </a:rPr>
                      <a:t>3</a:t>
                    </a:r>
                    <a:r>
                      <a:rPr lang="en-US" sz="1900" b="1">
                        <a:solidFill>
                          <a:srgbClr val="000000"/>
                        </a:solidFill>
                        <a:latin typeface="+mj-lt"/>
                        <a:cs typeface="+mn-cs"/>
                      </a:rPr>
                      <a:t> = 89.5</a:t>
                    </a:r>
                  </a:p>
                </p:txBody>
              </p:sp>
              <p:sp>
                <p:nvSpPr>
                  <p:cNvPr id="67656" name="Rectangle 58"/>
                  <p:cNvSpPr>
                    <a:spLocks noChangeArrowheads="1"/>
                  </p:cNvSpPr>
                  <p:nvPr/>
                </p:nvSpPr>
                <p:spPr bwMode="auto">
                  <a:xfrm>
                    <a:off x="2295" y="3284"/>
                    <a:ext cx="47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a:solidFill>
                          <a:srgbClr val="000000"/>
                        </a:solidFill>
                        <a:latin typeface="+mj-lt"/>
                        <a:cs typeface="+mn-cs"/>
                      </a:rPr>
                      <a:t>n</a:t>
                    </a:r>
                    <a:r>
                      <a:rPr lang="en-US" sz="1900" b="1" baseline="-25000">
                        <a:solidFill>
                          <a:srgbClr val="000000"/>
                        </a:solidFill>
                        <a:latin typeface="+mj-lt"/>
                        <a:cs typeface="+mn-cs"/>
                      </a:rPr>
                      <a:t>1</a:t>
                    </a:r>
                    <a:r>
                      <a:rPr lang="en-US" sz="1900" b="1">
                        <a:solidFill>
                          <a:srgbClr val="000000"/>
                        </a:solidFill>
                        <a:latin typeface="+mj-lt"/>
                        <a:cs typeface="+mn-cs"/>
                      </a:rPr>
                      <a:t> = 5</a:t>
                    </a:r>
                  </a:p>
                </p:txBody>
              </p:sp>
              <p:sp>
                <p:nvSpPr>
                  <p:cNvPr id="67657" name="Rectangle 59"/>
                  <p:cNvSpPr>
                    <a:spLocks noChangeArrowheads="1"/>
                  </p:cNvSpPr>
                  <p:nvPr/>
                </p:nvSpPr>
                <p:spPr bwMode="auto">
                  <a:xfrm>
                    <a:off x="2958" y="3284"/>
                    <a:ext cx="47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a:t>
                    </a:r>
                    <a:r>
                      <a:rPr lang="en-US" sz="1900" b="1" baseline="-25000" dirty="0">
                        <a:solidFill>
                          <a:srgbClr val="000000"/>
                        </a:solidFill>
                        <a:latin typeface="+mj-lt"/>
                        <a:cs typeface="+mn-cs"/>
                      </a:rPr>
                      <a:t>2</a:t>
                    </a:r>
                    <a:r>
                      <a:rPr lang="en-US" sz="1900" b="1" dirty="0">
                        <a:solidFill>
                          <a:srgbClr val="000000"/>
                        </a:solidFill>
                        <a:latin typeface="+mj-lt"/>
                        <a:cs typeface="+mn-cs"/>
                      </a:rPr>
                      <a:t> = 7</a:t>
                    </a:r>
                  </a:p>
                </p:txBody>
              </p:sp>
              <p:sp>
                <p:nvSpPr>
                  <p:cNvPr id="67658" name="Rectangle 60"/>
                  <p:cNvSpPr>
                    <a:spLocks noChangeArrowheads="1"/>
                  </p:cNvSpPr>
                  <p:nvPr/>
                </p:nvSpPr>
                <p:spPr bwMode="auto">
                  <a:xfrm>
                    <a:off x="3954" y="3284"/>
                    <a:ext cx="473" cy="241"/>
                  </a:xfrm>
                  <a:prstGeom prst="rect">
                    <a:avLst/>
                  </a:prstGeom>
                  <a:noFill/>
                  <a:ln w="12700">
                    <a:noFill/>
                    <a:miter lim="800000"/>
                    <a:headEnd/>
                    <a:tailEnd/>
                  </a:ln>
                </p:spPr>
                <p:txBody>
                  <a:bodyPr wrap="none" lIns="90488" tIns="44450" rIns="90488" bIns="44450">
                    <a:spAutoFit/>
                  </a:bodyPr>
                  <a:lstStyle/>
                  <a:p>
                    <a:pPr eaLnBrk="0" hangingPunct="0">
                      <a:defRPr/>
                    </a:pPr>
                    <a:r>
                      <a:rPr lang="en-US" sz="1900" b="1" dirty="0">
                        <a:solidFill>
                          <a:srgbClr val="000000"/>
                        </a:solidFill>
                        <a:latin typeface="+mj-lt"/>
                        <a:cs typeface="+mn-cs"/>
                      </a:rPr>
                      <a:t>n</a:t>
                    </a:r>
                    <a:r>
                      <a:rPr lang="en-US" sz="1900" b="1" baseline="-25000" dirty="0">
                        <a:solidFill>
                          <a:srgbClr val="000000"/>
                        </a:solidFill>
                        <a:latin typeface="+mj-lt"/>
                        <a:cs typeface="+mn-cs"/>
                      </a:rPr>
                      <a:t>3</a:t>
                    </a:r>
                    <a:r>
                      <a:rPr lang="en-US" sz="1900" b="1" dirty="0">
                        <a:solidFill>
                          <a:srgbClr val="000000"/>
                        </a:solidFill>
                        <a:latin typeface="+mj-lt"/>
                        <a:cs typeface="+mn-cs"/>
                      </a:rPr>
                      <a:t> = 6</a:t>
                    </a:r>
                  </a:p>
                </p:txBody>
              </p:sp>
            </p:grpSp>
            <p:grpSp>
              <p:nvGrpSpPr>
                <p:cNvPr id="64522" name="Group 73"/>
                <p:cNvGrpSpPr>
                  <a:grpSpLocks/>
                </p:cNvGrpSpPr>
                <p:nvPr/>
              </p:nvGrpSpPr>
              <p:grpSpPr bwMode="auto">
                <a:xfrm>
                  <a:off x="1310" y="1578"/>
                  <a:ext cx="3230" cy="174"/>
                  <a:chOff x="1310" y="1578"/>
                  <a:chExt cx="3230" cy="174"/>
                </a:xfrm>
              </p:grpSpPr>
              <p:grpSp>
                <p:nvGrpSpPr>
                  <p:cNvPr id="64523" name="Group 65"/>
                  <p:cNvGrpSpPr>
                    <a:grpSpLocks/>
                  </p:cNvGrpSpPr>
                  <p:nvPr/>
                </p:nvGrpSpPr>
                <p:grpSpPr bwMode="auto">
                  <a:xfrm>
                    <a:off x="1310" y="1578"/>
                    <a:ext cx="3212" cy="0"/>
                    <a:chOff x="1310" y="1578"/>
                    <a:chExt cx="3212" cy="0"/>
                  </a:xfrm>
                </p:grpSpPr>
                <p:sp>
                  <p:nvSpPr>
                    <p:cNvPr id="67602" name="Line 62"/>
                    <p:cNvSpPr>
                      <a:spLocks noChangeShapeType="1"/>
                    </p:cNvSpPr>
                    <p:nvPr/>
                  </p:nvSpPr>
                  <p:spPr bwMode="auto">
                    <a:xfrm>
                      <a:off x="3650" y="2145342466"/>
                      <a:ext cx="872"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67603" name="Line 63"/>
                    <p:cNvSpPr>
                      <a:spLocks noChangeShapeType="1"/>
                    </p:cNvSpPr>
                    <p:nvPr/>
                  </p:nvSpPr>
                  <p:spPr bwMode="auto">
                    <a:xfrm>
                      <a:off x="2570" y="2145342466"/>
                      <a:ext cx="974"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67604" name="Line 64"/>
                    <p:cNvSpPr>
                      <a:spLocks noChangeShapeType="1"/>
                    </p:cNvSpPr>
                    <p:nvPr/>
                  </p:nvSpPr>
                  <p:spPr bwMode="auto">
                    <a:xfrm>
                      <a:off x="1310" y="2145342466"/>
                      <a:ext cx="1088"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grpSp>
              <p:grpSp>
                <p:nvGrpSpPr>
                  <p:cNvPr id="64524" name="Group 68"/>
                  <p:cNvGrpSpPr>
                    <a:grpSpLocks/>
                  </p:cNvGrpSpPr>
                  <p:nvPr/>
                </p:nvGrpSpPr>
                <p:grpSpPr bwMode="auto">
                  <a:xfrm>
                    <a:off x="3662" y="1752"/>
                    <a:ext cx="878" cy="0"/>
                    <a:chOff x="3662" y="1752"/>
                    <a:chExt cx="878" cy="0"/>
                  </a:xfrm>
                </p:grpSpPr>
                <p:sp>
                  <p:nvSpPr>
                    <p:cNvPr id="67600" name="Line 66"/>
                    <p:cNvSpPr>
                      <a:spLocks noChangeShapeType="1"/>
                    </p:cNvSpPr>
                    <p:nvPr/>
                  </p:nvSpPr>
                  <p:spPr bwMode="auto">
                    <a:xfrm>
                      <a:off x="4226" y="2145092741"/>
                      <a:ext cx="314"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67601" name="Line 67"/>
                    <p:cNvSpPr>
                      <a:spLocks noChangeShapeType="1"/>
                    </p:cNvSpPr>
                    <p:nvPr/>
                  </p:nvSpPr>
                  <p:spPr bwMode="auto">
                    <a:xfrm>
                      <a:off x="3662" y="2145092741"/>
                      <a:ext cx="476"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grpSp>
              <p:sp>
                <p:nvSpPr>
                  <p:cNvPr id="67596" name="Line 69"/>
                  <p:cNvSpPr>
                    <a:spLocks noChangeShapeType="1"/>
                  </p:cNvSpPr>
                  <p:nvPr/>
                </p:nvSpPr>
                <p:spPr bwMode="auto">
                  <a:xfrm>
                    <a:off x="3206" y="1752"/>
                    <a:ext cx="314"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67597" name="Line 70"/>
                  <p:cNvSpPr>
                    <a:spLocks noChangeShapeType="1"/>
                  </p:cNvSpPr>
                  <p:nvPr/>
                </p:nvSpPr>
                <p:spPr bwMode="auto">
                  <a:xfrm>
                    <a:off x="2570" y="1752"/>
                    <a:ext cx="546"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67598" name="Line 71"/>
                  <p:cNvSpPr>
                    <a:spLocks noChangeShapeType="1"/>
                  </p:cNvSpPr>
                  <p:nvPr/>
                </p:nvSpPr>
                <p:spPr bwMode="auto">
                  <a:xfrm>
                    <a:off x="2030" y="1752"/>
                    <a:ext cx="374"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67599" name="Line 72"/>
                  <p:cNvSpPr>
                    <a:spLocks noChangeShapeType="1"/>
                  </p:cNvSpPr>
                  <p:nvPr/>
                </p:nvSpPr>
                <p:spPr bwMode="auto">
                  <a:xfrm>
                    <a:off x="1310" y="1752"/>
                    <a:ext cx="548" cy="0"/>
                  </a:xfrm>
                  <a:prstGeom prst="line">
                    <a:avLst/>
                  </a:prstGeom>
                  <a:noFill/>
                  <a:ln w="25400">
                    <a:solidFill>
                      <a:schemeClr val="bg2"/>
                    </a:solidFill>
                    <a:round/>
                    <a:headEnd/>
                    <a:tailEnd/>
                  </a:ln>
                </p:spPr>
                <p:txBody>
                  <a:bodyPr wrap="none" anchor="ctr"/>
                  <a:lstStyle/>
                  <a:p>
                    <a:pPr eaLnBrk="0" hangingPunct="0">
                      <a:defRPr/>
                    </a:pPr>
                    <a:endParaRPr lang="en-US">
                      <a:latin typeface="+mj-lt"/>
                      <a:cs typeface="+mn-cs"/>
                    </a:endParaRPr>
                  </a:p>
                </p:txBody>
              </p:sp>
            </p:grpSp>
          </p:grpSp>
        </p:grpSp>
      </p:grpSp>
      <p:sp>
        <p:nvSpPr>
          <p:cNvPr id="64515" name="Title 74"/>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Patients per Day Data: </a:t>
            </a:r>
            <a:r>
              <a:rPr sz="2800" dirty="0" err="1" smtClean="0">
                <a:solidFill>
                  <a:srgbClr val="00B0F0"/>
                </a:solidFill>
                <a:latin typeface="Times New Roman" pitchFamily="18" charset="0"/>
                <a:cs typeface="Times New Roman" pitchFamily="18" charset="0"/>
              </a:rPr>
              <a:t>Kruskal</a:t>
            </a:r>
            <a:r>
              <a:rPr sz="2800" dirty="0" smtClean="0">
                <a:solidFill>
                  <a:srgbClr val="00B0F0"/>
                </a:solidFill>
                <a:latin typeface="Times New Roman" pitchFamily="18" charset="0"/>
                <a:cs typeface="Times New Roman" pitchFamily="18" charset="0"/>
              </a:rPr>
              <a:t>-Wallis Preliminary Calculations</a:t>
            </a:r>
          </a:p>
        </p:txBody>
      </p:sp>
      <p:pic>
        <p:nvPicPr>
          <p:cNvPr id="64516" name="Picture 74" descr="table 17-5.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410200"/>
            <a:ext cx="5029200" cy="8143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0">
            <a:hlinkClick r:id="" action="ppaction://ole?verb=0"/>
          </p:cNvPr>
          <p:cNvGraphicFramePr>
            <a:graphicFrameLocks/>
          </p:cNvGraphicFramePr>
          <p:nvPr>
            <p:extLst>
              <p:ext uri="{D42A27DB-BD31-4B8C-83A1-F6EECF244321}">
                <p14:modId xmlns:p14="http://schemas.microsoft.com/office/powerpoint/2010/main" val="2848040679"/>
              </p:ext>
            </p:extLst>
          </p:nvPr>
        </p:nvGraphicFramePr>
        <p:xfrm>
          <a:off x="1524000" y="1600200"/>
          <a:ext cx="5969000" cy="3163888"/>
        </p:xfrm>
        <a:graphic>
          <a:graphicData uri="http://schemas.openxmlformats.org/presentationml/2006/ole">
            <mc:AlternateContent xmlns:mc="http://schemas.openxmlformats.org/markup-compatibility/2006">
              <mc:Choice xmlns:v="urn:schemas-microsoft-com:vml" Requires="v">
                <p:oleObj spid="_x0000_s83088" name="Equation" r:id="rId4" imgW="3109680" imgH="1725480" progId="Equation.3">
                  <p:embed/>
                </p:oleObj>
              </mc:Choice>
              <mc:Fallback>
                <p:oleObj name="Equation" r:id="rId4" imgW="3109680" imgH="172548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5969000" cy="3163888"/>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14339" name="Object 1">
            <a:hlinkClick r:id="" action="ppaction://ole?verb=0"/>
          </p:cNvPr>
          <p:cNvGraphicFramePr>
            <a:graphicFrameLocks/>
          </p:cNvGraphicFramePr>
          <p:nvPr>
            <p:extLst>
              <p:ext uri="{D42A27DB-BD31-4B8C-83A1-F6EECF244321}">
                <p14:modId xmlns:p14="http://schemas.microsoft.com/office/powerpoint/2010/main" val="2388137409"/>
              </p:ext>
            </p:extLst>
          </p:nvPr>
        </p:nvGraphicFramePr>
        <p:xfrm>
          <a:off x="2784475" y="5033963"/>
          <a:ext cx="3448050" cy="1143000"/>
        </p:xfrm>
        <a:graphic>
          <a:graphicData uri="http://schemas.openxmlformats.org/presentationml/2006/ole">
            <mc:AlternateContent xmlns:mc="http://schemas.openxmlformats.org/markup-compatibility/2006">
              <mc:Choice xmlns:v="urn:schemas-microsoft-com:vml" Requires="v">
                <p:oleObj spid="_x0000_s83089" name="Equation" r:id="rId6" imgW="1674720" imgH="556920" progId="Equation.3">
                  <p:embed/>
                </p:oleObj>
              </mc:Choice>
              <mc:Fallback>
                <p:oleObj name="Equation" r:id="rId6" imgW="1674720" imgH="55692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475" y="5033963"/>
                        <a:ext cx="3448050" cy="11430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4340" name="Title 4"/>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Patients per Day Data: </a:t>
            </a:r>
            <a:r>
              <a:rPr sz="2800" dirty="0" err="1" smtClean="0">
                <a:solidFill>
                  <a:srgbClr val="00B0F0"/>
                </a:solidFill>
                <a:latin typeface="Times New Roman" pitchFamily="18" charset="0"/>
                <a:cs typeface="Times New Roman" pitchFamily="18" charset="0"/>
              </a:rPr>
              <a:t>Kruskal</a:t>
            </a:r>
            <a:r>
              <a:rPr sz="2800" dirty="0" smtClean="0">
                <a:solidFill>
                  <a:srgbClr val="00B0F0"/>
                </a:solidFill>
                <a:latin typeface="Times New Roman" pitchFamily="18" charset="0"/>
                <a:cs typeface="Times New Roman" pitchFamily="18" charset="0"/>
              </a:rPr>
              <a:t>-Wallis Calculations and Conclusion</a:t>
            </a:r>
          </a:p>
        </p:txBody>
      </p:sp>
    </p:spTree>
    <p:extLst>
      <p:ext uri="{BB962C8B-B14F-4D97-AF65-F5344CB8AC3E}">
        <p14:creationId xmlns:p14="http://schemas.microsoft.com/office/powerpoint/2010/main" val="392984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Title 3"/>
          <p:cNvSpPr>
            <a:spLocks noGrp="1"/>
          </p:cNvSpPr>
          <p:nvPr>
            <p:ph type="title"/>
          </p:nvPr>
        </p:nvSpPr>
        <p:spPr>
          <a:xfrm>
            <a:off x="193675" y="230188"/>
            <a:ext cx="8756650" cy="498475"/>
          </a:xfrm>
        </p:spPr>
        <p:txBody>
          <a:bodyPr>
            <a:noAutofit/>
          </a:bodyPr>
          <a:lstStyle/>
          <a:p>
            <a:r>
              <a:rPr sz="2800" dirty="0" smtClean="0">
                <a:solidFill>
                  <a:srgbClr val="00B0F0"/>
                </a:solidFill>
                <a:latin typeface="Times New Roman" pitchFamily="18" charset="0"/>
                <a:cs typeface="Times New Roman" pitchFamily="18" charset="0"/>
              </a:rPr>
              <a:t>Friedman Test</a:t>
            </a:r>
          </a:p>
        </p:txBody>
      </p:sp>
      <p:sp>
        <p:nvSpPr>
          <p:cNvPr id="66563" name="Content Placeholder 4"/>
          <p:cNvSpPr>
            <a:spLocks noGrp="1"/>
          </p:cNvSpPr>
          <p:nvPr>
            <p:ph idx="1"/>
          </p:nvPr>
        </p:nvSpPr>
        <p:spPr>
          <a:xfrm>
            <a:off x="381000" y="1412875"/>
            <a:ext cx="8382000" cy="4149725"/>
          </a:xfrm>
        </p:spPr>
        <p:txBody>
          <a:bodyPr>
            <a:noAutofit/>
          </a:bodyPr>
          <a:lstStyle/>
          <a:p>
            <a:r>
              <a:rPr lang="en-US" sz="2800" dirty="0" smtClean="0">
                <a:latin typeface="Times New Roman" pitchFamily="18" charset="0"/>
                <a:cs typeface="Times New Roman" pitchFamily="18" charset="0"/>
              </a:rPr>
              <a:t>Friedman Test - A nonparametric alternative to the randomized block design</a:t>
            </a:r>
          </a:p>
          <a:p>
            <a:r>
              <a:rPr lang="en-US" sz="2800" dirty="0" smtClean="0">
                <a:latin typeface="Times New Roman" pitchFamily="18" charset="0"/>
                <a:cs typeface="Times New Roman" pitchFamily="18" charset="0"/>
              </a:rPr>
              <a:t>Assumptions</a:t>
            </a:r>
          </a:p>
          <a:p>
            <a:pPr lvl="1"/>
            <a:r>
              <a:rPr lang="en-US" sz="2400" dirty="0" smtClean="0">
                <a:latin typeface="Times New Roman" pitchFamily="18" charset="0"/>
                <a:cs typeface="Times New Roman" pitchFamily="18" charset="0"/>
              </a:rPr>
              <a:t>The blocks are independent.</a:t>
            </a:r>
          </a:p>
          <a:p>
            <a:pPr lvl="1"/>
            <a:r>
              <a:rPr lang="en-US" sz="2400" dirty="0" smtClean="0">
                <a:latin typeface="Times New Roman" pitchFamily="18" charset="0"/>
                <a:cs typeface="Times New Roman" pitchFamily="18" charset="0"/>
              </a:rPr>
              <a:t>There is no interaction between blocks and treatments.</a:t>
            </a:r>
          </a:p>
          <a:p>
            <a:pPr lvl="1"/>
            <a:r>
              <a:rPr lang="en-US" sz="2400" dirty="0" smtClean="0">
                <a:latin typeface="Times New Roman" pitchFamily="18" charset="0"/>
                <a:cs typeface="Times New Roman" pitchFamily="18" charset="0"/>
              </a:rPr>
              <a:t>Observations within each block can be ranked.</a:t>
            </a:r>
          </a:p>
          <a:p>
            <a:r>
              <a:rPr lang="en-US" sz="2800" dirty="0" smtClean="0">
                <a:latin typeface="Times New Roman" pitchFamily="18" charset="0"/>
                <a:cs typeface="Times New Roman" pitchFamily="18" charset="0"/>
              </a:rPr>
              <a:t>Hypotheses</a:t>
            </a:r>
          </a:p>
          <a:p>
            <a:pPr lvl="1"/>
            <a:r>
              <a:rPr lang="en-US" sz="2400" i="1"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The treatment populations are equal</a:t>
            </a:r>
          </a:p>
          <a:p>
            <a:pPr lvl="1"/>
            <a:r>
              <a:rPr lang="en-US" sz="2400" i="1"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At least one treatment population yields larger values than at least one other treatment population</a:t>
            </a:r>
          </a:p>
        </p:txBody>
      </p:sp>
    </p:spTree>
    <p:extLst>
      <p:ext uri="{BB962C8B-B14F-4D97-AF65-F5344CB8AC3E}">
        <p14:creationId xmlns:p14="http://schemas.microsoft.com/office/powerpoint/2010/main" val="3376103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0">
            <a:hlinkClick r:id="" action="ppaction://ole?verb=0"/>
          </p:cNvPr>
          <p:cNvGraphicFramePr>
            <a:graphicFrameLocks/>
          </p:cNvGraphicFramePr>
          <p:nvPr>
            <p:extLst>
              <p:ext uri="{D42A27DB-BD31-4B8C-83A1-F6EECF244321}">
                <p14:modId xmlns:p14="http://schemas.microsoft.com/office/powerpoint/2010/main" val="3249545598"/>
              </p:ext>
            </p:extLst>
          </p:nvPr>
        </p:nvGraphicFramePr>
        <p:xfrm>
          <a:off x="1666875" y="1695450"/>
          <a:ext cx="5811838" cy="3603625"/>
        </p:xfrm>
        <a:graphic>
          <a:graphicData uri="http://schemas.openxmlformats.org/presentationml/2006/ole">
            <mc:AlternateContent xmlns:mc="http://schemas.openxmlformats.org/markup-compatibility/2006">
              <mc:Choice xmlns:v="urn:schemas-microsoft-com:vml" Requires="v">
                <p:oleObj spid="_x0000_s84041" name="Equation" r:id="rId4" imgW="3124080" imgH="1930320" progId="">
                  <p:embed/>
                </p:oleObj>
              </mc:Choice>
              <mc:Fallback>
                <p:oleObj name="Equation" r:id="rId4" imgW="3124080" imgH="193032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5" y="1695450"/>
                        <a:ext cx="5811838" cy="3603625"/>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5363"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Friedman Test</a:t>
            </a:r>
          </a:p>
        </p:txBody>
      </p:sp>
    </p:spTree>
    <p:extLst>
      <p:ext uri="{BB962C8B-B14F-4D97-AF65-F5344CB8AC3E}">
        <p14:creationId xmlns:p14="http://schemas.microsoft.com/office/powerpoint/2010/main" val="213735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ChangeArrowheads="1"/>
          </p:cNvSpPr>
          <p:nvPr/>
        </p:nvSpPr>
        <p:spPr bwMode="auto">
          <a:xfrm>
            <a:off x="609600" y="1295400"/>
            <a:ext cx="82042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0488" tIns="44450" rIns="90488" bIns="44450">
            <a:spAutoFit/>
          </a:bodyPr>
          <a:lstStyle/>
          <a:p>
            <a:pPr eaLnBrk="0" hangingPunct="0"/>
            <a:r>
              <a:rPr lang="en-US" sz="2000" dirty="0">
                <a:latin typeface="Times New Roman" pitchFamily="18" charset="0"/>
                <a:cs typeface="Times New Roman" pitchFamily="18" charset="0"/>
              </a:rPr>
              <a:t>A manufacturing company assembles microcircuits that contain a plastic housing. Managers are concerned about an unacceptably high number of the products that sustained housing damage during shipment. The housing component is made by four different suppliers. </a:t>
            </a:r>
          </a:p>
          <a:p>
            <a:pPr eaLnBrk="0" hangingPunct="0"/>
            <a:endParaRPr lang="en-US" sz="2000" dirty="0">
              <a:latin typeface="Times New Roman" pitchFamily="18" charset="0"/>
              <a:cs typeface="Times New Roman" pitchFamily="18" charset="0"/>
            </a:endParaRPr>
          </a:p>
          <a:p>
            <a:pPr eaLnBrk="0" hangingPunct="0"/>
            <a:r>
              <a:rPr lang="en-US" sz="2000" dirty="0">
                <a:latin typeface="Times New Roman" pitchFamily="18" charset="0"/>
                <a:cs typeface="Times New Roman" pitchFamily="18" charset="0"/>
              </a:rPr>
              <a:t>Managers have decided to conduct a study of the plastic housing by randomly selecting five housings made by each of the four suppliers. </a:t>
            </a:r>
          </a:p>
          <a:p>
            <a:pPr eaLnBrk="0" hangingPunct="0"/>
            <a:r>
              <a:rPr lang="en-US" sz="2000" dirty="0">
                <a:latin typeface="Times New Roman" pitchFamily="18" charset="0"/>
                <a:cs typeface="Times New Roman" pitchFamily="18" charset="0"/>
              </a:rPr>
              <a:t>One housing is selected for each day of the week. That is, for each supplier, a housing made on Monday is selected, one made on Tuesday is selected, and so on. </a:t>
            </a:r>
          </a:p>
          <a:p>
            <a:pPr eaLnBrk="0" hangingPunct="0"/>
            <a:r>
              <a:rPr lang="en-US" sz="2000" dirty="0">
                <a:latin typeface="Times New Roman" pitchFamily="18" charset="0"/>
                <a:cs typeface="Times New Roman" pitchFamily="18" charset="0"/>
              </a:rPr>
              <a:t>In analyzing  the data, the treatment variable is supplier and the treatment levels are the four suppliers. The blocking effect is day of the week with each day representing a block level. The quality control team wants  to determine whether there is any significant difference in the tensile strength of the plastic housing by supplier.</a:t>
            </a:r>
          </a:p>
        </p:txBody>
      </p:sp>
      <p:sp>
        <p:nvSpPr>
          <p:cNvPr id="67587"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Friedman Test: Tensile Strength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of Plastic Housings</a:t>
            </a:r>
          </a:p>
        </p:txBody>
      </p:sp>
    </p:spTree>
    <p:extLst>
      <p:ext uri="{BB962C8B-B14F-4D97-AF65-F5344CB8AC3E}">
        <p14:creationId xmlns:p14="http://schemas.microsoft.com/office/powerpoint/2010/main" val="231553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37"/>
          <p:cNvGrpSpPr>
            <a:grpSpLocks/>
          </p:cNvGrpSpPr>
          <p:nvPr/>
        </p:nvGrpSpPr>
        <p:grpSpPr bwMode="auto">
          <a:xfrm>
            <a:off x="989959" y="2972610"/>
            <a:ext cx="7368229" cy="2818344"/>
            <a:chOff x="634" y="2202"/>
            <a:chExt cx="4307" cy="1510"/>
          </a:xfrm>
          <a:solidFill>
            <a:schemeClr val="bg1"/>
          </a:solidFill>
        </p:grpSpPr>
        <p:sp>
          <p:nvSpPr>
            <p:cNvPr id="68613" name="Rectangle 5"/>
            <p:cNvSpPr>
              <a:spLocks noChangeArrowheads="1"/>
            </p:cNvSpPr>
            <p:nvPr/>
          </p:nvSpPr>
          <p:spPr bwMode="auto">
            <a:xfrm>
              <a:off x="634" y="2202"/>
              <a:ext cx="4307" cy="1510"/>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sp>
          <p:nvSpPr>
            <p:cNvPr id="71686" name="Rectangle 6"/>
            <p:cNvSpPr>
              <a:spLocks noChangeArrowheads="1"/>
            </p:cNvSpPr>
            <p:nvPr/>
          </p:nvSpPr>
          <p:spPr bwMode="auto">
            <a:xfrm>
              <a:off x="1780" y="2277"/>
              <a:ext cx="719"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u="sng">
                  <a:solidFill>
                    <a:srgbClr val="000000"/>
                  </a:solidFill>
                  <a:latin typeface="+mj-lt"/>
                  <a:cs typeface="+mn-cs"/>
                </a:rPr>
                <a:t>Supplier 1</a:t>
              </a:r>
            </a:p>
          </p:txBody>
        </p:sp>
        <p:sp>
          <p:nvSpPr>
            <p:cNvPr id="71687" name="Rectangle 7"/>
            <p:cNvSpPr>
              <a:spLocks noChangeArrowheads="1"/>
            </p:cNvSpPr>
            <p:nvPr/>
          </p:nvSpPr>
          <p:spPr bwMode="auto">
            <a:xfrm>
              <a:off x="2579" y="2277"/>
              <a:ext cx="719"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u="sng">
                  <a:solidFill>
                    <a:srgbClr val="000000"/>
                  </a:solidFill>
                  <a:latin typeface="+mj-lt"/>
                  <a:cs typeface="+mn-cs"/>
                </a:rPr>
                <a:t>Supplier 2</a:t>
              </a:r>
            </a:p>
          </p:txBody>
        </p:sp>
        <p:sp>
          <p:nvSpPr>
            <p:cNvPr id="71688" name="Rectangle 8"/>
            <p:cNvSpPr>
              <a:spLocks noChangeArrowheads="1"/>
            </p:cNvSpPr>
            <p:nvPr/>
          </p:nvSpPr>
          <p:spPr bwMode="auto">
            <a:xfrm>
              <a:off x="3378" y="2277"/>
              <a:ext cx="719"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u="sng">
                  <a:solidFill>
                    <a:srgbClr val="000000"/>
                  </a:solidFill>
                  <a:latin typeface="+mj-lt"/>
                  <a:cs typeface="+mn-cs"/>
                </a:rPr>
                <a:t>Supplier 3</a:t>
              </a:r>
            </a:p>
          </p:txBody>
        </p:sp>
        <p:sp>
          <p:nvSpPr>
            <p:cNvPr id="71689" name="Rectangle 9"/>
            <p:cNvSpPr>
              <a:spLocks noChangeArrowheads="1"/>
            </p:cNvSpPr>
            <p:nvPr/>
          </p:nvSpPr>
          <p:spPr bwMode="auto">
            <a:xfrm>
              <a:off x="4177" y="2277"/>
              <a:ext cx="719"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u="sng">
                  <a:solidFill>
                    <a:srgbClr val="000000"/>
                  </a:solidFill>
                  <a:latin typeface="+mj-lt"/>
                  <a:cs typeface="+mn-cs"/>
                </a:rPr>
                <a:t>Supplier 4</a:t>
              </a:r>
            </a:p>
          </p:txBody>
        </p:sp>
        <p:sp>
          <p:nvSpPr>
            <p:cNvPr id="71690" name="Rectangle 10"/>
            <p:cNvSpPr>
              <a:spLocks noChangeArrowheads="1"/>
            </p:cNvSpPr>
            <p:nvPr/>
          </p:nvSpPr>
          <p:spPr bwMode="auto">
            <a:xfrm>
              <a:off x="768" y="2477"/>
              <a:ext cx="626" cy="229"/>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Monday</a:t>
              </a:r>
            </a:p>
          </p:txBody>
        </p:sp>
        <p:sp>
          <p:nvSpPr>
            <p:cNvPr id="71691" name="Rectangle 11"/>
            <p:cNvSpPr>
              <a:spLocks noChangeArrowheads="1"/>
            </p:cNvSpPr>
            <p:nvPr/>
          </p:nvSpPr>
          <p:spPr bwMode="auto">
            <a:xfrm>
              <a:off x="2269" y="24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62</a:t>
              </a:r>
            </a:p>
          </p:txBody>
        </p:sp>
        <p:sp>
          <p:nvSpPr>
            <p:cNvPr id="71692" name="Rectangle 12"/>
            <p:cNvSpPr>
              <a:spLocks noChangeArrowheads="1"/>
            </p:cNvSpPr>
            <p:nvPr/>
          </p:nvSpPr>
          <p:spPr bwMode="auto">
            <a:xfrm>
              <a:off x="3068" y="24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63</a:t>
              </a:r>
            </a:p>
          </p:txBody>
        </p:sp>
        <p:sp>
          <p:nvSpPr>
            <p:cNvPr id="71693" name="Rectangle 13"/>
            <p:cNvSpPr>
              <a:spLocks noChangeArrowheads="1"/>
            </p:cNvSpPr>
            <p:nvPr/>
          </p:nvSpPr>
          <p:spPr bwMode="auto">
            <a:xfrm>
              <a:off x="3867" y="24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57</a:t>
              </a:r>
            </a:p>
          </p:txBody>
        </p:sp>
        <p:sp>
          <p:nvSpPr>
            <p:cNvPr id="71694" name="Rectangle 14"/>
            <p:cNvSpPr>
              <a:spLocks noChangeArrowheads="1"/>
            </p:cNvSpPr>
            <p:nvPr/>
          </p:nvSpPr>
          <p:spPr bwMode="auto">
            <a:xfrm>
              <a:off x="4666" y="24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61</a:t>
              </a:r>
            </a:p>
          </p:txBody>
        </p:sp>
        <p:sp>
          <p:nvSpPr>
            <p:cNvPr id="71695" name="Rectangle 15"/>
            <p:cNvSpPr>
              <a:spLocks noChangeArrowheads="1"/>
            </p:cNvSpPr>
            <p:nvPr/>
          </p:nvSpPr>
          <p:spPr bwMode="auto">
            <a:xfrm>
              <a:off x="768" y="2677"/>
              <a:ext cx="60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Tuesday</a:t>
              </a:r>
            </a:p>
          </p:txBody>
        </p:sp>
        <p:sp>
          <p:nvSpPr>
            <p:cNvPr id="71696" name="Rectangle 16"/>
            <p:cNvSpPr>
              <a:spLocks noChangeArrowheads="1"/>
            </p:cNvSpPr>
            <p:nvPr/>
          </p:nvSpPr>
          <p:spPr bwMode="auto">
            <a:xfrm>
              <a:off x="2269" y="26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63</a:t>
              </a:r>
            </a:p>
          </p:txBody>
        </p:sp>
        <p:sp>
          <p:nvSpPr>
            <p:cNvPr id="71697" name="Rectangle 17"/>
            <p:cNvSpPr>
              <a:spLocks noChangeArrowheads="1"/>
            </p:cNvSpPr>
            <p:nvPr/>
          </p:nvSpPr>
          <p:spPr bwMode="auto">
            <a:xfrm>
              <a:off x="3068" y="26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61</a:t>
              </a:r>
            </a:p>
          </p:txBody>
        </p:sp>
        <p:sp>
          <p:nvSpPr>
            <p:cNvPr id="71698" name="Rectangle 18"/>
            <p:cNvSpPr>
              <a:spLocks noChangeArrowheads="1"/>
            </p:cNvSpPr>
            <p:nvPr/>
          </p:nvSpPr>
          <p:spPr bwMode="auto">
            <a:xfrm>
              <a:off x="3867" y="26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59</a:t>
              </a:r>
            </a:p>
          </p:txBody>
        </p:sp>
        <p:sp>
          <p:nvSpPr>
            <p:cNvPr id="71699" name="Rectangle 19"/>
            <p:cNvSpPr>
              <a:spLocks noChangeArrowheads="1"/>
            </p:cNvSpPr>
            <p:nvPr/>
          </p:nvSpPr>
          <p:spPr bwMode="auto">
            <a:xfrm>
              <a:off x="4666" y="26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65</a:t>
              </a:r>
            </a:p>
          </p:txBody>
        </p:sp>
        <p:sp>
          <p:nvSpPr>
            <p:cNvPr id="71700" name="Rectangle 20"/>
            <p:cNvSpPr>
              <a:spLocks noChangeArrowheads="1"/>
            </p:cNvSpPr>
            <p:nvPr/>
          </p:nvSpPr>
          <p:spPr bwMode="auto">
            <a:xfrm>
              <a:off x="768" y="2877"/>
              <a:ext cx="826" cy="229"/>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Wednesday</a:t>
              </a:r>
            </a:p>
          </p:txBody>
        </p:sp>
        <p:sp>
          <p:nvSpPr>
            <p:cNvPr id="71701" name="Rectangle 21"/>
            <p:cNvSpPr>
              <a:spLocks noChangeArrowheads="1"/>
            </p:cNvSpPr>
            <p:nvPr/>
          </p:nvSpPr>
          <p:spPr bwMode="auto">
            <a:xfrm>
              <a:off x="2269" y="28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61</a:t>
              </a:r>
            </a:p>
          </p:txBody>
        </p:sp>
        <p:sp>
          <p:nvSpPr>
            <p:cNvPr id="71702" name="Rectangle 22"/>
            <p:cNvSpPr>
              <a:spLocks noChangeArrowheads="1"/>
            </p:cNvSpPr>
            <p:nvPr/>
          </p:nvSpPr>
          <p:spPr bwMode="auto">
            <a:xfrm>
              <a:off x="3068" y="28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62</a:t>
              </a:r>
            </a:p>
          </p:txBody>
        </p:sp>
        <p:sp>
          <p:nvSpPr>
            <p:cNvPr id="71703" name="Rectangle 23"/>
            <p:cNvSpPr>
              <a:spLocks noChangeArrowheads="1"/>
            </p:cNvSpPr>
            <p:nvPr/>
          </p:nvSpPr>
          <p:spPr bwMode="auto">
            <a:xfrm>
              <a:off x="3867" y="28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56</a:t>
              </a:r>
            </a:p>
          </p:txBody>
        </p:sp>
        <p:sp>
          <p:nvSpPr>
            <p:cNvPr id="71704" name="Rectangle 24"/>
            <p:cNvSpPr>
              <a:spLocks noChangeArrowheads="1"/>
            </p:cNvSpPr>
            <p:nvPr/>
          </p:nvSpPr>
          <p:spPr bwMode="auto">
            <a:xfrm>
              <a:off x="4666" y="28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63</a:t>
              </a:r>
            </a:p>
          </p:txBody>
        </p:sp>
        <p:sp>
          <p:nvSpPr>
            <p:cNvPr id="71705" name="Rectangle 25"/>
            <p:cNvSpPr>
              <a:spLocks noChangeArrowheads="1"/>
            </p:cNvSpPr>
            <p:nvPr/>
          </p:nvSpPr>
          <p:spPr bwMode="auto">
            <a:xfrm>
              <a:off x="768" y="3077"/>
              <a:ext cx="665"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Thursday</a:t>
              </a:r>
            </a:p>
          </p:txBody>
        </p:sp>
        <p:sp>
          <p:nvSpPr>
            <p:cNvPr id="71706" name="Rectangle 26"/>
            <p:cNvSpPr>
              <a:spLocks noChangeArrowheads="1"/>
            </p:cNvSpPr>
            <p:nvPr/>
          </p:nvSpPr>
          <p:spPr bwMode="auto">
            <a:xfrm>
              <a:off x="2269" y="30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62</a:t>
              </a:r>
            </a:p>
          </p:txBody>
        </p:sp>
        <p:sp>
          <p:nvSpPr>
            <p:cNvPr id="71707" name="Rectangle 27"/>
            <p:cNvSpPr>
              <a:spLocks noChangeArrowheads="1"/>
            </p:cNvSpPr>
            <p:nvPr/>
          </p:nvSpPr>
          <p:spPr bwMode="auto">
            <a:xfrm>
              <a:off x="3068" y="30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60</a:t>
              </a:r>
            </a:p>
          </p:txBody>
        </p:sp>
        <p:sp>
          <p:nvSpPr>
            <p:cNvPr id="71708" name="Rectangle 28"/>
            <p:cNvSpPr>
              <a:spLocks noChangeArrowheads="1"/>
            </p:cNvSpPr>
            <p:nvPr/>
          </p:nvSpPr>
          <p:spPr bwMode="auto">
            <a:xfrm>
              <a:off x="3867" y="30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57</a:t>
              </a:r>
            </a:p>
          </p:txBody>
        </p:sp>
        <p:sp>
          <p:nvSpPr>
            <p:cNvPr id="71709" name="Rectangle 29"/>
            <p:cNvSpPr>
              <a:spLocks noChangeArrowheads="1"/>
            </p:cNvSpPr>
            <p:nvPr/>
          </p:nvSpPr>
          <p:spPr bwMode="auto">
            <a:xfrm>
              <a:off x="4666" y="30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64</a:t>
              </a:r>
            </a:p>
          </p:txBody>
        </p:sp>
        <p:sp>
          <p:nvSpPr>
            <p:cNvPr id="71710" name="Rectangle 30"/>
            <p:cNvSpPr>
              <a:spLocks noChangeArrowheads="1"/>
            </p:cNvSpPr>
            <p:nvPr/>
          </p:nvSpPr>
          <p:spPr bwMode="auto">
            <a:xfrm>
              <a:off x="768" y="3277"/>
              <a:ext cx="484"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Friday</a:t>
              </a:r>
            </a:p>
          </p:txBody>
        </p:sp>
        <p:sp>
          <p:nvSpPr>
            <p:cNvPr id="71711" name="Rectangle 31"/>
            <p:cNvSpPr>
              <a:spLocks noChangeArrowheads="1"/>
            </p:cNvSpPr>
            <p:nvPr/>
          </p:nvSpPr>
          <p:spPr bwMode="auto">
            <a:xfrm>
              <a:off x="2269" y="32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64</a:t>
              </a:r>
            </a:p>
          </p:txBody>
        </p:sp>
        <p:sp>
          <p:nvSpPr>
            <p:cNvPr id="71712" name="Rectangle 32"/>
            <p:cNvSpPr>
              <a:spLocks noChangeArrowheads="1"/>
            </p:cNvSpPr>
            <p:nvPr/>
          </p:nvSpPr>
          <p:spPr bwMode="auto">
            <a:xfrm>
              <a:off x="3068" y="32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63</a:t>
              </a:r>
            </a:p>
          </p:txBody>
        </p:sp>
        <p:sp>
          <p:nvSpPr>
            <p:cNvPr id="71713" name="Rectangle 33"/>
            <p:cNvSpPr>
              <a:spLocks noChangeArrowheads="1"/>
            </p:cNvSpPr>
            <p:nvPr/>
          </p:nvSpPr>
          <p:spPr bwMode="auto">
            <a:xfrm>
              <a:off x="3867" y="32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58</a:t>
              </a:r>
            </a:p>
          </p:txBody>
        </p:sp>
        <p:sp>
          <p:nvSpPr>
            <p:cNvPr id="71714" name="Rectangle 34"/>
            <p:cNvSpPr>
              <a:spLocks noChangeArrowheads="1"/>
            </p:cNvSpPr>
            <p:nvPr/>
          </p:nvSpPr>
          <p:spPr bwMode="auto">
            <a:xfrm>
              <a:off x="4666" y="3277"/>
              <a:ext cx="263" cy="231"/>
            </a:xfrm>
            <a:prstGeom prst="rect">
              <a:avLst/>
            </a:prstGeom>
            <a:grpFill/>
            <a:ln w="12700">
              <a:noFill/>
              <a:miter lim="800000"/>
              <a:headEnd/>
              <a:tailEnd/>
            </a:ln>
          </p:spPr>
          <p:txBody>
            <a:bodyPr wrap="none" lIns="90488" tIns="44450" rIns="90488" bIns="44450">
              <a:spAutoFit/>
            </a:bodyPr>
            <a:lstStyle/>
            <a:p>
              <a:pPr eaLnBrk="0" hangingPunct="0">
                <a:defRPr/>
              </a:pPr>
              <a:r>
                <a:rPr lang="en-US" sz="1800" b="1">
                  <a:solidFill>
                    <a:srgbClr val="000000"/>
                  </a:solidFill>
                  <a:latin typeface="+mj-lt"/>
                  <a:cs typeface="+mn-cs"/>
                </a:rPr>
                <a:t>66</a:t>
              </a:r>
            </a:p>
          </p:txBody>
        </p:sp>
      </p:grpSp>
      <p:sp>
        <p:nvSpPr>
          <p:cNvPr id="71684" name="Rectangle 36"/>
          <p:cNvSpPr>
            <a:spLocks noChangeArrowheads="1"/>
          </p:cNvSpPr>
          <p:nvPr/>
        </p:nvSpPr>
        <p:spPr bwMode="auto">
          <a:xfrm>
            <a:off x="838200" y="1524000"/>
            <a:ext cx="7519988" cy="1271588"/>
          </a:xfrm>
          <a:prstGeom prst="rect">
            <a:avLst/>
          </a:prstGeom>
          <a:noFill/>
          <a:ln w="12700">
            <a:noFill/>
            <a:miter lim="800000"/>
            <a:headEnd/>
            <a:tailEnd/>
          </a:ln>
        </p:spPr>
        <p:txBody>
          <a:bodyPr lIns="90488" tIns="44450" rIns="90488" bIns="44450">
            <a:spAutoFit/>
          </a:bodyPr>
          <a:lstStyle/>
          <a:p>
            <a:pPr marL="749300" lvl="1" indent="-577850" eaLnBrk="0" hangingPunct="0">
              <a:spcBef>
                <a:spcPct val="20000"/>
              </a:spcBef>
              <a:defRPr/>
            </a:pPr>
            <a:r>
              <a:rPr lang="en-US" b="1" i="1" dirty="0">
                <a:solidFill>
                  <a:srgbClr val="0A0A0A"/>
                </a:solidFill>
                <a:latin typeface="+mj-lt"/>
                <a:cs typeface="+mn-cs"/>
              </a:rPr>
              <a:t>H</a:t>
            </a:r>
            <a:r>
              <a:rPr lang="en-US" b="1" baseline="-25000" dirty="0">
                <a:solidFill>
                  <a:srgbClr val="0A0A0A"/>
                </a:solidFill>
                <a:latin typeface="+mj-lt"/>
                <a:cs typeface="+mn-cs"/>
              </a:rPr>
              <a:t>o</a:t>
            </a:r>
            <a:r>
              <a:rPr lang="en-US" b="1" dirty="0">
                <a:solidFill>
                  <a:srgbClr val="0A0A0A"/>
                </a:solidFill>
                <a:latin typeface="+mj-lt"/>
                <a:cs typeface="+mn-cs"/>
              </a:rPr>
              <a:t>:	The supplier populations are equal</a:t>
            </a:r>
          </a:p>
          <a:p>
            <a:pPr marL="749300" lvl="1" indent="-577850" eaLnBrk="0" hangingPunct="0">
              <a:spcBef>
                <a:spcPct val="20000"/>
              </a:spcBef>
              <a:defRPr/>
            </a:pPr>
            <a:r>
              <a:rPr lang="en-US" b="1" i="1" dirty="0">
                <a:solidFill>
                  <a:srgbClr val="0A0A0A"/>
                </a:solidFill>
                <a:latin typeface="+mj-lt"/>
                <a:cs typeface="+mn-cs"/>
              </a:rPr>
              <a:t>H</a:t>
            </a:r>
            <a:r>
              <a:rPr lang="en-US" b="1" baseline="-25000" dirty="0">
                <a:solidFill>
                  <a:srgbClr val="0A0A0A"/>
                </a:solidFill>
                <a:latin typeface="+mj-lt"/>
                <a:cs typeface="+mn-cs"/>
              </a:rPr>
              <a:t>a</a:t>
            </a:r>
            <a:r>
              <a:rPr lang="en-US" b="1" dirty="0">
                <a:solidFill>
                  <a:srgbClr val="0A0A0A"/>
                </a:solidFill>
                <a:latin typeface="+mj-lt"/>
                <a:cs typeface="+mn-cs"/>
              </a:rPr>
              <a:t>:	At least one supplier population yields larger values</a:t>
            </a:r>
            <a:br>
              <a:rPr lang="en-US" b="1" dirty="0">
                <a:solidFill>
                  <a:srgbClr val="0A0A0A"/>
                </a:solidFill>
                <a:latin typeface="+mj-lt"/>
                <a:cs typeface="+mn-cs"/>
              </a:rPr>
            </a:br>
            <a:r>
              <a:rPr lang="en-US" b="1" dirty="0">
                <a:solidFill>
                  <a:srgbClr val="0A0A0A"/>
                </a:solidFill>
                <a:latin typeface="+mj-lt"/>
                <a:cs typeface="+mn-cs"/>
              </a:rPr>
              <a:t>than at least one other supplier population</a:t>
            </a:r>
          </a:p>
        </p:txBody>
      </p:sp>
      <p:sp>
        <p:nvSpPr>
          <p:cNvPr id="68612" name="Title 34"/>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Friedman Test: Tensile Strength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of Plastic Housings</a:t>
            </a:r>
          </a:p>
        </p:txBody>
      </p:sp>
    </p:spTree>
    <p:extLst>
      <p:ext uri="{BB962C8B-B14F-4D97-AF65-F5344CB8AC3E}">
        <p14:creationId xmlns:p14="http://schemas.microsoft.com/office/powerpoint/2010/main" val="77237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0">
            <a:hlinkClick r:id="" action="ppaction://ole?verb=0"/>
          </p:cNvPr>
          <p:cNvGraphicFramePr>
            <a:graphicFrameLocks/>
          </p:cNvGraphicFramePr>
          <p:nvPr>
            <p:extLst>
              <p:ext uri="{D42A27DB-BD31-4B8C-83A1-F6EECF244321}">
                <p14:modId xmlns:p14="http://schemas.microsoft.com/office/powerpoint/2010/main" val="180013894"/>
              </p:ext>
            </p:extLst>
          </p:nvPr>
        </p:nvGraphicFramePr>
        <p:xfrm>
          <a:off x="2078038" y="2208213"/>
          <a:ext cx="4987925" cy="3063875"/>
        </p:xfrm>
        <a:graphic>
          <a:graphicData uri="http://schemas.openxmlformats.org/presentationml/2006/ole">
            <mc:AlternateContent xmlns:mc="http://schemas.openxmlformats.org/markup-compatibility/2006">
              <mc:Choice xmlns:v="urn:schemas-microsoft-com:vml" Requires="v">
                <p:oleObj spid="_x0000_s85065" name="Equation" r:id="rId4" imgW="1752480" imgH="1117440" progId="">
                  <p:embed/>
                </p:oleObj>
              </mc:Choice>
              <mc:Fallback>
                <p:oleObj name="Equation" r:id="rId4" imgW="1752480" imgH="111744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038" y="2208213"/>
                        <a:ext cx="4987925" cy="3063875"/>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6387" name="Title 3"/>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Friedman Test: Tensile Strength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of Plastic Housings</a:t>
            </a:r>
          </a:p>
        </p:txBody>
      </p:sp>
    </p:spTree>
    <p:extLst>
      <p:ext uri="{BB962C8B-B14F-4D97-AF65-F5344CB8AC3E}">
        <p14:creationId xmlns:p14="http://schemas.microsoft.com/office/powerpoint/2010/main" val="231057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3"/>
          <p:cNvSpPr>
            <a:spLocks noGrp="1"/>
          </p:cNvSpPr>
          <p:nvPr>
            <p:ph type="title"/>
          </p:nvPr>
        </p:nvSpPr>
        <p:spPr>
          <a:xfrm>
            <a:off x="193675" y="534988"/>
            <a:ext cx="8756650" cy="498475"/>
          </a:xfrm>
        </p:spPr>
        <p:txBody>
          <a:bodyPr>
            <a:noAutofit/>
          </a:bodyPr>
          <a:lstStyle/>
          <a:p>
            <a:pPr eaLnBrk="1" hangingPunct="1"/>
            <a:r>
              <a:rPr sz="2800" dirty="0" smtClean="0">
                <a:solidFill>
                  <a:srgbClr val="00B0F0"/>
                </a:solidFill>
                <a:latin typeface="Times New Roman" pitchFamily="18" charset="0"/>
                <a:cs typeface="Times New Roman" pitchFamily="18" charset="0"/>
              </a:rPr>
              <a:t>Disadvantages of Nonparametric Statistics</a:t>
            </a:r>
          </a:p>
        </p:txBody>
      </p:sp>
      <p:sp>
        <p:nvSpPr>
          <p:cNvPr id="34819" name="Content Placeholder 4"/>
          <p:cNvSpPr>
            <a:spLocks noGrp="1"/>
          </p:cNvSpPr>
          <p:nvPr>
            <p:ph idx="1"/>
          </p:nvPr>
        </p:nvSpPr>
        <p:spPr>
          <a:xfrm>
            <a:off x="381000" y="1717675"/>
            <a:ext cx="8382000" cy="2549525"/>
          </a:xfrm>
        </p:spPr>
        <p:txBody>
          <a:bodyPr>
            <a:noAutofit/>
          </a:bodyPr>
          <a:lstStyle/>
          <a:p>
            <a:pPr eaLnBrk="1" hangingPunct="1"/>
            <a:r>
              <a:rPr lang="en-US" sz="2800" dirty="0" smtClean="0">
                <a:latin typeface="Times New Roman" pitchFamily="18" charset="0"/>
                <a:cs typeface="Times New Roman" pitchFamily="18" charset="0"/>
              </a:rPr>
              <a:t>Nonparametric tests can be wasteful of data if parametric tests are available for use with the data.</a:t>
            </a:r>
          </a:p>
          <a:p>
            <a:pPr eaLnBrk="1" hangingPunct="1"/>
            <a:r>
              <a:rPr lang="en-US" sz="2800" dirty="0" smtClean="0">
                <a:latin typeface="Times New Roman" pitchFamily="18" charset="0"/>
                <a:cs typeface="Times New Roman" pitchFamily="18" charset="0"/>
              </a:rPr>
              <a:t>Nonparametric tests are usually not as widely available and well know as parametric tests.</a:t>
            </a:r>
          </a:p>
          <a:p>
            <a:pPr eaLnBrk="1" hangingPunct="1"/>
            <a:r>
              <a:rPr lang="en-US" sz="2800" dirty="0" smtClean="0">
                <a:latin typeface="Times New Roman" pitchFamily="18" charset="0"/>
                <a:cs typeface="Times New Roman" pitchFamily="18" charset="0"/>
              </a:rPr>
              <a:t>For large samples, the calculations for many nonparametric statistics can be tedious.</a:t>
            </a:r>
          </a:p>
        </p:txBody>
      </p:sp>
    </p:spTree>
    <p:extLst>
      <p:ext uri="{BB962C8B-B14F-4D97-AF65-F5344CB8AC3E}">
        <p14:creationId xmlns:p14="http://schemas.microsoft.com/office/powerpoint/2010/main" val="37846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54"/>
          <p:cNvGrpSpPr>
            <a:grpSpLocks/>
          </p:cNvGrpSpPr>
          <p:nvPr/>
        </p:nvGrpSpPr>
        <p:grpSpPr bwMode="auto">
          <a:xfrm>
            <a:off x="1454150" y="1739900"/>
            <a:ext cx="6242050" cy="2852739"/>
            <a:chOff x="837" y="1392"/>
            <a:chExt cx="3932" cy="1797"/>
          </a:xfrm>
          <a:solidFill>
            <a:schemeClr val="bg1"/>
          </a:solidFill>
        </p:grpSpPr>
        <p:grpSp>
          <p:nvGrpSpPr>
            <p:cNvPr id="17413" name="Group 53"/>
            <p:cNvGrpSpPr>
              <a:grpSpLocks/>
            </p:cNvGrpSpPr>
            <p:nvPr/>
          </p:nvGrpSpPr>
          <p:grpSpPr bwMode="auto">
            <a:xfrm>
              <a:off x="837" y="1392"/>
              <a:ext cx="3932" cy="1788"/>
              <a:chOff x="837" y="1392"/>
              <a:chExt cx="3932" cy="1788"/>
            </a:xfrm>
            <a:grpFill/>
          </p:grpSpPr>
          <p:sp>
            <p:nvSpPr>
              <p:cNvPr id="17421" name="Rectangle 5"/>
              <p:cNvSpPr>
                <a:spLocks noChangeArrowheads="1"/>
              </p:cNvSpPr>
              <p:nvPr/>
            </p:nvSpPr>
            <p:spPr bwMode="auto">
              <a:xfrm>
                <a:off x="837" y="1392"/>
                <a:ext cx="3916" cy="1788"/>
              </a:xfrm>
              <a:prstGeom prst="rect">
                <a:avLst/>
              </a:prstGeom>
              <a:grpFill/>
              <a:ln w="50800">
                <a:solidFill>
                  <a:srgbClr val="F6BF69"/>
                </a:solidFill>
                <a:miter lim="800000"/>
                <a:headEnd/>
                <a:tailEnd/>
              </a:ln>
            </p:spPr>
            <p:txBody>
              <a:bodyPr wrap="none" anchor="ctr"/>
              <a:lstStyle/>
              <a:p>
                <a:pPr eaLnBrk="0" hangingPunct="0"/>
                <a:endParaRPr lang="en-US" i="1">
                  <a:solidFill>
                    <a:schemeClr val="tx1"/>
                  </a:solidFill>
                  <a:latin typeface="Calibri" pitchFamily="34" charset="0"/>
                </a:endParaRPr>
              </a:p>
            </p:txBody>
          </p:sp>
          <p:sp>
            <p:nvSpPr>
              <p:cNvPr id="17422" name="Rectangle 6"/>
              <p:cNvSpPr>
                <a:spLocks noChangeArrowheads="1"/>
              </p:cNvSpPr>
              <p:nvPr/>
            </p:nvSpPr>
            <p:spPr bwMode="auto">
              <a:xfrm>
                <a:off x="1795" y="1447"/>
                <a:ext cx="686"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u="sng">
                    <a:solidFill>
                      <a:srgbClr val="000000"/>
                    </a:solidFill>
                    <a:latin typeface="+mj-lt"/>
                    <a:cs typeface="+mn-cs"/>
                  </a:rPr>
                  <a:t>Supplier 1</a:t>
                </a:r>
              </a:p>
            </p:txBody>
          </p:sp>
          <p:sp>
            <p:nvSpPr>
              <p:cNvPr id="17423" name="Rectangle 7"/>
              <p:cNvSpPr>
                <a:spLocks noChangeArrowheads="1"/>
              </p:cNvSpPr>
              <p:nvPr/>
            </p:nvSpPr>
            <p:spPr bwMode="auto">
              <a:xfrm>
                <a:off x="2548" y="1447"/>
                <a:ext cx="686"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u="sng">
                    <a:solidFill>
                      <a:srgbClr val="000000"/>
                    </a:solidFill>
                    <a:latin typeface="+mj-lt"/>
                    <a:cs typeface="+mn-cs"/>
                  </a:rPr>
                  <a:t>Supplier 2</a:t>
                </a:r>
              </a:p>
            </p:txBody>
          </p:sp>
          <p:sp>
            <p:nvSpPr>
              <p:cNvPr id="17424" name="Rectangle 8"/>
              <p:cNvSpPr>
                <a:spLocks noChangeArrowheads="1"/>
              </p:cNvSpPr>
              <p:nvPr/>
            </p:nvSpPr>
            <p:spPr bwMode="auto">
              <a:xfrm>
                <a:off x="3300" y="1447"/>
                <a:ext cx="686"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u="sng">
                    <a:solidFill>
                      <a:srgbClr val="000000"/>
                    </a:solidFill>
                    <a:latin typeface="+mj-lt"/>
                    <a:cs typeface="+mn-cs"/>
                  </a:rPr>
                  <a:t>Supplier 3</a:t>
                </a:r>
              </a:p>
            </p:txBody>
          </p:sp>
          <p:sp>
            <p:nvSpPr>
              <p:cNvPr id="17425" name="Rectangle 9"/>
              <p:cNvSpPr>
                <a:spLocks noChangeArrowheads="1"/>
              </p:cNvSpPr>
              <p:nvPr/>
            </p:nvSpPr>
            <p:spPr bwMode="auto">
              <a:xfrm>
                <a:off x="4052" y="1447"/>
                <a:ext cx="686"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u="sng">
                    <a:solidFill>
                      <a:srgbClr val="000000"/>
                    </a:solidFill>
                    <a:latin typeface="+mj-lt"/>
                    <a:cs typeface="+mn-cs"/>
                  </a:rPr>
                  <a:t>Supplier 4</a:t>
                </a:r>
              </a:p>
            </p:txBody>
          </p:sp>
          <p:sp>
            <p:nvSpPr>
              <p:cNvPr id="17426" name="Rectangle 10"/>
              <p:cNvSpPr>
                <a:spLocks noChangeArrowheads="1"/>
              </p:cNvSpPr>
              <p:nvPr/>
            </p:nvSpPr>
            <p:spPr bwMode="auto">
              <a:xfrm>
                <a:off x="842" y="1661"/>
                <a:ext cx="586"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Monday</a:t>
                </a:r>
              </a:p>
            </p:txBody>
          </p:sp>
          <p:sp>
            <p:nvSpPr>
              <p:cNvPr id="17427" name="Rectangle 11"/>
              <p:cNvSpPr>
                <a:spLocks noChangeArrowheads="1"/>
              </p:cNvSpPr>
              <p:nvPr/>
            </p:nvSpPr>
            <p:spPr bwMode="auto">
              <a:xfrm>
                <a:off x="2323" y="166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3</a:t>
                </a:r>
              </a:p>
            </p:txBody>
          </p:sp>
          <p:sp>
            <p:nvSpPr>
              <p:cNvPr id="17428" name="Rectangle 12"/>
              <p:cNvSpPr>
                <a:spLocks noChangeArrowheads="1"/>
              </p:cNvSpPr>
              <p:nvPr/>
            </p:nvSpPr>
            <p:spPr bwMode="auto">
              <a:xfrm>
                <a:off x="3076" y="166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4</a:t>
                </a:r>
              </a:p>
            </p:txBody>
          </p:sp>
          <p:sp>
            <p:nvSpPr>
              <p:cNvPr id="17429" name="Rectangle 13"/>
              <p:cNvSpPr>
                <a:spLocks noChangeArrowheads="1"/>
              </p:cNvSpPr>
              <p:nvPr/>
            </p:nvSpPr>
            <p:spPr bwMode="auto">
              <a:xfrm>
                <a:off x="3828" y="166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1</a:t>
                </a:r>
              </a:p>
            </p:txBody>
          </p:sp>
          <p:sp>
            <p:nvSpPr>
              <p:cNvPr id="17430" name="Rectangle 14"/>
              <p:cNvSpPr>
                <a:spLocks noChangeArrowheads="1"/>
              </p:cNvSpPr>
              <p:nvPr/>
            </p:nvSpPr>
            <p:spPr bwMode="auto">
              <a:xfrm>
                <a:off x="4580" y="166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2</a:t>
                </a:r>
              </a:p>
            </p:txBody>
          </p:sp>
          <p:sp>
            <p:nvSpPr>
              <p:cNvPr id="17431" name="Rectangle 15"/>
              <p:cNvSpPr>
                <a:spLocks noChangeArrowheads="1"/>
              </p:cNvSpPr>
              <p:nvPr/>
            </p:nvSpPr>
            <p:spPr bwMode="auto">
              <a:xfrm>
                <a:off x="842" y="1873"/>
                <a:ext cx="576"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Tuesday</a:t>
                </a:r>
              </a:p>
            </p:txBody>
          </p:sp>
          <p:sp>
            <p:nvSpPr>
              <p:cNvPr id="17432" name="Rectangle 16"/>
              <p:cNvSpPr>
                <a:spLocks noChangeArrowheads="1"/>
              </p:cNvSpPr>
              <p:nvPr/>
            </p:nvSpPr>
            <p:spPr bwMode="auto">
              <a:xfrm>
                <a:off x="2323" y="1873"/>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3</a:t>
                </a:r>
              </a:p>
            </p:txBody>
          </p:sp>
          <p:sp>
            <p:nvSpPr>
              <p:cNvPr id="17433" name="Rectangle 17"/>
              <p:cNvSpPr>
                <a:spLocks noChangeArrowheads="1"/>
              </p:cNvSpPr>
              <p:nvPr/>
            </p:nvSpPr>
            <p:spPr bwMode="auto">
              <a:xfrm>
                <a:off x="3076" y="1873"/>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2</a:t>
                </a:r>
              </a:p>
            </p:txBody>
          </p:sp>
          <p:sp>
            <p:nvSpPr>
              <p:cNvPr id="17434" name="Rectangle 18"/>
              <p:cNvSpPr>
                <a:spLocks noChangeArrowheads="1"/>
              </p:cNvSpPr>
              <p:nvPr/>
            </p:nvSpPr>
            <p:spPr bwMode="auto">
              <a:xfrm>
                <a:off x="3828" y="1873"/>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1</a:t>
                </a:r>
              </a:p>
            </p:txBody>
          </p:sp>
          <p:sp>
            <p:nvSpPr>
              <p:cNvPr id="17435" name="Rectangle 19"/>
              <p:cNvSpPr>
                <a:spLocks noChangeArrowheads="1"/>
              </p:cNvSpPr>
              <p:nvPr/>
            </p:nvSpPr>
            <p:spPr bwMode="auto">
              <a:xfrm>
                <a:off x="4580" y="1873"/>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4</a:t>
                </a:r>
              </a:p>
            </p:txBody>
          </p:sp>
          <p:sp>
            <p:nvSpPr>
              <p:cNvPr id="17436" name="Rectangle 20"/>
              <p:cNvSpPr>
                <a:spLocks noChangeArrowheads="1"/>
              </p:cNvSpPr>
              <p:nvPr/>
            </p:nvSpPr>
            <p:spPr bwMode="auto">
              <a:xfrm>
                <a:off x="842" y="2087"/>
                <a:ext cx="787" cy="220"/>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Wednesday</a:t>
                </a:r>
              </a:p>
            </p:txBody>
          </p:sp>
          <p:sp>
            <p:nvSpPr>
              <p:cNvPr id="17437" name="Rectangle 21"/>
              <p:cNvSpPr>
                <a:spLocks noChangeArrowheads="1"/>
              </p:cNvSpPr>
              <p:nvPr/>
            </p:nvSpPr>
            <p:spPr bwMode="auto">
              <a:xfrm>
                <a:off x="2323" y="2087"/>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2</a:t>
                </a:r>
              </a:p>
            </p:txBody>
          </p:sp>
          <p:sp>
            <p:nvSpPr>
              <p:cNvPr id="17438" name="Rectangle 22"/>
              <p:cNvSpPr>
                <a:spLocks noChangeArrowheads="1"/>
              </p:cNvSpPr>
              <p:nvPr/>
            </p:nvSpPr>
            <p:spPr bwMode="auto">
              <a:xfrm>
                <a:off x="3076" y="2087"/>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3</a:t>
                </a:r>
              </a:p>
            </p:txBody>
          </p:sp>
          <p:sp>
            <p:nvSpPr>
              <p:cNvPr id="17439" name="Rectangle 23"/>
              <p:cNvSpPr>
                <a:spLocks noChangeArrowheads="1"/>
              </p:cNvSpPr>
              <p:nvPr/>
            </p:nvSpPr>
            <p:spPr bwMode="auto">
              <a:xfrm>
                <a:off x="3828" y="2087"/>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1</a:t>
                </a:r>
              </a:p>
            </p:txBody>
          </p:sp>
          <p:sp>
            <p:nvSpPr>
              <p:cNvPr id="17440" name="Rectangle 24"/>
              <p:cNvSpPr>
                <a:spLocks noChangeArrowheads="1"/>
              </p:cNvSpPr>
              <p:nvPr/>
            </p:nvSpPr>
            <p:spPr bwMode="auto">
              <a:xfrm>
                <a:off x="4580" y="2087"/>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4</a:t>
                </a:r>
              </a:p>
            </p:txBody>
          </p:sp>
          <p:sp>
            <p:nvSpPr>
              <p:cNvPr id="17441" name="Rectangle 25"/>
              <p:cNvSpPr>
                <a:spLocks noChangeArrowheads="1"/>
              </p:cNvSpPr>
              <p:nvPr/>
            </p:nvSpPr>
            <p:spPr bwMode="auto">
              <a:xfrm>
                <a:off x="842" y="2301"/>
                <a:ext cx="635"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Thursday</a:t>
                </a:r>
              </a:p>
            </p:txBody>
          </p:sp>
          <p:sp>
            <p:nvSpPr>
              <p:cNvPr id="17442" name="Rectangle 26"/>
              <p:cNvSpPr>
                <a:spLocks noChangeArrowheads="1"/>
              </p:cNvSpPr>
              <p:nvPr/>
            </p:nvSpPr>
            <p:spPr bwMode="auto">
              <a:xfrm>
                <a:off x="2323" y="230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3</a:t>
                </a:r>
              </a:p>
            </p:txBody>
          </p:sp>
          <p:sp>
            <p:nvSpPr>
              <p:cNvPr id="17443" name="Rectangle 27"/>
              <p:cNvSpPr>
                <a:spLocks noChangeArrowheads="1"/>
              </p:cNvSpPr>
              <p:nvPr/>
            </p:nvSpPr>
            <p:spPr bwMode="auto">
              <a:xfrm>
                <a:off x="3076" y="230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2</a:t>
                </a:r>
              </a:p>
            </p:txBody>
          </p:sp>
          <p:sp>
            <p:nvSpPr>
              <p:cNvPr id="17444" name="Rectangle 28"/>
              <p:cNvSpPr>
                <a:spLocks noChangeArrowheads="1"/>
              </p:cNvSpPr>
              <p:nvPr/>
            </p:nvSpPr>
            <p:spPr bwMode="auto">
              <a:xfrm>
                <a:off x="3828" y="230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1</a:t>
                </a:r>
              </a:p>
            </p:txBody>
          </p:sp>
          <p:sp>
            <p:nvSpPr>
              <p:cNvPr id="17445" name="Rectangle 29"/>
              <p:cNvSpPr>
                <a:spLocks noChangeArrowheads="1"/>
              </p:cNvSpPr>
              <p:nvPr/>
            </p:nvSpPr>
            <p:spPr bwMode="auto">
              <a:xfrm>
                <a:off x="4580" y="2301"/>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4</a:t>
                </a:r>
              </a:p>
            </p:txBody>
          </p:sp>
          <p:sp>
            <p:nvSpPr>
              <p:cNvPr id="17446" name="Rectangle 30"/>
              <p:cNvSpPr>
                <a:spLocks noChangeArrowheads="1"/>
              </p:cNvSpPr>
              <p:nvPr/>
            </p:nvSpPr>
            <p:spPr bwMode="auto">
              <a:xfrm>
                <a:off x="842" y="2515"/>
                <a:ext cx="463"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Friday</a:t>
                </a:r>
              </a:p>
            </p:txBody>
          </p:sp>
          <p:sp>
            <p:nvSpPr>
              <p:cNvPr id="17447" name="Rectangle 31"/>
              <p:cNvSpPr>
                <a:spLocks noChangeArrowheads="1"/>
              </p:cNvSpPr>
              <p:nvPr/>
            </p:nvSpPr>
            <p:spPr bwMode="auto">
              <a:xfrm>
                <a:off x="2323" y="2515"/>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u="sng">
                    <a:solidFill>
                      <a:srgbClr val="000000"/>
                    </a:solidFill>
                    <a:latin typeface="Calibri" pitchFamily="34" charset="0"/>
                  </a:rPr>
                  <a:t>3</a:t>
                </a:r>
              </a:p>
            </p:txBody>
          </p:sp>
          <p:sp>
            <p:nvSpPr>
              <p:cNvPr id="17448" name="Rectangle 32"/>
              <p:cNvSpPr>
                <a:spLocks noChangeArrowheads="1"/>
              </p:cNvSpPr>
              <p:nvPr/>
            </p:nvSpPr>
            <p:spPr bwMode="auto">
              <a:xfrm>
                <a:off x="3076" y="2515"/>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u="sng">
                    <a:solidFill>
                      <a:srgbClr val="000000"/>
                    </a:solidFill>
                    <a:latin typeface="Calibri" pitchFamily="34" charset="0"/>
                  </a:rPr>
                  <a:t>2</a:t>
                </a:r>
              </a:p>
            </p:txBody>
          </p:sp>
          <p:sp>
            <p:nvSpPr>
              <p:cNvPr id="17449" name="Rectangle 33"/>
              <p:cNvSpPr>
                <a:spLocks noChangeArrowheads="1"/>
              </p:cNvSpPr>
              <p:nvPr/>
            </p:nvSpPr>
            <p:spPr bwMode="auto">
              <a:xfrm>
                <a:off x="3828" y="2515"/>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u="sng">
                    <a:solidFill>
                      <a:srgbClr val="000000"/>
                    </a:solidFill>
                    <a:latin typeface="Calibri" pitchFamily="34" charset="0"/>
                  </a:rPr>
                  <a:t>1</a:t>
                </a:r>
              </a:p>
            </p:txBody>
          </p:sp>
          <p:sp>
            <p:nvSpPr>
              <p:cNvPr id="17450" name="Rectangle 34"/>
              <p:cNvSpPr>
                <a:spLocks noChangeArrowheads="1"/>
              </p:cNvSpPr>
              <p:nvPr/>
            </p:nvSpPr>
            <p:spPr bwMode="auto">
              <a:xfrm>
                <a:off x="4580" y="2515"/>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u="sng">
                    <a:solidFill>
                      <a:srgbClr val="000000"/>
                    </a:solidFill>
                    <a:latin typeface="Calibri" pitchFamily="34" charset="0"/>
                  </a:rPr>
                  <a:t>4</a:t>
                </a:r>
              </a:p>
            </p:txBody>
          </p:sp>
          <p:sp>
            <p:nvSpPr>
              <p:cNvPr id="17451" name="Rectangle 35"/>
              <p:cNvSpPr>
                <a:spLocks noChangeArrowheads="1"/>
              </p:cNvSpPr>
              <p:nvPr/>
            </p:nvSpPr>
            <p:spPr bwMode="auto">
              <a:xfrm>
                <a:off x="2256" y="2728"/>
                <a:ext cx="25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14</a:t>
                </a:r>
              </a:p>
            </p:txBody>
          </p:sp>
          <p:sp>
            <p:nvSpPr>
              <p:cNvPr id="17452" name="Rectangle 36"/>
              <p:cNvSpPr>
                <a:spLocks noChangeArrowheads="1"/>
              </p:cNvSpPr>
              <p:nvPr/>
            </p:nvSpPr>
            <p:spPr bwMode="auto">
              <a:xfrm>
                <a:off x="3008" y="2728"/>
                <a:ext cx="25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13</a:t>
                </a:r>
              </a:p>
            </p:txBody>
          </p:sp>
          <p:sp>
            <p:nvSpPr>
              <p:cNvPr id="17453" name="Rectangle 37"/>
              <p:cNvSpPr>
                <a:spLocks noChangeArrowheads="1"/>
              </p:cNvSpPr>
              <p:nvPr/>
            </p:nvSpPr>
            <p:spPr bwMode="auto">
              <a:xfrm>
                <a:off x="3828" y="2728"/>
                <a:ext cx="185" cy="22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5</a:t>
                </a:r>
              </a:p>
            </p:txBody>
          </p:sp>
          <p:sp>
            <p:nvSpPr>
              <p:cNvPr id="17454" name="Rectangle 38"/>
              <p:cNvSpPr>
                <a:spLocks noChangeArrowheads="1"/>
              </p:cNvSpPr>
              <p:nvPr/>
            </p:nvSpPr>
            <p:spPr bwMode="auto">
              <a:xfrm>
                <a:off x="4512" y="2728"/>
                <a:ext cx="25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18</a:t>
                </a:r>
              </a:p>
            </p:txBody>
          </p:sp>
          <p:sp>
            <p:nvSpPr>
              <p:cNvPr id="17455" name="Rectangle 39"/>
              <p:cNvSpPr>
                <a:spLocks noChangeArrowheads="1"/>
              </p:cNvSpPr>
              <p:nvPr/>
            </p:nvSpPr>
            <p:spPr bwMode="auto">
              <a:xfrm>
                <a:off x="2188" y="2942"/>
                <a:ext cx="32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196</a:t>
                </a:r>
              </a:p>
            </p:txBody>
          </p:sp>
          <p:sp>
            <p:nvSpPr>
              <p:cNvPr id="17456" name="Rectangle 40"/>
              <p:cNvSpPr>
                <a:spLocks noChangeArrowheads="1"/>
              </p:cNvSpPr>
              <p:nvPr/>
            </p:nvSpPr>
            <p:spPr bwMode="auto">
              <a:xfrm>
                <a:off x="2940" y="2942"/>
                <a:ext cx="32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169</a:t>
                </a:r>
              </a:p>
            </p:txBody>
          </p:sp>
          <p:sp>
            <p:nvSpPr>
              <p:cNvPr id="17457" name="Rectangle 41"/>
              <p:cNvSpPr>
                <a:spLocks noChangeArrowheads="1"/>
              </p:cNvSpPr>
              <p:nvPr/>
            </p:nvSpPr>
            <p:spPr bwMode="auto">
              <a:xfrm>
                <a:off x="3760" y="2942"/>
                <a:ext cx="25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25</a:t>
                </a:r>
              </a:p>
            </p:txBody>
          </p:sp>
          <p:sp>
            <p:nvSpPr>
              <p:cNvPr id="17458" name="Rectangle 42"/>
              <p:cNvSpPr>
                <a:spLocks noChangeArrowheads="1"/>
              </p:cNvSpPr>
              <p:nvPr/>
            </p:nvSpPr>
            <p:spPr bwMode="auto">
              <a:xfrm>
                <a:off x="4445" y="2942"/>
                <a:ext cx="324" cy="221"/>
              </a:xfrm>
              <a:prstGeom prst="rect">
                <a:avLst/>
              </a:prstGeom>
              <a:grpFill/>
              <a:ln w="12700">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324</a:t>
                </a:r>
              </a:p>
            </p:txBody>
          </p:sp>
        </p:grpSp>
        <p:grpSp>
          <p:nvGrpSpPr>
            <p:cNvPr id="17414" name="Group 47"/>
            <p:cNvGrpSpPr>
              <a:grpSpLocks/>
            </p:cNvGrpSpPr>
            <p:nvPr/>
          </p:nvGrpSpPr>
          <p:grpSpPr bwMode="auto">
            <a:xfrm>
              <a:off x="1884" y="2895"/>
              <a:ext cx="344" cy="294"/>
              <a:chOff x="1969" y="2355"/>
              <a:chExt cx="344" cy="257"/>
            </a:xfrm>
            <a:grpFill/>
          </p:grpSpPr>
          <p:sp>
            <p:nvSpPr>
              <p:cNvPr id="17418" name="Rectangle 44"/>
              <p:cNvSpPr>
                <a:spLocks noChangeArrowheads="1"/>
              </p:cNvSpPr>
              <p:nvPr/>
            </p:nvSpPr>
            <p:spPr bwMode="auto">
              <a:xfrm>
                <a:off x="2079" y="2490"/>
                <a:ext cx="131" cy="117"/>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800" b="1" i="1">
                    <a:solidFill>
                      <a:srgbClr val="000000"/>
                    </a:solidFill>
                    <a:latin typeface="Calibri" pitchFamily="34" charset="0"/>
                  </a:rPr>
                  <a:t>j</a:t>
                </a:r>
              </a:p>
            </p:txBody>
          </p:sp>
          <p:sp>
            <p:nvSpPr>
              <p:cNvPr id="17419" name="Rectangle 45"/>
              <p:cNvSpPr>
                <a:spLocks noChangeArrowheads="1"/>
              </p:cNvSpPr>
              <p:nvPr/>
            </p:nvSpPr>
            <p:spPr bwMode="auto">
              <a:xfrm>
                <a:off x="1969" y="2393"/>
                <a:ext cx="206" cy="219"/>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i="1">
                    <a:solidFill>
                      <a:srgbClr val="000000"/>
                    </a:solidFill>
                    <a:latin typeface="Calibri" pitchFamily="34" charset="0"/>
                  </a:rPr>
                  <a:t>R</a:t>
                </a:r>
              </a:p>
            </p:txBody>
          </p:sp>
          <p:sp>
            <p:nvSpPr>
              <p:cNvPr id="17420" name="Rectangle 46"/>
              <p:cNvSpPr>
                <a:spLocks noChangeArrowheads="1"/>
              </p:cNvSpPr>
              <p:nvPr/>
            </p:nvSpPr>
            <p:spPr bwMode="auto">
              <a:xfrm>
                <a:off x="2166" y="2355"/>
                <a:ext cx="147" cy="11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800" b="1" dirty="0">
                    <a:solidFill>
                      <a:srgbClr val="000000"/>
                    </a:solidFill>
                    <a:latin typeface="Calibri" pitchFamily="34" charset="0"/>
                  </a:rPr>
                  <a:t>2</a:t>
                </a:r>
              </a:p>
            </p:txBody>
          </p:sp>
        </p:grpSp>
        <p:grpSp>
          <p:nvGrpSpPr>
            <p:cNvPr id="17415" name="Group 50"/>
            <p:cNvGrpSpPr>
              <a:grpSpLocks/>
            </p:cNvGrpSpPr>
            <p:nvPr/>
          </p:nvGrpSpPr>
          <p:grpSpPr bwMode="auto">
            <a:xfrm>
              <a:off x="1885" y="2682"/>
              <a:ext cx="248" cy="260"/>
              <a:chOff x="1970" y="2176"/>
              <a:chExt cx="248" cy="228"/>
            </a:xfrm>
            <a:grpFill/>
          </p:grpSpPr>
          <p:sp>
            <p:nvSpPr>
              <p:cNvPr id="17416" name="Rectangle 48"/>
              <p:cNvSpPr>
                <a:spLocks noChangeArrowheads="1"/>
              </p:cNvSpPr>
              <p:nvPr/>
            </p:nvSpPr>
            <p:spPr bwMode="auto">
              <a:xfrm>
                <a:off x="2086" y="2281"/>
                <a:ext cx="132" cy="117"/>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800" b="1" i="1">
                    <a:solidFill>
                      <a:srgbClr val="000000"/>
                    </a:solidFill>
                    <a:latin typeface="Calibri" pitchFamily="34" charset="0"/>
                  </a:rPr>
                  <a:t>j</a:t>
                </a:r>
              </a:p>
            </p:txBody>
          </p:sp>
          <p:sp>
            <p:nvSpPr>
              <p:cNvPr id="17417" name="Rectangle 49"/>
              <p:cNvSpPr>
                <a:spLocks noChangeArrowheads="1"/>
              </p:cNvSpPr>
              <p:nvPr/>
            </p:nvSpPr>
            <p:spPr bwMode="auto">
              <a:xfrm>
                <a:off x="1970" y="2176"/>
                <a:ext cx="211" cy="22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i="1">
                    <a:solidFill>
                      <a:srgbClr val="000000"/>
                    </a:solidFill>
                    <a:latin typeface="Calibri" pitchFamily="34" charset="0"/>
                  </a:rPr>
                  <a:t>R</a:t>
                </a:r>
              </a:p>
            </p:txBody>
          </p:sp>
        </p:grpSp>
      </p:grpSp>
      <p:graphicFrame>
        <p:nvGraphicFramePr>
          <p:cNvPr id="17410" name="Object 0">
            <a:hlinkClick r:id="" action="ppaction://ole?verb=0"/>
          </p:cNvPr>
          <p:cNvGraphicFramePr>
            <a:graphicFrameLocks/>
          </p:cNvGraphicFramePr>
          <p:nvPr>
            <p:extLst>
              <p:ext uri="{D42A27DB-BD31-4B8C-83A1-F6EECF244321}">
                <p14:modId xmlns:p14="http://schemas.microsoft.com/office/powerpoint/2010/main" val="618231845"/>
              </p:ext>
            </p:extLst>
          </p:nvPr>
        </p:nvGraphicFramePr>
        <p:xfrm>
          <a:off x="2506663" y="4800600"/>
          <a:ext cx="4129087" cy="863600"/>
        </p:xfrm>
        <a:graphic>
          <a:graphicData uri="http://schemas.openxmlformats.org/presentationml/2006/ole">
            <mc:AlternateContent xmlns:mc="http://schemas.openxmlformats.org/markup-compatibility/2006">
              <mc:Choice xmlns:v="urn:schemas-microsoft-com:vml" Requires="v">
                <p:oleObj spid="_x0000_s86089" name="Equation" r:id="rId4" imgW="2222280" imgH="444240" progId="Equation.3">
                  <p:embed/>
                </p:oleObj>
              </mc:Choice>
              <mc:Fallback>
                <p:oleObj name="Equation" r:id="rId4" imgW="2222280" imgH="4442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6663" y="4800600"/>
                        <a:ext cx="4129087" cy="8636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7412" name="Title 50"/>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Friedman Test: Tensile Strength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of Plastic Housings</a:t>
            </a:r>
          </a:p>
        </p:txBody>
      </p:sp>
    </p:spTree>
    <p:extLst>
      <p:ext uri="{BB962C8B-B14F-4D97-AF65-F5344CB8AC3E}">
        <p14:creationId xmlns:p14="http://schemas.microsoft.com/office/powerpoint/2010/main" val="3032322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0">
            <a:hlinkClick r:id="" action="ppaction://ole?verb=0"/>
          </p:cNvPr>
          <p:cNvGraphicFramePr>
            <a:graphicFrameLocks/>
          </p:cNvGraphicFramePr>
          <p:nvPr>
            <p:extLst>
              <p:ext uri="{D42A27DB-BD31-4B8C-83A1-F6EECF244321}">
                <p14:modId xmlns:p14="http://schemas.microsoft.com/office/powerpoint/2010/main" val="3787086710"/>
              </p:ext>
            </p:extLst>
          </p:nvPr>
        </p:nvGraphicFramePr>
        <p:xfrm>
          <a:off x="2090738" y="1736725"/>
          <a:ext cx="4960937" cy="2438400"/>
        </p:xfrm>
        <a:graphic>
          <a:graphicData uri="http://schemas.openxmlformats.org/presentationml/2006/ole">
            <mc:AlternateContent xmlns:mc="http://schemas.openxmlformats.org/markup-compatibility/2006">
              <mc:Choice xmlns:v="urn:schemas-microsoft-com:vml" Requires="v">
                <p:oleObj spid="_x0000_s87184" name="Equation" r:id="rId4" imgW="2247840" imgH="1091880" progId="">
                  <p:embed/>
                </p:oleObj>
              </mc:Choice>
              <mc:Fallback>
                <p:oleObj name="Equation" r:id="rId4" imgW="2247840" imgH="109188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738" y="1736725"/>
                        <a:ext cx="4960937" cy="2438400"/>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18435" name="Object 1">
            <a:hlinkClick r:id="" action="ppaction://ole?verb=0"/>
          </p:cNvPr>
          <p:cNvGraphicFramePr>
            <a:graphicFrameLocks/>
          </p:cNvGraphicFramePr>
          <p:nvPr>
            <p:extLst>
              <p:ext uri="{D42A27DB-BD31-4B8C-83A1-F6EECF244321}">
                <p14:modId xmlns:p14="http://schemas.microsoft.com/office/powerpoint/2010/main" val="1919926187"/>
              </p:ext>
            </p:extLst>
          </p:nvPr>
        </p:nvGraphicFramePr>
        <p:xfrm>
          <a:off x="1058863" y="4395788"/>
          <a:ext cx="7024687" cy="1135062"/>
        </p:xfrm>
        <a:graphic>
          <a:graphicData uri="http://schemas.openxmlformats.org/presentationml/2006/ole">
            <mc:AlternateContent xmlns:mc="http://schemas.openxmlformats.org/markup-compatibility/2006">
              <mc:Choice xmlns:v="urn:schemas-microsoft-com:vml" Requires="v">
                <p:oleObj spid="_x0000_s87185" name="Equation" r:id="rId6" imgW="2070000" imgH="330120" progId="">
                  <p:embed/>
                </p:oleObj>
              </mc:Choice>
              <mc:Fallback>
                <p:oleObj name="Equation" r:id="rId6" imgW="2070000" imgH="330120"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863" y="4395788"/>
                        <a:ext cx="7024687" cy="1135062"/>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8436" name="Title 4"/>
          <p:cNvSpPr>
            <a:spLocks noGrp="1"/>
          </p:cNvSpPr>
          <p:nvPr>
            <p:ph type="title"/>
          </p:nvPr>
        </p:nvSpPr>
        <p:spPr>
          <a:xfrm>
            <a:off x="381000" y="230188"/>
            <a:ext cx="8382000" cy="996950"/>
          </a:xfrm>
        </p:spPr>
        <p:txBody>
          <a:bodyPr>
            <a:noAutofit/>
          </a:bodyPr>
          <a:lstStyle/>
          <a:p>
            <a:r>
              <a:rPr sz="2800" dirty="0" smtClean="0">
                <a:solidFill>
                  <a:srgbClr val="00B0F0"/>
                </a:solidFill>
                <a:latin typeface="Times New Roman" pitchFamily="18" charset="0"/>
                <a:cs typeface="Times New Roman" pitchFamily="18" charset="0"/>
              </a:rPr>
              <a:t>Friedman Test: Tensile Strength </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of Plastic Housings</a:t>
            </a:r>
          </a:p>
        </p:txBody>
      </p:sp>
    </p:spTree>
    <p:extLst>
      <p:ext uri="{BB962C8B-B14F-4D97-AF65-F5344CB8AC3E}">
        <p14:creationId xmlns:p14="http://schemas.microsoft.com/office/powerpoint/2010/main" val="370007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Grp="1" noChangeArrowheads="1"/>
          </p:cNvSpPr>
          <p:nvPr>
            <p:ph idx="1"/>
          </p:nvPr>
        </p:nvSpPr>
        <p:spPr>
          <a:xfrm>
            <a:off x="279400" y="1371600"/>
            <a:ext cx="8577263" cy="1524000"/>
          </a:xfrm>
        </p:spPr>
        <p:txBody>
          <a:bodyPr lIns="90488" tIns="44450" rIns="90488" bIns="44450">
            <a:normAutofit/>
          </a:bodyPr>
          <a:lstStyle/>
          <a:p>
            <a:pPr eaLnBrk="1" hangingPunct="1"/>
            <a:r>
              <a:rPr lang="en-US" sz="2400" dirty="0" smtClean="0">
                <a:latin typeface="Times New Roman" pitchFamily="18" charset="0"/>
                <a:cs typeface="Times New Roman" pitchFamily="18" charset="0"/>
              </a:rPr>
              <a:t>Spearman’s Rank Correlation - Analyze the degree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of association of two variables</a:t>
            </a:r>
          </a:p>
          <a:p>
            <a:pPr eaLnBrk="1" hangingPunct="1"/>
            <a:r>
              <a:rPr lang="en-US" sz="2400" dirty="0" smtClean="0">
                <a:latin typeface="Times New Roman" pitchFamily="18" charset="0"/>
                <a:cs typeface="Times New Roman" pitchFamily="18" charset="0"/>
              </a:rPr>
              <a:t>Applicable to ordinal level data (ranks)</a:t>
            </a:r>
          </a:p>
        </p:txBody>
      </p:sp>
      <p:graphicFrame>
        <p:nvGraphicFramePr>
          <p:cNvPr id="19458" name="Object 0">
            <a:hlinkClick r:id="" action="ppaction://ole?verb=0"/>
          </p:cNvPr>
          <p:cNvGraphicFramePr>
            <a:graphicFrameLocks/>
          </p:cNvGraphicFramePr>
          <p:nvPr>
            <p:extLst>
              <p:ext uri="{D42A27DB-BD31-4B8C-83A1-F6EECF244321}">
                <p14:modId xmlns:p14="http://schemas.microsoft.com/office/powerpoint/2010/main" val="2053395377"/>
              </p:ext>
            </p:extLst>
          </p:nvPr>
        </p:nvGraphicFramePr>
        <p:xfrm>
          <a:off x="1152525" y="3179763"/>
          <a:ext cx="6837363" cy="2125662"/>
        </p:xfrm>
        <a:graphic>
          <a:graphicData uri="http://schemas.openxmlformats.org/presentationml/2006/ole">
            <mc:AlternateContent xmlns:mc="http://schemas.openxmlformats.org/markup-compatibility/2006">
              <mc:Choice xmlns:v="urn:schemas-microsoft-com:vml" Requires="v">
                <p:oleObj spid="_x0000_s88137" name="Equation" r:id="rId4" imgW="2895480" imgH="939600" progId="">
                  <p:embed/>
                </p:oleObj>
              </mc:Choice>
              <mc:Fallback>
                <p:oleObj name="Equation" r:id="rId4" imgW="2895480" imgH="9396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3179763"/>
                        <a:ext cx="6837363" cy="2125662"/>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19460" name="Title 4"/>
          <p:cNvSpPr>
            <a:spLocks noGrp="1"/>
          </p:cNvSpPr>
          <p:nvPr>
            <p:ph type="title"/>
          </p:nvPr>
        </p:nvSpPr>
        <p:spPr>
          <a:xfrm>
            <a:off x="193675" y="230188"/>
            <a:ext cx="8756650" cy="498475"/>
          </a:xfrm>
        </p:spPr>
        <p:txBody>
          <a:bodyPr>
            <a:noAutofit/>
          </a:bodyPr>
          <a:lstStyle/>
          <a:p>
            <a:r>
              <a:rPr sz="2800" dirty="0" smtClean="0">
                <a:solidFill>
                  <a:srgbClr val="00B0F0"/>
                </a:solidFill>
                <a:latin typeface="Times New Roman" pitchFamily="18" charset="0"/>
                <a:cs typeface="Times New Roman" pitchFamily="18" charset="0"/>
              </a:rPr>
              <a:t>Spearman’s Rank Correlation</a:t>
            </a:r>
          </a:p>
        </p:txBody>
      </p:sp>
    </p:spTree>
    <p:extLst>
      <p:ext uri="{BB962C8B-B14F-4D97-AF65-F5344CB8AC3E}">
        <p14:creationId xmlns:p14="http://schemas.microsoft.com/office/powerpoint/2010/main" val="2448054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5"/>
          <p:cNvSpPr>
            <a:spLocks noChangeArrowheads="1"/>
          </p:cNvSpPr>
          <p:nvPr/>
        </p:nvSpPr>
        <p:spPr bwMode="auto">
          <a:xfrm>
            <a:off x="749300" y="1333500"/>
            <a:ext cx="8166100" cy="3536866"/>
          </a:xfrm>
          <a:prstGeom prst="rect">
            <a:avLst/>
          </a:prstGeom>
          <a:noFill/>
          <a:ln w="12700" cap="sq">
            <a:noFill/>
            <a:miter lim="800000"/>
            <a:headEnd type="none" w="sm" len="sm"/>
            <a:tailEnd type="none" w="sm" len="sm"/>
          </a:ln>
        </p:spPr>
        <p:txBody>
          <a:bodyPr lIns="90488" tIns="44450" rIns="90488" bIns="44450">
            <a:spAutoFit/>
          </a:bodyPr>
          <a:lstStyle/>
          <a:p>
            <a:pPr eaLnBrk="0" hangingPunct="0">
              <a:defRPr/>
            </a:pPr>
            <a:r>
              <a:rPr lang="en-US" sz="2800" dirty="0">
                <a:latin typeface="Times New Roman" pitchFamily="18" charset="0"/>
                <a:cs typeface="Times New Roman" pitchFamily="18" charset="0"/>
              </a:rPr>
              <a:t>Listed below are the average prices in dollars per 100  pounds for choice spring lambs and choice heifers over  a 10-year period. The data were published by the National Agricultural Statistics Service of the U.S. Department of Agriculture. </a:t>
            </a:r>
          </a:p>
          <a:p>
            <a:pPr eaLnBrk="0" hangingPunct="0">
              <a:defRPr/>
            </a:pPr>
            <a:r>
              <a:rPr lang="en-US" sz="2800" dirty="0">
                <a:latin typeface="Times New Roman" pitchFamily="18" charset="0"/>
                <a:cs typeface="Times New Roman" pitchFamily="18" charset="0"/>
              </a:rPr>
              <a:t>Suppose the researcher  want to determine the strength of association of the prices between these two commodities by using Spearman’s rank correlation.</a:t>
            </a:r>
          </a:p>
        </p:txBody>
      </p:sp>
      <p:sp>
        <p:nvSpPr>
          <p:cNvPr id="70659"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Spearman’s Rank Correlation</a:t>
            </a:r>
          </a:p>
        </p:txBody>
      </p:sp>
    </p:spTree>
    <p:extLst>
      <p:ext uri="{BB962C8B-B14F-4D97-AF65-F5344CB8AC3E}">
        <p14:creationId xmlns:p14="http://schemas.microsoft.com/office/powerpoint/2010/main" val="329204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3"/>
          <p:cNvSpPr>
            <a:spLocks noGrp="1"/>
          </p:cNvSpPr>
          <p:nvPr>
            <p:ph type="title"/>
          </p:nvPr>
        </p:nvSpPr>
        <p:spPr>
          <a:xfrm>
            <a:off x="839788" y="228600"/>
            <a:ext cx="7464425" cy="996950"/>
          </a:xfrm>
        </p:spPr>
        <p:txBody>
          <a:bodyPr>
            <a:noAutofit/>
          </a:bodyPr>
          <a:lstStyle/>
          <a:p>
            <a:r>
              <a:rPr sz="2800" dirty="0" smtClean="0">
                <a:solidFill>
                  <a:srgbClr val="00B0F0"/>
                </a:solidFill>
                <a:latin typeface="Times New Roman" pitchFamily="18" charset="0"/>
                <a:cs typeface="Times New Roman" pitchFamily="18" charset="0"/>
              </a:rPr>
              <a:t>Spearman’s Rank Correlation for</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Heifer and Lamb Prices</a:t>
            </a:r>
          </a:p>
        </p:txBody>
      </p:sp>
      <p:pic>
        <p:nvPicPr>
          <p:cNvPr id="71683" name="Picture 4" descr="table 17-6.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4419600" cy="2668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71684" name="Picture 5" descr="Table 17-7.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2600"/>
            <a:ext cx="4343400" cy="28987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25223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0"/>
          <p:cNvGraphicFramePr>
            <a:graphicFrameLocks noChangeAspect="1"/>
          </p:cNvGraphicFramePr>
          <p:nvPr>
            <p:extLst>
              <p:ext uri="{D42A27DB-BD31-4B8C-83A1-F6EECF244321}">
                <p14:modId xmlns:p14="http://schemas.microsoft.com/office/powerpoint/2010/main" val="1389897181"/>
              </p:ext>
            </p:extLst>
          </p:nvPr>
        </p:nvGraphicFramePr>
        <p:xfrm>
          <a:off x="1333500" y="2168525"/>
          <a:ext cx="6477000" cy="1260475"/>
        </p:xfrm>
        <a:graphic>
          <a:graphicData uri="http://schemas.openxmlformats.org/presentationml/2006/ole">
            <mc:AlternateContent xmlns:mc="http://schemas.openxmlformats.org/markup-compatibility/2006">
              <mc:Choice xmlns:v="urn:schemas-microsoft-com:vml" Requires="v">
                <p:oleObj spid="_x0000_s89161" name="Equation" r:id="rId4" imgW="3568700" imgH="698500" progId="Equation.3">
                  <p:embed/>
                </p:oleObj>
              </mc:Choice>
              <mc:Fallback>
                <p:oleObj name="Equation" r:id="rId4" imgW="3568700" imgH="698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2168525"/>
                        <a:ext cx="6477000" cy="1260475"/>
                      </a:xfrm>
                      <a:prstGeom prst="rect">
                        <a:avLst/>
                      </a:prstGeom>
                      <a:solidFill>
                        <a:schemeClr val="bg1"/>
                      </a:solidFill>
                      <a:ln w="57150">
                        <a:solidFill>
                          <a:srgbClr val="F6BF69"/>
                        </a:solidFill>
                        <a:miter lim="800000"/>
                        <a:headEnd/>
                        <a:tailEnd/>
                      </a:ln>
                      <a:effectLst/>
                    </p:spPr>
                  </p:pic>
                </p:oleObj>
              </mc:Fallback>
            </mc:AlternateContent>
          </a:graphicData>
        </a:graphic>
      </p:graphicFrame>
      <p:sp>
        <p:nvSpPr>
          <p:cNvPr id="20483" name="Title 3"/>
          <p:cNvSpPr>
            <a:spLocks noGrp="1"/>
          </p:cNvSpPr>
          <p:nvPr>
            <p:ph type="title"/>
          </p:nvPr>
        </p:nvSpPr>
        <p:spPr>
          <a:xfrm>
            <a:off x="839788" y="228600"/>
            <a:ext cx="7464425" cy="996950"/>
          </a:xfrm>
        </p:spPr>
        <p:txBody>
          <a:bodyPr>
            <a:noAutofit/>
          </a:bodyPr>
          <a:lstStyle/>
          <a:p>
            <a:r>
              <a:rPr sz="2800" dirty="0" smtClean="0">
                <a:solidFill>
                  <a:srgbClr val="00B0F0"/>
                </a:solidFill>
                <a:latin typeface="Times New Roman" pitchFamily="18" charset="0"/>
                <a:cs typeface="Times New Roman" pitchFamily="18" charset="0"/>
              </a:rPr>
              <a:t>Spearman’s Rank Correlation for</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Heifer and Lamb Prices</a:t>
            </a:r>
          </a:p>
        </p:txBody>
      </p:sp>
    </p:spTree>
    <p:extLst>
      <p:ext uri="{BB962C8B-B14F-4D97-AF65-F5344CB8AC3E}">
        <p14:creationId xmlns:p14="http://schemas.microsoft.com/office/powerpoint/2010/main" val="233502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381000" y="1412875"/>
            <a:ext cx="8612188" cy="3860800"/>
          </a:xfrm>
        </p:spPr>
        <p:txBody>
          <a:bodyPr>
            <a:noAutofit/>
          </a:bodyPr>
          <a:lstStyle/>
          <a:p>
            <a:pPr eaLnBrk="1" hangingPunct="1">
              <a:defRPr/>
            </a:pPr>
            <a:r>
              <a:rPr lang="en-US" sz="2800" dirty="0" smtClean="0">
                <a:latin typeface="Times New Roman" pitchFamily="18" charset="0"/>
                <a:cs typeface="Times New Roman" pitchFamily="18" charset="0"/>
              </a:rPr>
              <a:t>The lamb prices are ranked and the heifer prices are ranked.</a:t>
            </a:r>
          </a:p>
          <a:p>
            <a:pPr eaLnBrk="1" hangingPunct="1">
              <a:defRPr/>
            </a:pPr>
            <a:r>
              <a:rPr lang="en-US" sz="2800" dirty="0" smtClean="0">
                <a:latin typeface="Times New Roman" pitchFamily="18" charset="0"/>
                <a:cs typeface="Times New Roman" pitchFamily="18" charset="0"/>
              </a:rPr>
              <a:t>The difference in ranks is computed for each year.</a:t>
            </a:r>
          </a:p>
          <a:p>
            <a:pPr eaLnBrk="1" hangingPunct="1">
              <a:defRPr/>
            </a:pPr>
            <a:r>
              <a:rPr lang="en-US" sz="2800" dirty="0" smtClean="0">
                <a:latin typeface="Times New Roman" pitchFamily="18" charset="0"/>
                <a:cs typeface="Times New Roman" pitchFamily="18" charset="0"/>
              </a:rPr>
              <a:t>The differences are squared and summed, producing </a:t>
            </a:r>
            <a:r>
              <a:rPr lang="el-GR"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d</a:t>
            </a:r>
            <a:r>
              <a:rPr lang="en-US" sz="2800" i="1" baseline="30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108</a:t>
            </a:r>
            <a:r>
              <a:rPr lang="en-US" sz="2800" i="1" dirty="0" smtClean="0">
                <a:latin typeface="Times New Roman" pitchFamily="18" charset="0"/>
                <a:cs typeface="Times New Roman" pitchFamily="18" charset="0"/>
              </a:rPr>
              <a:t>.</a:t>
            </a:r>
          </a:p>
          <a:p>
            <a:pPr eaLnBrk="1" hangingPunct="1">
              <a:defRPr/>
            </a:pPr>
            <a:r>
              <a:rPr lang="en-US" sz="2800" dirty="0" smtClean="0">
                <a:latin typeface="Times New Roman" pitchFamily="18" charset="0"/>
                <a:cs typeface="Times New Roman" pitchFamily="18" charset="0"/>
              </a:rPr>
              <a:t>The number of pairs, </a:t>
            </a:r>
            <a:r>
              <a:rPr lang="en-US" sz="2800" i="1"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 is 10.</a:t>
            </a:r>
          </a:p>
          <a:p>
            <a:pPr eaLnBrk="1" hangingPunct="1">
              <a:defRPr/>
            </a:pPr>
            <a:r>
              <a:rPr lang="en-US" sz="2800" dirty="0" smtClean="0">
                <a:latin typeface="Times New Roman" pitchFamily="18" charset="0"/>
                <a:cs typeface="Times New Roman" pitchFamily="18" charset="0"/>
              </a:rPr>
              <a:t>The value of </a:t>
            </a:r>
            <a:r>
              <a:rPr lang="en-US" sz="2800" i="1" dirty="0" err="1" smtClean="0">
                <a:latin typeface="Times New Roman" pitchFamily="18" charset="0"/>
                <a:cs typeface="Times New Roman" pitchFamily="18" charset="0"/>
              </a:rPr>
              <a:t>r</a:t>
            </a:r>
            <a:r>
              <a:rPr lang="en-US" sz="2800" i="1" baseline="-25000" dirty="0" err="1" smtClean="0">
                <a:latin typeface="Times New Roman" pitchFamily="18" charset="0"/>
                <a:cs typeface="Times New Roman" pitchFamily="18" charset="0"/>
              </a:rPr>
              <a:t>s</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0</a:t>
            </a:r>
            <a:r>
              <a:rPr lang="en-US" sz="2800" i="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345 indicates that there is a very modest if not poor positive correlation between lamb and heifer prices.</a:t>
            </a:r>
          </a:p>
        </p:txBody>
      </p:sp>
      <p:sp>
        <p:nvSpPr>
          <p:cNvPr id="72707" name="Title 3"/>
          <p:cNvSpPr>
            <a:spLocks noGrp="1"/>
          </p:cNvSpPr>
          <p:nvPr>
            <p:ph type="title"/>
          </p:nvPr>
        </p:nvSpPr>
        <p:spPr>
          <a:xfrm>
            <a:off x="965200" y="230188"/>
            <a:ext cx="7213600" cy="996950"/>
          </a:xfrm>
        </p:spPr>
        <p:txBody>
          <a:bodyPr>
            <a:noAutofit/>
          </a:bodyPr>
          <a:lstStyle/>
          <a:p>
            <a:r>
              <a:rPr sz="2800" dirty="0" smtClean="0">
                <a:solidFill>
                  <a:srgbClr val="00B0F0"/>
                </a:solidFill>
                <a:latin typeface="Times New Roman" pitchFamily="18" charset="0"/>
                <a:cs typeface="Times New Roman" pitchFamily="18" charset="0"/>
              </a:rPr>
              <a:t>Spearman’s Rank Correlation for</a:t>
            </a:r>
            <a:br>
              <a:rPr sz="2800" dirty="0" smtClean="0">
                <a:solidFill>
                  <a:srgbClr val="00B0F0"/>
                </a:solidFill>
                <a:latin typeface="Times New Roman" pitchFamily="18" charset="0"/>
                <a:cs typeface="Times New Roman" pitchFamily="18" charset="0"/>
              </a:rPr>
            </a:br>
            <a:r>
              <a:rPr sz="2800" dirty="0" smtClean="0">
                <a:solidFill>
                  <a:srgbClr val="00B0F0"/>
                </a:solidFill>
                <a:latin typeface="Times New Roman" pitchFamily="18" charset="0"/>
                <a:cs typeface="Times New Roman" pitchFamily="18" charset="0"/>
              </a:rPr>
              <a:t>Heifer and Lamb Prices</a:t>
            </a:r>
          </a:p>
        </p:txBody>
      </p:sp>
    </p:spTree>
    <p:extLst>
      <p:ext uri="{BB962C8B-B14F-4D97-AF65-F5344CB8AC3E}">
        <p14:creationId xmlns:p14="http://schemas.microsoft.com/office/powerpoint/2010/main" val="1299302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itle 3"/>
          <p:cNvSpPr>
            <a:spLocks noGrp="1"/>
          </p:cNvSpPr>
          <p:nvPr>
            <p:ph type="title"/>
          </p:nvPr>
        </p:nvSpPr>
        <p:spPr>
          <a:xfrm>
            <a:off x="193675" y="230188"/>
            <a:ext cx="8756650" cy="498475"/>
          </a:xfrm>
        </p:spPr>
        <p:txBody>
          <a:bodyPr>
            <a:normAutofit fontScale="90000"/>
          </a:bodyPr>
          <a:lstStyle/>
          <a:p>
            <a:pPr eaLnBrk="1" hangingPunct="1"/>
            <a:r>
              <a:rPr sz="3600" dirty="0" smtClean="0">
                <a:solidFill>
                  <a:srgbClr val="00B0F0"/>
                </a:solidFill>
                <a:latin typeface="Times New Roman" pitchFamily="18" charset="0"/>
                <a:cs typeface="Times New Roman" pitchFamily="18" charset="0"/>
              </a:rPr>
              <a:t>Runs Test</a:t>
            </a:r>
          </a:p>
        </p:txBody>
      </p:sp>
      <p:sp>
        <p:nvSpPr>
          <p:cNvPr id="35843" name="Content Placeholder 4"/>
          <p:cNvSpPr>
            <a:spLocks noGrp="1"/>
          </p:cNvSpPr>
          <p:nvPr>
            <p:ph idx="1"/>
          </p:nvPr>
        </p:nvSpPr>
        <p:spPr>
          <a:xfrm>
            <a:off x="381000" y="1412875"/>
            <a:ext cx="8521700" cy="4302125"/>
          </a:xfrm>
        </p:spPr>
        <p:txBody>
          <a:bodyPr>
            <a:noAutofit/>
          </a:bodyPr>
          <a:lstStyle/>
          <a:p>
            <a:pPr eaLnBrk="1" hangingPunct="1"/>
            <a:r>
              <a:rPr lang="en-US" sz="2400" dirty="0" smtClean="0">
                <a:latin typeface="Times New Roman" pitchFamily="18" charset="0"/>
                <a:cs typeface="Times New Roman" pitchFamily="18" charset="0"/>
              </a:rPr>
              <a:t>Test for randomness - is the order or sequence of observations in a sample random or not</a:t>
            </a:r>
          </a:p>
          <a:p>
            <a:pPr eaLnBrk="1" hangingPunct="1"/>
            <a:r>
              <a:rPr lang="en-US" sz="2400" dirty="0" smtClean="0">
                <a:latin typeface="Times New Roman" pitchFamily="18" charset="0"/>
                <a:cs typeface="Times New Roman" pitchFamily="18" charset="0"/>
              </a:rPr>
              <a:t>Each sample item possesses one of two possible characteristics</a:t>
            </a:r>
          </a:p>
          <a:p>
            <a:pPr eaLnBrk="1" hangingPunct="1"/>
            <a:r>
              <a:rPr lang="en-US" sz="2400" dirty="0" smtClean="0">
                <a:latin typeface="Times New Roman" pitchFamily="18" charset="0"/>
                <a:cs typeface="Times New Roman" pitchFamily="18" charset="0"/>
              </a:rPr>
              <a:t>Run - a succession of observations which possess the same characteristic</a:t>
            </a:r>
          </a:p>
          <a:p>
            <a:pPr eaLnBrk="1" hangingPunct="1"/>
            <a:r>
              <a:rPr lang="en-US" sz="2400" dirty="0" smtClean="0">
                <a:latin typeface="Times New Roman" pitchFamily="18" charset="0"/>
                <a:cs typeface="Times New Roman" pitchFamily="18" charset="0"/>
              </a:rPr>
              <a:t>Example with two runs: F, F, F, F, F, F, F, F, M, M, M, M, M, M, M</a:t>
            </a:r>
          </a:p>
          <a:p>
            <a:pPr eaLnBrk="1" hangingPunct="1"/>
            <a:r>
              <a:rPr lang="en-US" sz="2400" dirty="0" smtClean="0">
                <a:latin typeface="Times New Roman" pitchFamily="18" charset="0"/>
                <a:cs typeface="Times New Roman" pitchFamily="18" charset="0"/>
              </a:rPr>
              <a:t>Example with fifteen runs: F, M, F, M, F, M, F, M, F, M, F, M, F, M, F</a:t>
            </a:r>
          </a:p>
        </p:txBody>
      </p:sp>
    </p:spTree>
    <p:extLst>
      <p:ext uri="{BB962C8B-B14F-4D97-AF65-F5344CB8AC3E}">
        <p14:creationId xmlns:p14="http://schemas.microsoft.com/office/powerpoint/2010/main" val="2109028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5"/>
          <p:cNvSpPr>
            <a:spLocks noGrp="1" noChangeArrowheads="1"/>
          </p:cNvSpPr>
          <p:nvPr>
            <p:ph idx="1"/>
          </p:nvPr>
        </p:nvSpPr>
        <p:spPr>
          <a:xfrm>
            <a:off x="292100" y="1371600"/>
            <a:ext cx="8521700" cy="3540125"/>
          </a:xfrm>
        </p:spPr>
        <p:txBody>
          <a:bodyPr lIns="90488" tIns="44450" rIns="90488" bIns="44450">
            <a:normAutofit lnSpcReduction="10000"/>
          </a:bodyPr>
          <a:lstStyle/>
          <a:p>
            <a:pPr eaLnBrk="1" hangingPunct="1"/>
            <a:r>
              <a:rPr lang="en-US" sz="2800" smtClean="0">
                <a:latin typeface="Times New Roman" pitchFamily="18" charset="0"/>
                <a:cs typeface="Times New Roman" pitchFamily="18" charset="0"/>
              </a:rPr>
              <a:t>Sample size: </a:t>
            </a:r>
            <a:r>
              <a:rPr lang="en-US" sz="2800" i="1" smtClean="0">
                <a:latin typeface="Times New Roman" pitchFamily="18" charset="0"/>
                <a:cs typeface="Times New Roman" pitchFamily="18" charset="0"/>
              </a:rPr>
              <a:t>n</a:t>
            </a:r>
            <a:endParaRPr lang="en-US" sz="2800" smtClean="0">
              <a:latin typeface="Times New Roman" pitchFamily="18" charset="0"/>
              <a:cs typeface="Times New Roman" pitchFamily="18" charset="0"/>
            </a:endParaRPr>
          </a:p>
          <a:p>
            <a:pPr eaLnBrk="1" hangingPunct="1"/>
            <a:r>
              <a:rPr lang="en-US" sz="2800" smtClean="0">
                <a:latin typeface="Times New Roman" pitchFamily="18" charset="0"/>
                <a:cs typeface="Times New Roman" pitchFamily="18" charset="0"/>
              </a:rPr>
              <a:t>Number of sample member possessing the first characteristic: </a:t>
            </a:r>
            <a:r>
              <a:rPr lang="en-US" sz="2800" i="1" smtClean="0">
                <a:latin typeface="Times New Roman" pitchFamily="18" charset="0"/>
                <a:cs typeface="Times New Roman" pitchFamily="18" charset="0"/>
              </a:rPr>
              <a:t>n</a:t>
            </a:r>
            <a:r>
              <a:rPr lang="en-US" sz="2800" baseline="-25000" smtClean="0">
                <a:latin typeface="Times New Roman" pitchFamily="18" charset="0"/>
                <a:cs typeface="Times New Roman" pitchFamily="18" charset="0"/>
              </a:rPr>
              <a:t>1</a:t>
            </a:r>
            <a:endParaRPr lang="en-US" sz="2800" smtClean="0">
              <a:latin typeface="Times New Roman" pitchFamily="18" charset="0"/>
              <a:cs typeface="Times New Roman" pitchFamily="18" charset="0"/>
            </a:endParaRPr>
          </a:p>
          <a:p>
            <a:pPr eaLnBrk="1" hangingPunct="1"/>
            <a:r>
              <a:rPr lang="en-US" sz="2800" smtClean="0">
                <a:latin typeface="Times New Roman" pitchFamily="18" charset="0"/>
                <a:cs typeface="Times New Roman" pitchFamily="18" charset="0"/>
              </a:rPr>
              <a:t>Number of sample members possessing the second characteristic: </a:t>
            </a:r>
            <a:r>
              <a:rPr lang="en-US" sz="2800" i="1" smtClean="0">
                <a:latin typeface="Times New Roman" pitchFamily="18" charset="0"/>
                <a:cs typeface="Times New Roman" pitchFamily="18" charset="0"/>
              </a:rPr>
              <a:t>n</a:t>
            </a:r>
            <a:r>
              <a:rPr lang="en-US" sz="2800" baseline="-25000" smtClean="0">
                <a:latin typeface="Times New Roman" pitchFamily="18" charset="0"/>
                <a:cs typeface="Times New Roman" pitchFamily="18" charset="0"/>
              </a:rPr>
              <a:t>2</a:t>
            </a:r>
            <a:endParaRPr lang="en-US" sz="2800" smtClean="0">
              <a:latin typeface="Times New Roman" pitchFamily="18" charset="0"/>
              <a:cs typeface="Times New Roman" pitchFamily="18" charset="0"/>
            </a:endParaRPr>
          </a:p>
          <a:p>
            <a:pPr eaLnBrk="1" hangingPunct="1"/>
            <a:r>
              <a:rPr lang="en-US" sz="2800" i="1" smtClean="0">
                <a:latin typeface="Times New Roman" pitchFamily="18" charset="0"/>
                <a:cs typeface="Times New Roman" pitchFamily="18" charset="0"/>
              </a:rPr>
              <a:t>n</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n</a:t>
            </a:r>
            <a:r>
              <a:rPr lang="en-US" sz="2800" baseline="-25000" smtClean="0">
                <a:latin typeface="Times New Roman" pitchFamily="18" charset="0"/>
                <a:cs typeface="Times New Roman" pitchFamily="18" charset="0"/>
              </a:rPr>
              <a:t>1</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n</a:t>
            </a:r>
            <a:r>
              <a:rPr lang="en-US" sz="2800" baseline="-25000" smtClean="0">
                <a:latin typeface="Times New Roman" pitchFamily="18" charset="0"/>
                <a:cs typeface="Times New Roman" pitchFamily="18" charset="0"/>
              </a:rPr>
              <a:t>2</a:t>
            </a:r>
            <a:endParaRPr lang="en-US" sz="2800" smtClean="0">
              <a:latin typeface="Times New Roman" pitchFamily="18" charset="0"/>
              <a:cs typeface="Times New Roman" pitchFamily="18" charset="0"/>
            </a:endParaRPr>
          </a:p>
          <a:p>
            <a:pPr eaLnBrk="1" hangingPunct="1"/>
            <a:r>
              <a:rPr lang="en-US" sz="2800" smtClean="0">
                <a:latin typeface="Times New Roman" pitchFamily="18" charset="0"/>
                <a:cs typeface="Times New Roman" pitchFamily="18" charset="0"/>
              </a:rPr>
              <a:t>If both </a:t>
            </a:r>
            <a:r>
              <a:rPr lang="en-US" sz="2800" i="1" smtClean="0">
                <a:latin typeface="Times New Roman" pitchFamily="18" charset="0"/>
                <a:cs typeface="Times New Roman" pitchFamily="18" charset="0"/>
              </a:rPr>
              <a:t>n</a:t>
            </a:r>
            <a:r>
              <a:rPr lang="en-US" sz="2800" baseline="-25000" smtClean="0">
                <a:latin typeface="Times New Roman" pitchFamily="18" charset="0"/>
                <a:cs typeface="Times New Roman" pitchFamily="18" charset="0"/>
              </a:rPr>
              <a:t>1</a:t>
            </a:r>
            <a:r>
              <a:rPr lang="en-US" sz="2800" smtClean="0">
                <a:latin typeface="Times New Roman" pitchFamily="18" charset="0"/>
                <a:cs typeface="Times New Roman" pitchFamily="18" charset="0"/>
              </a:rPr>
              <a:t> and </a:t>
            </a:r>
            <a:r>
              <a:rPr lang="en-US" sz="2800" i="1" smtClean="0">
                <a:latin typeface="Times New Roman" pitchFamily="18" charset="0"/>
                <a:cs typeface="Times New Roman" pitchFamily="18" charset="0"/>
              </a:rPr>
              <a:t>n</a:t>
            </a:r>
            <a:r>
              <a:rPr lang="en-US" sz="2800" baseline="-25000" smtClean="0">
                <a:latin typeface="Times New Roman" pitchFamily="18" charset="0"/>
                <a:cs typeface="Times New Roman" pitchFamily="18" charset="0"/>
              </a:rPr>
              <a:t>2</a:t>
            </a:r>
            <a:r>
              <a:rPr lang="en-US" sz="2800" smtClean="0">
                <a:latin typeface="Times New Roman" pitchFamily="18" charset="0"/>
                <a:cs typeface="Times New Roman" pitchFamily="18" charset="0"/>
              </a:rPr>
              <a:t> are  20, the small sample runs</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test is appropriate.</a:t>
            </a:r>
          </a:p>
        </p:txBody>
      </p:sp>
      <p:sp>
        <p:nvSpPr>
          <p:cNvPr id="36867" name="Title 3"/>
          <p:cNvSpPr>
            <a:spLocks noGrp="1"/>
          </p:cNvSpPr>
          <p:nvPr>
            <p:ph type="title"/>
          </p:nvPr>
        </p:nvSpPr>
        <p:spPr>
          <a:xfrm>
            <a:off x="193675" y="230188"/>
            <a:ext cx="8756650" cy="498475"/>
          </a:xfrm>
        </p:spPr>
        <p:txBody>
          <a:bodyPr>
            <a:noAutofit/>
          </a:bodyPr>
          <a:lstStyle/>
          <a:p>
            <a:pPr eaLnBrk="1" hangingPunct="1"/>
            <a:r>
              <a:rPr sz="2800" dirty="0" smtClean="0">
                <a:solidFill>
                  <a:srgbClr val="00B0F0"/>
                </a:solidFill>
                <a:latin typeface="Times New Roman" pitchFamily="18" charset="0"/>
                <a:cs typeface="Times New Roman" pitchFamily="18" charset="0"/>
              </a:rPr>
              <a:t>Runs Test: Sample Size Consideration</a:t>
            </a:r>
          </a:p>
        </p:txBody>
      </p:sp>
    </p:spTree>
    <p:extLst>
      <p:ext uri="{BB962C8B-B14F-4D97-AF65-F5344CB8AC3E}">
        <p14:creationId xmlns:p14="http://schemas.microsoft.com/office/powerpoint/2010/main" val="1295875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5"/>
          <p:cNvSpPr>
            <a:spLocks noChangeArrowheads="1"/>
          </p:cNvSpPr>
          <p:nvPr/>
        </p:nvSpPr>
        <p:spPr bwMode="auto">
          <a:xfrm>
            <a:off x="457200" y="1330325"/>
            <a:ext cx="8178800" cy="3044423"/>
          </a:xfrm>
          <a:prstGeom prst="rect">
            <a:avLst/>
          </a:prstGeom>
          <a:noFill/>
          <a:ln w="12700" cap="sq">
            <a:noFill/>
            <a:miter lim="800000"/>
            <a:headEnd type="none" w="sm" len="sm"/>
            <a:tailEnd type="none" w="sm" len="sm"/>
          </a:ln>
        </p:spPr>
        <p:txBody>
          <a:bodyPr lIns="90488" tIns="44450" rIns="90488" bIns="44450">
            <a:spAutoFit/>
          </a:bodyPr>
          <a:lstStyle/>
          <a:p>
            <a:pPr algn="just" eaLnBrk="0" hangingPunct="0">
              <a:defRPr/>
            </a:pPr>
            <a:r>
              <a:rPr lang="en-US" sz="2400" dirty="0">
                <a:latin typeface="Times New Roman" pitchFamily="18" charset="0"/>
                <a:cs typeface="Times New Roman" pitchFamily="18" charset="0"/>
              </a:rPr>
              <a:t>Suppose 26 cola drinkers are sampled randomly to  determine whether they prefer regular cola or diet cola. The random sample contains 18 regular cola drinkers and eight diet cola drinkers. Let C denote regular cola  drinkers and D denote diet cola drinkers. Suppose the  sequence of sampled cola drinkers is CCCCCDCCDCCCCDCDCCCDDDCCC. </a:t>
            </a:r>
          </a:p>
          <a:p>
            <a:pPr algn="just" eaLnBrk="0" hangingPunct="0">
              <a:defRPr/>
            </a:pPr>
            <a:r>
              <a:rPr lang="en-US" sz="2400" dirty="0">
                <a:latin typeface="Times New Roman" pitchFamily="18" charset="0"/>
                <a:cs typeface="Times New Roman" pitchFamily="18" charset="0"/>
              </a:rPr>
              <a:t>Is this sequence of cola drinkers evidence that the sample is not random?</a:t>
            </a:r>
          </a:p>
        </p:txBody>
      </p:sp>
      <p:sp>
        <p:nvSpPr>
          <p:cNvPr id="2" name="Title 3"/>
          <p:cNvSpPr>
            <a:spLocks noGrp="1"/>
          </p:cNvSpPr>
          <p:nvPr>
            <p:ph type="title"/>
          </p:nvPr>
        </p:nvSpPr>
        <p:spPr>
          <a:xfrm>
            <a:off x="381000" y="230188"/>
            <a:ext cx="8382000" cy="498475"/>
          </a:xfrm>
        </p:spPr>
        <p:txBody>
          <a:bodyPr>
            <a:noAutofit/>
          </a:bodyPr>
          <a:lstStyle/>
          <a:p>
            <a:pPr eaLnBrk="1" hangingPunct="1"/>
            <a:r>
              <a:rPr sz="2800" dirty="0" smtClean="0">
                <a:solidFill>
                  <a:srgbClr val="00B0F0"/>
                </a:solidFill>
                <a:latin typeface="Times New Roman" pitchFamily="18" charset="0"/>
                <a:cs typeface="Times New Roman" pitchFamily="18" charset="0"/>
              </a:rPr>
              <a:t>Runs Test: Small Sample Example</a:t>
            </a:r>
          </a:p>
        </p:txBody>
      </p:sp>
    </p:spTree>
    <p:extLst>
      <p:ext uri="{BB962C8B-B14F-4D97-AF65-F5344CB8AC3E}">
        <p14:creationId xmlns:p14="http://schemas.microsoft.com/office/powerpoint/2010/main" val="681371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381000" y="230188"/>
            <a:ext cx="8382000" cy="498475"/>
          </a:xfrm>
        </p:spPr>
        <p:txBody>
          <a:bodyPr>
            <a:noAutofit/>
          </a:bodyPr>
          <a:lstStyle/>
          <a:p>
            <a:r>
              <a:rPr sz="2800" dirty="0" smtClean="0">
                <a:solidFill>
                  <a:srgbClr val="00B0F0"/>
                </a:solidFill>
                <a:latin typeface="Times New Roman" pitchFamily="18" charset="0"/>
                <a:cs typeface="Times New Roman" pitchFamily="18" charset="0"/>
              </a:rPr>
              <a:t>Runs Test: Small Sample Example </a:t>
            </a:r>
          </a:p>
        </p:txBody>
      </p:sp>
      <p:sp>
        <p:nvSpPr>
          <p:cNvPr id="6" name="Rectangle 5"/>
          <p:cNvSpPr>
            <a:spLocks noChangeArrowheads="1"/>
          </p:cNvSpPr>
          <p:nvPr/>
        </p:nvSpPr>
        <p:spPr bwMode="auto">
          <a:xfrm>
            <a:off x="668338" y="1500188"/>
            <a:ext cx="8018462" cy="3979862"/>
          </a:xfrm>
          <a:prstGeom prst="rect">
            <a:avLst/>
          </a:prstGeom>
          <a:solidFill>
            <a:schemeClr val="tx1"/>
          </a:solidFill>
          <a:ln w="50800">
            <a:solidFill>
              <a:srgbClr val="F6BF69"/>
            </a:solidFill>
            <a:miter lim="800000"/>
            <a:headEnd/>
            <a:tailEnd/>
          </a:ln>
          <a:effectLst>
            <a:outerShdw dist="107763" dir="18900000" algn="ctr" rotWithShape="0">
              <a:schemeClr val="bg1">
                <a:lumMod val="50000"/>
                <a:lumOff val="50000"/>
                <a:alpha val="50000"/>
              </a:schemeClr>
            </a:outerShdw>
          </a:effectLst>
        </p:spPr>
        <p:txBody>
          <a:bodyPr lIns="90488" tIns="44450" rIns="90488" bIns="44450">
            <a:spAutoFit/>
          </a:bodyPr>
          <a:lstStyle/>
          <a:p>
            <a:pPr eaLnBrk="0" hangingPunct="0">
              <a:lnSpc>
                <a:spcPct val="75000"/>
              </a:lnSpc>
            </a:pPr>
            <a:r>
              <a:rPr lang="en-US" sz="2000" b="1">
                <a:solidFill>
                  <a:schemeClr val="bg1"/>
                </a:solidFill>
                <a:latin typeface="Book Antiqua" pitchFamily="18" charset="0"/>
              </a:rPr>
              <a:t>H</a:t>
            </a:r>
            <a:r>
              <a:rPr lang="en-US" sz="2000" b="1" baseline="-25000">
                <a:solidFill>
                  <a:schemeClr val="bg1"/>
                </a:solidFill>
                <a:latin typeface="Book Antiqua" pitchFamily="18" charset="0"/>
              </a:rPr>
              <a:t>0</a:t>
            </a:r>
            <a:r>
              <a:rPr lang="en-US" sz="2000" b="1">
                <a:solidFill>
                  <a:schemeClr val="bg1"/>
                </a:solidFill>
                <a:latin typeface="Book Antiqua" pitchFamily="18" charset="0"/>
              </a:rPr>
              <a:t>:  </a:t>
            </a:r>
            <a:r>
              <a:rPr lang="en-US" sz="2000" b="1">
                <a:solidFill>
                  <a:schemeClr val="bg1"/>
                </a:solidFill>
                <a:latin typeface="Calibri" pitchFamily="34" charset="0"/>
              </a:rPr>
              <a:t>The observations in the sample are randomly generated.</a:t>
            </a:r>
          </a:p>
          <a:p>
            <a:pPr eaLnBrk="0" hangingPunct="0">
              <a:lnSpc>
                <a:spcPct val="75000"/>
              </a:lnSpc>
            </a:pPr>
            <a:r>
              <a:rPr lang="en-US" sz="2000" b="1">
                <a:solidFill>
                  <a:schemeClr val="bg1"/>
                </a:solidFill>
                <a:latin typeface="Book Antiqua" pitchFamily="18" charset="0"/>
              </a:rPr>
              <a:t>H</a:t>
            </a:r>
            <a:r>
              <a:rPr lang="en-US" sz="2000" b="1" baseline="-25000">
                <a:solidFill>
                  <a:schemeClr val="bg1"/>
                </a:solidFill>
                <a:latin typeface="Book Antiqua" pitchFamily="18" charset="0"/>
              </a:rPr>
              <a:t>a</a:t>
            </a:r>
            <a:r>
              <a:rPr lang="en-US" sz="2000" b="1">
                <a:solidFill>
                  <a:schemeClr val="bg1"/>
                </a:solidFill>
                <a:latin typeface="Book Antiqua" pitchFamily="18" charset="0"/>
              </a:rPr>
              <a:t>:  </a:t>
            </a:r>
            <a:r>
              <a:rPr lang="en-US" sz="2000" b="1">
                <a:solidFill>
                  <a:schemeClr val="bg1"/>
                </a:solidFill>
                <a:latin typeface="Calibri" pitchFamily="34" charset="0"/>
              </a:rPr>
              <a:t>The observations in the sample are not randomly generated.</a:t>
            </a: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a:solidFill>
                  <a:schemeClr val="bg1"/>
                </a:solidFill>
                <a:latin typeface="Symbol" pitchFamily="18" charset="2"/>
              </a:rPr>
              <a:t></a:t>
            </a:r>
            <a:r>
              <a:rPr lang="en-US" sz="2000" b="1">
                <a:solidFill>
                  <a:schemeClr val="bg1"/>
                </a:solidFill>
                <a:latin typeface="Book Antiqua" pitchFamily="18" charset="0"/>
              </a:rPr>
              <a:t> = .05</a:t>
            </a: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i="1">
                <a:solidFill>
                  <a:schemeClr val="bg1"/>
                </a:solidFill>
                <a:latin typeface="Book Antiqua" pitchFamily="18" charset="0"/>
              </a:rPr>
              <a:t>n</a:t>
            </a:r>
            <a:r>
              <a:rPr lang="en-US" sz="2000" b="1" baseline="-25000">
                <a:solidFill>
                  <a:schemeClr val="bg1"/>
                </a:solidFill>
                <a:latin typeface="Book Antiqua" pitchFamily="18" charset="0"/>
              </a:rPr>
              <a:t>1</a:t>
            </a:r>
            <a:r>
              <a:rPr lang="en-US" sz="2000" b="1">
                <a:solidFill>
                  <a:schemeClr val="bg1"/>
                </a:solidFill>
                <a:latin typeface="Book Antiqua" pitchFamily="18" charset="0"/>
              </a:rPr>
              <a:t> = 18</a:t>
            </a:r>
          </a:p>
          <a:p>
            <a:pPr eaLnBrk="0" hangingPunct="0">
              <a:lnSpc>
                <a:spcPct val="75000"/>
              </a:lnSpc>
            </a:pPr>
            <a:r>
              <a:rPr lang="en-US" sz="2000" b="1" i="1">
                <a:solidFill>
                  <a:schemeClr val="bg1"/>
                </a:solidFill>
                <a:latin typeface="Book Antiqua" pitchFamily="18" charset="0"/>
              </a:rPr>
              <a:t>n</a:t>
            </a:r>
            <a:r>
              <a:rPr lang="en-US" sz="2000" b="1" baseline="-25000">
                <a:solidFill>
                  <a:schemeClr val="bg1"/>
                </a:solidFill>
                <a:latin typeface="Book Antiqua" pitchFamily="18" charset="0"/>
              </a:rPr>
              <a:t>2</a:t>
            </a:r>
            <a:r>
              <a:rPr lang="en-US" sz="2000" b="1">
                <a:solidFill>
                  <a:schemeClr val="bg1"/>
                </a:solidFill>
                <a:latin typeface="Book Antiqua" pitchFamily="18" charset="0"/>
              </a:rPr>
              <a:t> = 8</a:t>
            </a: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a:solidFill>
                  <a:schemeClr val="bg1"/>
                </a:solidFill>
                <a:latin typeface="Book Antiqua" pitchFamily="18" charset="0"/>
              </a:rPr>
              <a:t>If 7 </a:t>
            </a:r>
            <a:r>
              <a:rPr lang="en-US" sz="2000" b="1">
                <a:solidFill>
                  <a:schemeClr val="bg1"/>
                </a:solidFill>
                <a:latin typeface="Symbol" pitchFamily="18" charset="2"/>
              </a:rPr>
              <a:t></a:t>
            </a:r>
            <a:r>
              <a:rPr lang="en-US" sz="2000" b="1">
                <a:solidFill>
                  <a:schemeClr val="bg1"/>
                </a:solidFill>
                <a:latin typeface="Book Antiqua" pitchFamily="18" charset="0"/>
              </a:rPr>
              <a:t> </a:t>
            </a:r>
            <a:r>
              <a:rPr lang="en-US" sz="2000" b="1" i="1">
                <a:solidFill>
                  <a:schemeClr val="bg1"/>
                </a:solidFill>
                <a:latin typeface="Book Antiqua" pitchFamily="18" charset="0"/>
              </a:rPr>
              <a:t>R</a:t>
            </a:r>
            <a:r>
              <a:rPr lang="en-US" sz="2000" b="1">
                <a:solidFill>
                  <a:schemeClr val="bg1"/>
                </a:solidFill>
                <a:latin typeface="Book Antiqua" pitchFamily="18" charset="0"/>
              </a:rPr>
              <a:t> </a:t>
            </a:r>
            <a:r>
              <a:rPr lang="en-US" sz="2000" b="1">
                <a:solidFill>
                  <a:schemeClr val="bg1"/>
                </a:solidFill>
                <a:latin typeface="Symbol" pitchFamily="18" charset="2"/>
              </a:rPr>
              <a:t></a:t>
            </a:r>
            <a:r>
              <a:rPr lang="en-US" sz="2000" b="1">
                <a:solidFill>
                  <a:schemeClr val="bg1"/>
                </a:solidFill>
                <a:latin typeface="Book Antiqua" pitchFamily="18" charset="0"/>
              </a:rPr>
              <a:t> 17, do not reject H</a:t>
            </a:r>
            <a:r>
              <a:rPr lang="en-US" sz="2000" b="1" baseline="-25000">
                <a:solidFill>
                  <a:schemeClr val="bg1"/>
                </a:solidFill>
                <a:latin typeface="Book Antiqua" pitchFamily="18" charset="0"/>
              </a:rPr>
              <a:t>0</a:t>
            </a:r>
            <a:endParaRPr lang="en-US" sz="2000" b="1">
              <a:solidFill>
                <a:schemeClr val="bg1"/>
              </a:solidFill>
              <a:latin typeface="Book Antiqua" pitchFamily="18" charset="0"/>
            </a:endParaRPr>
          </a:p>
          <a:p>
            <a:pPr eaLnBrk="0" hangingPunct="0">
              <a:lnSpc>
                <a:spcPct val="75000"/>
              </a:lnSpc>
            </a:pPr>
            <a:r>
              <a:rPr lang="en-US" sz="2000" b="1">
                <a:solidFill>
                  <a:schemeClr val="bg1"/>
                </a:solidFill>
                <a:latin typeface="Book Antiqua" pitchFamily="18" charset="0"/>
              </a:rPr>
              <a:t>Otherwise, reject H</a:t>
            </a:r>
            <a:r>
              <a:rPr lang="en-US" sz="2000" b="1" baseline="-25000">
                <a:solidFill>
                  <a:schemeClr val="bg1"/>
                </a:solidFill>
                <a:latin typeface="Book Antiqua" pitchFamily="18" charset="0"/>
              </a:rPr>
              <a:t>0</a:t>
            </a:r>
            <a:r>
              <a:rPr lang="en-US" sz="2000" b="1">
                <a:solidFill>
                  <a:schemeClr val="bg1"/>
                </a:solidFill>
                <a:latin typeface="Book Antiqua" pitchFamily="18" charset="0"/>
              </a:rPr>
              <a:t>. </a:t>
            </a:r>
          </a:p>
          <a:p>
            <a:pPr eaLnBrk="0" hangingPunct="0">
              <a:lnSpc>
                <a:spcPct val="75000"/>
              </a:lnSpc>
            </a:pPr>
            <a:endParaRPr lang="en-US" sz="2000" b="1">
              <a:solidFill>
                <a:schemeClr val="bg1"/>
              </a:solidFill>
              <a:latin typeface="Book Antiqua" pitchFamily="18" charset="0"/>
            </a:endParaRPr>
          </a:p>
          <a:p>
            <a:pPr eaLnBrk="0" hangingPunct="0"/>
            <a:r>
              <a:rPr lang="en-US" b="1" u="sng">
                <a:solidFill>
                  <a:schemeClr val="bg1"/>
                </a:solidFill>
                <a:latin typeface="Courier New" pitchFamily="49" charset="0"/>
              </a:rPr>
              <a:t>1</a:t>
            </a:r>
            <a:r>
              <a:rPr lang="en-US" b="1">
                <a:solidFill>
                  <a:schemeClr val="bg1"/>
                </a:solidFill>
                <a:latin typeface="Courier New" pitchFamily="49" charset="0"/>
              </a:rPr>
              <a:t> </a:t>
            </a:r>
            <a:r>
              <a:rPr lang="en-US" b="1" u="sng">
                <a:solidFill>
                  <a:schemeClr val="bg1"/>
                </a:solidFill>
                <a:latin typeface="Courier New" pitchFamily="49" charset="0"/>
              </a:rPr>
              <a:t>  2  </a:t>
            </a:r>
            <a:r>
              <a:rPr lang="en-US" b="1">
                <a:solidFill>
                  <a:schemeClr val="bg1"/>
                </a:solidFill>
                <a:latin typeface="Courier New" pitchFamily="49" charset="0"/>
              </a:rPr>
              <a:t> </a:t>
            </a:r>
            <a:r>
              <a:rPr lang="en-US" b="1" u="sng">
                <a:solidFill>
                  <a:schemeClr val="bg1"/>
                </a:solidFill>
                <a:latin typeface="Courier New" pitchFamily="49" charset="0"/>
              </a:rPr>
              <a:t>3</a:t>
            </a:r>
            <a:r>
              <a:rPr lang="en-US" b="1">
                <a:solidFill>
                  <a:schemeClr val="bg1"/>
                </a:solidFill>
                <a:latin typeface="Courier New" pitchFamily="49" charset="0"/>
              </a:rPr>
              <a:t> </a:t>
            </a:r>
            <a:r>
              <a:rPr lang="en-US" b="1" u="sng">
                <a:solidFill>
                  <a:schemeClr val="bg1"/>
                </a:solidFill>
                <a:latin typeface="Courier New" pitchFamily="49" charset="0"/>
              </a:rPr>
              <a:t> 4</a:t>
            </a:r>
            <a:r>
              <a:rPr lang="en-US" b="1">
                <a:solidFill>
                  <a:schemeClr val="bg1"/>
                </a:solidFill>
                <a:latin typeface="Courier New" pitchFamily="49" charset="0"/>
              </a:rPr>
              <a:t> </a:t>
            </a:r>
            <a:r>
              <a:rPr lang="en-US" b="1" u="sng">
                <a:solidFill>
                  <a:schemeClr val="bg1"/>
                </a:solidFill>
                <a:latin typeface="Courier New" pitchFamily="49" charset="0"/>
              </a:rPr>
              <a:t>5</a:t>
            </a:r>
            <a:r>
              <a:rPr lang="en-US" b="1">
                <a:solidFill>
                  <a:schemeClr val="bg1"/>
                </a:solidFill>
                <a:latin typeface="Courier New" pitchFamily="49" charset="0"/>
              </a:rPr>
              <a:t> </a:t>
            </a:r>
            <a:r>
              <a:rPr lang="en-US" b="1" u="sng">
                <a:solidFill>
                  <a:schemeClr val="bg1"/>
                </a:solidFill>
                <a:latin typeface="Courier New" pitchFamily="49" charset="0"/>
              </a:rPr>
              <a:t>  6 </a:t>
            </a:r>
            <a:r>
              <a:rPr lang="en-US" b="1">
                <a:solidFill>
                  <a:schemeClr val="bg1"/>
                </a:solidFill>
                <a:latin typeface="Courier New" pitchFamily="49" charset="0"/>
              </a:rPr>
              <a:t> </a:t>
            </a:r>
            <a:r>
              <a:rPr lang="en-US" b="1" u="sng">
                <a:solidFill>
                  <a:schemeClr val="bg1"/>
                </a:solidFill>
                <a:latin typeface="Courier New" pitchFamily="49" charset="0"/>
              </a:rPr>
              <a:t>7</a:t>
            </a:r>
            <a:r>
              <a:rPr lang="en-US" b="1">
                <a:solidFill>
                  <a:schemeClr val="bg1"/>
                </a:solidFill>
                <a:latin typeface="Courier New" pitchFamily="49" charset="0"/>
              </a:rPr>
              <a:t> </a:t>
            </a:r>
            <a:r>
              <a:rPr lang="en-US" b="1" u="sng">
                <a:solidFill>
                  <a:schemeClr val="bg1"/>
                </a:solidFill>
                <a:latin typeface="Courier New" pitchFamily="49" charset="0"/>
              </a:rPr>
              <a:t>8</a:t>
            </a:r>
            <a:r>
              <a:rPr lang="en-US" b="1">
                <a:solidFill>
                  <a:schemeClr val="bg1"/>
                </a:solidFill>
                <a:latin typeface="Courier New" pitchFamily="49" charset="0"/>
              </a:rPr>
              <a:t> </a:t>
            </a:r>
            <a:r>
              <a:rPr lang="en-US" b="1" u="sng">
                <a:solidFill>
                  <a:schemeClr val="bg1"/>
                </a:solidFill>
                <a:latin typeface="Courier New" pitchFamily="49" charset="0"/>
              </a:rPr>
              <a:t>9</a:t>
            </a:r>
            <a:r>
              <a:rPr lang="en-US" b="1">
                <a:solidFill>
                  <a:schemeClr val="bg1"/>
                </a:solidFill>
                <a:latin typeface="Courier New" pitchFamily="49" charset="0"/>
              </a:rPr>
              <a:t> </a:t>
            </a:r>
            <a:r>
              <a:rPr lang="en-US" b="1" u="sng">
                <a:solidFill>
                  <a:schemeClr val="bg1"/>
                </a:solidFill>
                <a:latin typeface="Courier New" pitchFamily="49" charset="0"/>
              </a:rPr>
              <a:t> 10</a:t>
            </a:r>
            <a:r>
              <a:rPr lang="en-US" b="1">
                <a:solidFill>
                  <a:schemeClr val="bg1"/>
                </a:solidFill>
                <a:latin typeface="Courier New" pitchFamily="49" charset="0"/>
              </a:rPr>
              <a:t> </a:t>
            </a:r>
            <a:r>
              <a:rPr lang="en-US" b="1" u="sng">
                <a:solidFill>
                  <a:schemeClr val="bg1"/>
                </a:solidFill>
                <a:latin typeface="Courier New" pitchFamily="49" charset="0"/>
              </a:rPr>
              <a:t> 11</a:t>
            </a:r>
            <a:r>
              <a:rPr lang="en-US" b="1">
                <a:solidFill>
                  <a:schemeClr val="bg1"/>
                </a:solidFill>
                <a:latin typeface="Courier New" pitchFamily="49" charset="0"/>
              </a:rPr>
              <a:t> </a:t>
            </a:r>
            <a:r>
              <a:rPr lang="en-US" b="1" u="sng">
                <a:solidFill>
                  <a:schemeClr val="bg1"/>
                </a:solidFill>
                <a:latin typeface="Courier New" pitchFamily="49" charset="0"/>
              </a:rPr>
              <a:t> 12</a:t>
            </a:r>
            <a:endParaRPr lang="en-US" b="1">
              <a:solidFill>
                <a:schemeClr val="bg1"/>
              </a:solidFill>
              <a:latin typeface="Courier New" pitchFamily="49" charset="0"/>
            </a:endParaRPr>
          </a:p>
          <a:p>
            <a:pPr eaLnBrk="0" hangingPunct="0">
              <a:lnSpc>
                <a:spcPct val="75000"/>
              </a:lnSpc>
            </a:pPr>
            <a:r>
              <a:rPr lang="en-US" b="1">
                <a:solidFill>
                  <a:schemeClr val="bg1"/>
                </a:solidFill>
                <a:latin typeface="Courier New" pitchFamily="49" charset="0"/>
              </a:rPr>
              <a:t>D CCCCC D CC D CCCC D C D CCC DDD CCC</a:t>
            </a:r>
            <a:endParaRPr lang="en-US" sz="2000" b="1">
              <a:solidFill>
                <a:schemeClr val="bg1"/>
              </a:solidFill>
              <a:latin typeface="Book Antiqua" pitchFamily="18" charset="0"/>
            </a:endParaRPr>
          </a:p>
          <a:p>
            <a:pPr eaLnBrk="0" hangingPunct="0">
              <a:lnSpc>
                <a:spcPct val="75000"/>
              </a:lnSpc>
            </a:pPr>
            <a:endParaRPr lang="en-US" sz="2000" b="1">
              <a:solidFill>
                <a:schemeClr val="bg1"/>
              </a:solidFill>
              <a:latin typeface="Book Antiqua" pitchFamily="18" charset="0"/>
            </a:endParaRPr>
          </a:p>
          <a:p>
            <a:pPr eaLnBrk="0" hangingPunct="0">
              <a:lnSpc>
                <a:spcPct val="75000"/>
              </a:lnSpc>
            </a:pPr>
            <a:r>
              <a:rPr lang="en-US" sz="2000" b="1" i="1">
                <a:solidFill>
                  <a:schemeClr val="bg1"/>
                </a:solidFill>
                <a:latin typeface="Book Antiqua" pitchFamily="18" charset="0"/>
              </a:rPr>
              <a:t>R </a:t>
            </a:r>
            <a:r>
              <a:rPr lang="en-US" sz="2000" b="1">
                <a:solidFill>
                  <a:schemeClr val="bg1"/>
                </a:solidFill>
                <a:latin typeface="Book Antiqua" pitchFamily="18" charset="0"/>
              </a:rPr>
              <a:t>= 12</a:t>
            </a:r>
          </a:p>
          <a:p>
            <a:pPr eaLnBrk="0" hangingPunct="0">
              <a:lnSpc>
                <a:spcPct val="75000"/>
              </a:lnSpc>
            </a:pPr>
            <a:r>
              <a:rPr lang="en-US" sz="2000" b="1">
                <a:solidFill>
                  <a:schemeClr val="bg1"/>
                </a:solidFill>
                <a:latin typeface="Book Antiqua" pitchFamily="18" charset="0"/>
              </a:rPr>
              <a:t>Since 7 </a:t>
            </a:r>
            <a:r>
              <a:rPr lang="en-US" sz="2000" b="1">
                <a:solidFill>
                  <a:schemeClr val="bg1"/>
                </a:solidFill>
                <a:latin typeface="Symbol" pitchFamily="18" charset="2"/>
              </a:rPr>
              <a:t></a:t>
            </a:r>
            <a:r>
              <a:rPr lang="en-US" sz="2000" b="1">
                <a:solidFill>
                  <a:schemeClr val="bg1"/>
                </a:solidFill>
                <a:latin typeface="Book Antiqua" pitchFamily="18" charset="0"/>
              </a:rPr>
              <a:t> </a:t>
            </a:r>
            <a:r>
              <a:rPr lang="en-US" sz="2000" b="1" i="1">
                <a:solidFill>
                  <a:schemeClr val="bg1"/>
                </a:solidFill>
                <a:latin typeface="Book Antiqua" pitchFamily="18" charset="0"/>
              </a:rPr>
              <a:t>R</a:t>
            </a:r>
            <a:r>
              <a:rPr lang="en-US" sz="2000" b="1">
                <a:solidFill>
                  <a:schemeClr val="bg1"/>
                </a:solidFill>
                <a:latin typeface="Book Antiqua" pitchFamily="18" charset="0"/>
              </a:rPr>
              <a:t> = 12 </a:t>
            </a:r>
            <a:r>
              <a:rPr lang="en-US" sz="2000" b="1">
                <a:solidFill>
                  <a:schemeClr val="bg1"/>
                </a:solidFill>
                <a:latin typeface="Symbol" pitchFamily="18" charset="2"/>
              </a:rPr>
              <a:t></a:t>
            </a:r>
            <a:r>
              <a:rPr lang="en-US" sz="2000" b="1">
                <a:solidFill>
                  <a:schemeClr val="bg1"/>
                </a:solidFill>
                <a:latin typeface="Book Antiqua" pitchFamily="18" charset="0"/>
              </a:rPr>
              <a:t> 17, do not reject H</a:t>
            </a:r>
            <a:r>
              <a:rPr lang="en-US" sz="2000" b="1" baseline="-25000">
                <a:solidFill>
                  <a:schemeClr val="bg1"/>
                </a:solidFill>
                <a:latin typeface="Book Antiqua" pitchFamily="18" charset="0"/>
              </a:rPr>
              <a:t>0</a:t>
            </a:r>
          </a:p>
        </p:txBody>
      </p:sp>
    </p:spTree>
    <p:extLst>
      <p:ext uri="{BB962C8B-B14F-4D97-AF65-F5344CB8AC3E}">
        <p14:creationId xmlns:p14="http://schemas.microsoft.com/office/powerpoint/2010/main" val="165413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2815</Words>
  <Application>Microsoft Office PowerPoint</Application>
  <PresentationFormat>On-screen Show (4:3)</PresentationFormat>
  <Paragraphs>783</Paragraphs>
  <Slides>56</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Equation</vt:lpstr>
      <vt:lpstr>PowerPoint Presentation</vt:lpstr>
      <vt:lpstr>Learning Objectives</vt:lpstr>
      <vt:lpstr>Parametric vs. Nonparametric Statistics</vt:lpstr>
      <vt:lpstr>Advantages of Nonparametric Techniques</vt:lpstr>
      <vt:lpstr>Disadvantages of Nonparametric Statistics</vt:lpstr>
      <vt:lpstr>Runs Test</vt:lpstr>
      <vt:lpstr>Runs Test: Sample Size Consideration</vt:lpstr>
      <vt:lpstr>Runs Test: Small Sample Example</vt:lpstr>
      <vt:lpstr>Runs Test: Small Sample Example </vt:lpstr>
      <vt:lpstr>Runs Test: Small Sample Example </vt:lpstr>
      <vt:lpstr>Runs Test: Large Sample</vt:lpstr>
      <vt:lpstr>Runs Test: Large Sample</vt:lpstr>
      <vt:lpstr>Runs Test:  Large Sample Example</vt:lpstr>
      <vt:lpstr>Runs Test: Large Sample Example</vt:lpstr>
      <vt:lpstr>Mann-Whitney U Test</vt:lpstr>
      <vt:lpstr>Mann-Whitney U Test:   Sample Size Consideration</vt:lpstr>
      <vt:lpstr>Mann-Whitney U Test: Small Sample Example-Demonstration Problem</vt:lpstr>
      <vt:lpstr>Mann-Whitney U Test: Small Sample Example-Demonstration Problem</vt:lpstr>
      <vt:lpstr>Mann-Whitney U Test: Small Sample Example-Demonstration Problem</vt:lpstr>
      <vt:lpstr>Mann-Whitney U Test: Small Sample Example</vt:lpstr>
      <vt:lpstr>Mann-Whitney U Test:   Formulas for Large Sample Case</vt:lpstr>
      <vt:lpstr>Incomes of PBS and Non-PBS Viewers</vt:lpstr>
      <vt:lpstr>Incomes of PBS and Non-PBS Viewers</vt:lpstr>
      <vt:lpstr>Ranks of Income from Combined Groups of PBS and Non-PBS Viewers</vt:lpstr>
      <vt:lpstr>PBS and Non-PBS Viewers: Calculation of U</vt:lpstr>
      <vt:lpstr>PBS and Non-PBS Viewers: Conclusion</vt:lpstr>
      <vt:lpstr>Wilcoxon Matched-Pairs Signed Rank Test</vt:lpstr>
      <vt:lpstr>Wilcoxon Matched-Pairs Signed Rank Test</vt:lpstr>
      <vt:lpstr>Wilcoxon Matched-Pairs Signed Rank Test:  Sample Size Consideration</vt:lpstr>
      <vt:lpstr>Wilcoxon Matched-Pairs Signed Rank Test: Small Sample Example</vt:lpstr>
      <vt:lpstr>Wilcoxon Matched-Pairs Signed Rank Test:  Small Sample Example</vt:lpstr>
      <vt:lpstr>Wilcoxon Matched-Pairs Signed Rank Test:  Small Sample Example</vt:lpstr>
      <vt:lpstr>Wilcoxon Matched-Pairs Signed Rank Test: Large Sample Formulas</vt:lpstr>
      <vt:lpstr>Wilcoxon Matched-Pairs Signed Rank Test: Large Sample Formulas</vt:lpstr>
      <vt:lpstr>Wilcoxon Matched-Pairs Signed Rank Test: Large Sample Formulas </vt:lpstr>
      <vt:lpstr>Airline Cost Data for 17 Cities,  1979 and 2009</vt:lpstr>
      <vt:lpstr>Airline Cost: T Calculation</vt:lpstr>
      <vt:lpstr>Airline Cost: Conclusion</vt:lpstr>
      <vt:lpstr>Kruskal-Wallis Test</vt:lpstr>
      <vt:lpstr>Kruskal-Wallis K Statistic</vt:lpstr>
      <vt:lpstr>Number of Patients per Day per Physician in Three Organizational Categories</vt:lpstr>
      <vt:lpstr>Number of Patients per Day per Physician in Three Organizational Categories </vt:lpstr>
      <vt:lpstr>Patients per Day Data: Kruskal-Wallis Preliminary Calculations</vt:lpstr>
      <vt:lpstr>Patients per Day Data: Kruskal-Wallis Calculations and Conclusion</vt:lpstr>
      <vt:lpstr>Friedman Test</vt:lpstr>
      <vt:lpstr>Friedman Test</vt:lpstr>
      <vt:lpstr>Friedman Test: Tensile Strength  of Plastic Housings</vt:lpstr>
      <vt:lpstr>Friedman Test: Tensile Strength  of Plastic Housings</vt:lpstr>
      <vt:lpstr>Friedman Test: Tensile Strength  of Plastic Housings</vt:lpstr>
      <vt:lpstr>Friedman Test: Tensile Strength  of Plastic Housings</vt:lpstr>
      <vt:lpstr>Friedman Test: Tensile Strength  of Plastic Housings</vt:lpstr>
      <vt:lpstr>Spearman’s Rank Correlation</vt:lpstr>
      <vt:lpstr>Spearman’s Rank Correlation</vt:lpstr>
      <vt:lpstr>Spearman’s Rank Correlation for Heifer and Lamb Prices</vt:lpstr>
      <vt:lpstr>Spearman’s Rank Correlation for Heifer and Lamb Prices</vt:lpstr>
      <vt:lpstr>Spearman’s Rank Correlation for Heifer and Lamb Prices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261</cp:revision>
  <dcterms:created xsi:type="dcterms:W3CDTF">2006-08-16T00:00:00Z</dcterms:created>
  <dcterms:modified xsi:type="dcterms:W3CDTF">2018-01-27T20:17:30Z</dcterms:modified>
</cp:coreProperties>
</file>