
<file path=[Content_Types].xml><?xml version="1.0" encoding="utf-8"?>
<Types xmlns="http://schemas.openxmlformats.org/package/2006/content-types">
  <Override PartName="/_rels/.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5.jpeg" ContentType="image/jpe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11760" y="410040"/>
            <a:ext cx="8520120" cy="6073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311760" y="1229760"/>
            <a:ext cx="8520120" cy="1592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311760" y="2973600"/>
            <a:ext cx="8520120" cy="1592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10040"/>
            <a:ext cx="8520120" cy="6073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311760" y="1229760"/>
            <a:ext cx="4157640" cy="1592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4677840" y="1229760"/>
            <a:ext cx="4157640" cy="1592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5" name="PlaceHolder 4"/>
          <p:cNvSpPr>
            <a:spLocks noGrp="1"/>
          </p:cNvSpPr>
          <p:nvPr>
            <p:ph type="body"/>
          </p:nvPr>
        </p:nvSpPr>
        <p:spPr>
          <a:xfrm>
            <a:off x="4677840" y="2973600"/>
            <a:ext cx="4157640" cy="1592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6" name="PlaceHolder 5"/>
          <p:cNvSpPr>
            <a:spLocks noGrp="1"/>
          </p:cNvSpPr>
          <p:nvPr>
            <p:ph type="body"/>
          </p:nvPr>
        </p:nvSpPr>
        <p:spPr>
          <a:xfrm>
            <a:off x="311760" y="2973600"/>
            <a:ext cx="4157640" cy="1592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311760" y="410040"/>
            <a:ext cx="8520120" cy="6073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38" name="PlaceHolder 2"/>
          <p:cNvSpPr>
            <a:spLocks noGrp="1"/>
          </p:cNvSpPr>
          <p:nvPr>
            <p:ph type="body"/>
          </p:nvPr>
        </p:nvSpPr>
        <p:spPr>
          <a:xfrm>
            <a:off x="311760" y="1229760"/>
            <a:ext cx="8520120" cy="33386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9" name="PlaceHolder 3"/>
          <p:cNvSpPr>
            <a:spLocks noGrp="1"/>
          </p:cNvSpPr>
          <p:nvPr>
            <p:ph type="body"/>
          </p:nvPr>
        </p:nvSpPr>
        <p:spPr>
          <a:xfrm>
            <a:off x="311760" y="1229760"/>
            <a:ext cx="8520120" cy="33386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pic>
        <p:nvPicPr>
          <p:cNvPr id="40" name="" descr=""/>
          <p:cNvPicPr/>
          <p:nvPr/>
        </p:nvPicPr>
        <p:blipFill>
          <a:blip r:embed="rId2"/>
          <a:stretch/>
        </p:blipFill>
        <p:spPr>
          <a:xfrm>
            <a:off x="2479320" y="1229760"/>
            <a:ext cx="4184280" cy="3338640"/>
          </a:xfrm>
          <a:prstGeom prst="rect">
            <a:avLst/>
          </a:prstGeom>
          <a:ln>
            <a:noFill/>
          </a:ln>
        </p:spPr>
      </p:pic>
      <p:pic>
        <p:nvPicPr>
          <p:cNvPr id="41" name="" descr=""/>
          <p:cNvPicPr/>
          <p:nvPr/>
        </p:nvPicPr>
        <p:blipFill>
          <a:blip r:embed="rId3"/>
          <a:stretch/>
        </p:blipFill>
        <p:spPr>
          <a:xfrm>
            <a:off x="2479320" y="1229760"/>
            <a:ext cx="4184280" cy="33386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311760" y="410040"/>
            <a:ext cx="8520120" cy="6073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51" name="PlaceHolder 2"/>
          <p:cNvSpPr>
            <a:spLocks noGrp="1"/>
          </p:cNvSpPr>
          <p:nvPr>
            <p:ph type="subTitle"/>
          </p:nvPr>
        </p:nvSpPr>
        <p:spPr>
          <a:xfrm>
            <a:off x="311760" y="1229760"/>
            <a:ext cx="8520120" cy="3338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11760" y="410040"/>
            <a:ext cx="8520120" cy="6073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53" name="PlaceHolder 2"/>
          <p:cNvSpPr>
            <a:spLocks noGrp="1"/>
          </p:cNvSpPr>
          <p:nvPr>
            <p:ph type="body"/>
          </p:nvPr>
        </p:nvSpPr>
        <p:spPr>
          <a:xfrm>
            <a:off x="311760" y="1229760"/>
            <a:ext cx="8520120" cy="33386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11760" y="410040"/>
            <a:ext cx="8520120" cy="6073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55" name="PlaceHolder 2"/>
          <p:cNvSpPr>
            <a:spLocks noGrp="1"/>
          </p:cNvSpPr>
          <p:nvPr>
            <p:ph type="body"/>
          </p:nvPr>
        </p:nvSpPr>
        <p:spPr>
          <a:xfrm>
            <a:off x="311760" y="1229760"/>
            <a:ext cx="4157640" cy="33386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56" name="PlaceHolder 3"/>
          <p:cNvSpPr>
            <a:spLocks noGrp="1"/>
          </p:cNvSpPr>
          <p:nvPr>
            <p:ph type="body"/>
          </p:nvPr>
        </p:nvSpPr>
        <p:spPr>
          <a:xfrm>
            <a:off x="4677840" y="1229760"/>
            <a:ext cx="4157640" cy="33386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311760" y="410040"/>
            <a:ext cx="8520120" cy="6073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311760" y="410040"/>
            <a:ext cx="8520120" cy="2816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10040"/>
            <a:ext cx="8520120" cy="6073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311760" y="1229760"/>
            <a:ext cx="4157640" cy="1592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311760" y="2973600"/>
            <a:ext cx="4157640" cy="1592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4677840" y="1229760"/>
            <a:ext cx="4157640" cy="33386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311760" y="410040"/>
            <a:ext cx="8520120" cy="6073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9" name="PlaceHolder 2"/>
          <p:cNvSpPr>
            <a:spLocks noGrp="1"/>
          </p:cNvSpPr>
          <p:nvPr>
            <p:ph type="subTitle"/>
          </p:nvPr>
        </p:nvSpPr>
        <p:spPr>
          <a:xfrm>
            <a:off x="311760" y="1229760"/>
            <a:ext cx="8520120" cy="3338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10040"/>
            <a:ext cx="8520120" cy="6073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311760" y="1229760"/>
            <a:ext cx="4157640" cy="33386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4677840" y="1229760"/>
            <a:ext cx="4157640" cy="1592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6" name="PlaceHolder 4"/>
          <p:cNvSpPr>
            <a:spLocks noGrp="1"/>
          </p:cNvSpPr>
          <p:nvPr>
            <p:ph type="body"/>
          </p:nvPr>
        </p:nvSpPr>
        <p:spPr>
          <a:xfrm>
            <a:off x="4677840" y="2973600"/>
            <a:ext cx="4157640" cy="1592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11760" y="410040"/>
            <a:ext cx="8520120" cy="6073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311760" y="1229760"/>
            <a:ext cx="4157640" cy="1592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4677840" y="1229760"/>
            <a:ext cx="4157640" cy="1592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0" name="PlaceHolder 4"/>
          <p:cNvSpPr>
            <a:spLocks noGrp="1"/>
          </p:cNvSpPr>
          <p:nvPr>
            <p:ph type="body"/>
          </p:nvPr>
        </p:nvSpPr>
        <p:spPr>
          <a:xfrm>
            <a:off x="311760" y="2973600"/>
            <a:ext cx="8520120" cy="1592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10040"/>
            <a:ext cx="8520120" cy="6073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311760" y="1229760"/>
            <a:ext cx="8520120" cy="1592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311760" y="2973600"/>
            <a:ext cx="8520120" cy="1592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311760" y="410040"/>
            <a:ext cx="8520120" cy="6073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75" name="PlaceHolder 2"/>
          <p:cNvSpPr>
            <a:spLocks noGrp="1"/>
          </p:cNvSpPr>
          <p:nvPr>
            <p:ph type="body"/>
          </p:nvPr>
        </p:nvSpPr>
        <p:spPr>
          <a:xfrm>
            <a:off x="311760" y="1229760"/>
            <a:ext cx="4157640" cy="1592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6" name="PlaceHolder 3"/>
          <p:cNvSpPr>
            <a:spLocks noGrp="1"/>
          </p:cNvSpPr>
          <p:nvPr>
            <p:ph type="body"/>
          </p:nvPr>
        </p:nvSpPr>
        <p:spPr>
          <a:xfrm>
            <a:off x="4677840" y="1229760"/>
            <a:ext cx="4157640" cy="1592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7" name="PlaceHolder 4"/>
          <p:cNvSpPr>
            <a:spLocks noGrp="1"/>
          </p:cNvSpPr>
          <p:nvPr>
            <p:ph type="body"/>
          </p:nvPr>
        </p:nvSpPr>
        <p:spPr>
          <a:xfrm>
            <a:off x="4677840" y="2973600"/>
            <a:ext cx="4157640" cy="1592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8" name="PlaceHolder 5"/>
          <p:cNvSpPr>
            <a:spLocks noGrp="1"/>
          </p:cNvSpPr>
          <p:nvPr>
            <p:ph type="body"/>
          </p:nvPr>
        </p:nvSpPr>
        <p:spPr>
          <a:xfrm>
            <a:off x="311760" y="2973600"/>
            <a:ext cx="4157640" cy="1592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311760" y="410040"/>
            <a:ext cx="8520120" cy="6073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80" name="PlaceHolder 2"/>
          <p:cNvSpPr>
            <a:spLocks noGrp="1"/>
          </p:cNvSpPr>
          <p:nvPr>
            <p:ph type="body"/>
          </p:nvPr>
        </p:nvSpPr>
        <p:spPr>
          <a:xfrm>
            <a:off x="311760" y="1229760"/>
            <a:ext cx="8520120" cy="33386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81" name="PlaceHolder 3"/>
          <p:cNvSpPr>
            <a:spLocks noGrp="1"/>
          </p:cNvSpPr>
          <p:nvPr>
            <p:ph type="body"/>
          </p:nvPr>
        </p:nvSpPr>
        <p:spPr>
          <a:xfrm>
            <a:off x="311760" y="1229760"/>
            <a:ext cx="8520120" cy="33386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pic>
        <p:nvPicPr>
          <p:cNvPr id="82" name="" descr=""/>
          <p:cNvPicPr/>
          <p:nvPr/>
        </p:nvPicPr>
        <p:blipFill>
          <a:blip r:embed="rId2"/>
          <a:stretch/>
        </p:blipFill>
        <p:spPr>
          <a:xfrm>
            <a:off x="2479320" y="1229760"/>
            <a:ext cx="4184280" cy="3338640"/>
          </a:xfrm>
          <a:prstGeom prst="rect">
            <a:avLst/>
          </a:prstGeom>
          <a:ln>
            <a:noFill/>
          </a:ln>
        </p:spPr>
      </p:pic>
      <p:pic>
        <p:nvPicPr>
          <p:cNvPr id="83" name="" descr=""/>
          <p:cNvPicPr/>
          <p:nvPr/>
        </p:nvPicPr>
        <p:blipFill>
          <a:blip r:embed="rId3"/>
          <a:stretch/>
        </p:blipFill>
        <p:spPr>
          <a:xfrm>
            <a:off x="2479320" y="1229760"/>
            <a:ext cx="4184280" cy="33386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10040"/>
            <a:ext cx="8520120" cy="6073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1" name="PlaceHolder 2"/>
          <p:cNvSpPr>
            <a:spLocks noGrp="1"/>
          </p:cNvSpPr>
          <p:nvPr>
            <p:ph type="body"/>
          </p:nvPr>
        </p:nvSpPr>
        <p:spPr>
          <a:xfrm>
            <a:off x="311760" y="1229760"/>
            <a:ext cx="8520120" cy="33386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10040"/>
            <a:ext cx="8520120" cy="6073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311760" y="1229760"/>
            <a:ext cx="4157640" cy="33386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4677840" y="1229760"/>
            <a:ext cx="4157640" cy="33386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410040"/>
            <a:ext cx="8520120" cy="6073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311760" y="410040"/>
            <a:ext cx="8520120" cy="2816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11760" y="410040"/>
            <a:ext cx="8520120" cy="6073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8" name="PlaceHolder 2"/>
          <p:cNvSpPr>
            <a:spLocks noGrp="1"/>
          </p:cNvSpPr>
          <p:nvPr>
            <p:ph type="body"/>
          </p:nvPr>
        </p:nvSpPr>
        <p:spPr>
          <a:xfrm>
            <a:off x="311760" y="1229760"/>
            <a:ext cx="4157640" cy="1592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9" name="PlaceHolder 3"/>
          <p:cNvSpPr>
            <a:spLocks noGrp="1"/>
          </p:cNvSpPr>
          <p:nvPr>
            <p:ph type="body"/>
          </p:nvPr>
        </p:nvSpPr>
        <p:spPr>
          <a:xfrm>
            <a:off x="311760" y="2973600"/>
            <a:ext cx="4157640" cy="1592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0" name="PlaceHolder 4"/>
          <p:cNvSpPr>
            <a:spLocks noGrp="1"/>
          </p:cNvSpPr>
          <p:nvPr>
            <p:ph type="body"/>
          </p:nvPr>
        </p:nvSpPr>
        <p:spPr>
          <a:xfrm>
            <a:off x="4677840" y="1229760"/>
            <a:ext cx="4157640" cy="33386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11760" y="410040"/>
            <a:ext cx="8520120" cy="6073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22" name="PlaceHolder 2"/>
          <p:cNvSpPr>
            <a:spLocks noGrp="1"/>
          </p:cNvSpPr>
          <p:nvPr>
            <p:ph type="body"/>
          </p:nvPr>
        </p:nvSpPr>
        <p:spPr>
          <a:xfrm>
            <a:off x="311760" y="1229760"/>
            <a:ext cx="4157640" cy="33386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3" name="PlaceHolder 3"/>
          <p:cNvSpPr>
            <a:spLocks noGrp="1"/>
          </p:cNvSpPr>
          <p:nvPr>
            <p:ph type="body"/>
          </p:nvPr>
        </p:nvSpPr>
        <p:spPr>
          <a:xfrm>
            <a:off x="4677840" y="1229760"/>
            <a:ext cx="4157640" cy="1592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4" name="PlaceHolder 4"/>
          <p:cNvSpPr>
            <a:spLocks noGrp="1"/>
          </p:cNvSpPr>
          <p:nvPr>
            <p:ph type="body"/>
          </p:nvPr>
        </p:nvSpPr>
        <p:spPr>
          <a:xfrm>
            <a:off x="4677840" y="2973600"/>
            <a:ext cx="4157640" cy="1592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11760" y="410040"/>
            <a:ext cx="8520120" cy="60732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26" name="PlaceHolder 2"/>
          <p:cNvSpPr>
            <a:spLocks noGrp="1"/>
          </p:cNvSpPr>
          <p:nvPr>
            <p:ph type="body"/>
          </p:nvPr>
        </p:nvSpPr>
        <p:spPr>
          <a:xfrm>
            <a:off x="311760" y="1229760"/>
            <a:ext cx="4157640" cy="1592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7" name="PlaceHolder 3"/>
          <p:cNvSpPr>
            <a:spLocks noGrp="1"/>
          </p:cNvSpPr>
          <p:nvPr>
            <p:ph type="body"/>
          </p:nvPr>
        </p:nvSpPr>
        <p:spPr>
          <a:xfrm>
            <a:off x="4677840" y="1229760"/>
            <a:ext cx="4157640" cy="1592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8" name="PlaceHolder 4"/>
          <p:cNvSpPr>
            <a:spLocks noGrp="1"/>
          </p:cNvSpPr>
          <p:nvPr>
            <p:ph type="body"/>
          </p:nvPr>
        </p:nvSpPr>
        <p:spPr>
          <a:xfrm>
            <a:off x="311760" y="2973600"/>
            <a:ext cx="8520120" cy="159228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a3990"/>
        </a:solidFill>
      </p:bgPr>
    </p:bg>
    <p:spTree>
      <p:nvGrpSpPr>
        <p:cNvPr id="1" name=""/>
        <p:cNvGrpSpPr/>
        <p:nvPr/>
      </p:nvGrpSpPr>
      <p:grpSpPr>
        <a:xfrm>
          <a:off x="0" y="0"/>
          <a:ext cx="0" cy="0"/>
          <a:chOff x="0" y="0"/>
          <a:chExt cx="0" cy="0"/>
        </a:xfrm>
      </p:grpSpPr>
      <p:sp>
        <p:nvSpPr>
          <p:cNvPr id="0" name="CustomShape 1"/>
          <p:cNvSpPr/>
          <p:nvPr/>
        </p:nvSpPr>
        <p:spPr>
          <a:xfrm>
            <a:off x="8128800" y="0"/>
            <a:ext cx="1014840" cy="1014840"/>
          </a:xfrm>
          <a:prstGeom prst="rect">
            <a:avLst/>
          </a:prstGeom>
          <a:solidFill>
            <a:schemeClr val="accent1"/>
          </a:solidFill>
          <a:ln>
            <a:noFill/>
          </a:ln>
        </p:spPr>
        <p:style>
          <a:lnRef idx="0"/>
          <a:fillRef idx="0"/>
          <a:effectRef idx="0"/>
          <a:fontRef idx="minor"/>
        </p:style>
      </p:sp>
      <p:sp>
        <p:nvSpPr>
          <p:cNvPr id="1" name="CustomShape 2"/>
          <p:cNvSpPr/>
          <p:nvPr/>
        </p:nvSpPr>
        <p:spPr>
          <a:xfrm flipH="1">
            <a:off x="7112880" y="0"/>
            <a:ext cx="1014840" cy="1014840"/>
          </a:xfrm>
          <a:prstGeom prst="rtTriangle">
            <a:avLst/>
          </a:prstGeom>
          <a:solidFill>
            <a:schemeClr val="accent2"/>
          </a:solidFill>
          <a:ln>
            <a:noFill/>
          </a:ln>
        </p:spPr>
        <p:style>
          <a:lnRef idx="0"/>
          <a:fillRef idx="0"/>
          <a:effectRef idx="0"/>
          <a:fontRef idx="minor"/>
        </p:style>
      </p:sp>
      <p:sp>
        <p:nvSpPr>
          <p:cNvPr id="2" name="CustomShape 3"/>
          <p:cNvSpPr/>
          <p:nvPr/>
        </p:nvSpPr>
        <p:spPr>
          <a:xfrm flipH="1" rot="10800000">
            <a:off x="8128080" y="1015200"/>
            <a:ext cx="1014840" cy="1014840"/>
          </a:xfrm>
          <a:prstGeom prst="rtTriangle">
            <a:avLst/>
          </a:prstGeom>
          <a:solidFill>
            <a:schemeClr val="accent6"/>
          </a:solidFill>
          <a:ln>
            <a:noFill/>
          </a:ln>
        </p:spPr>
        <p:style>
          <a:lnRef idx="0"/>
          <a:fillRef idx="0"/>
          <a:effectRef idx="0"/>
          <a:fontRef idx="minor"/>
        </p:style>
      </p:sp>
      <p:sp>
        <p:nvSpPr>
          <p:cNvPr id="3" name="CustomShape 4"/>
          <p:cNvSpPr/>
          <p:nvPr/>
        </p:nvSpPr>
        <p:spPr>
          <a:xfrm rot="10800000">
            <a:off x="7113600" y="1015200"/>
            <a:ext cx="1014840" cy="1014840"/>
          </a:xfrm>
          <a:prstGeom prst="rtTriangle">
            <a:avLst/>
          </a:prstGeom>
          <a:solidFill>
            <a:schemeClr val="accent1"/>
          </a:solidFill>
          <a:ln>
            <a:noFill/>
          </a:ln>
        </p:spPr>
        <p:style>
          <a:lnRef idx="0"/>
          <a:fillRef idx="0"/>
          <a:effectRef idx="0"/>
          <a:fontRef idx="minor"/>
        </p:style>
      </p:sp>
      <p:sp>
        <p:nvSpPr>
          <p:cNvPr id="4" name="CustomShape 5"/>
          <p:cNvSpPr/>
          <p:nvPr/>
        </p:nvSpPr>
        <p:spPr>
          <a:xfrm rot="10800000">
            <a:off x="9144000" y="2030400"/>
            <a:ext cx="1014840" cy="1014840"/>
          </a:xfrm>
          <a:prstGeom prst="rtTriangle">
            <a:avLst/>
          </a:prstGeom>
          <a:solidFill>
            <a:schemeClr val="accent6"/>
          </a:solidFill>
          <a:ln>
            <a:noFill/>
          </a:ln>
        </p:spPr>
        <p:style>
          <a:lnRef idx="0"/>
          <a:fillRef idx="0"/>
          <a:effectRef idx="0"/>
          <a:fontRef idx="minor"/>
        </p:style>
      </p:sp>
      <p:sp>
        <p:nvSpPr>
          <p:cNvPr id="5" name="PlaceHolder 6"/>
          <p:cNvSpPr>
            <a:spLocks noGrp="1"/>
          </p:cNvSpPr>
          <p:nvPr>
            <p:ph type="title"/>
          </p:nvPr>
        </p:nvSpPr>
        <p:spPr>
          <a:xfrm>
            <a:off x="597960" y="1775160"/>
            <a:ext cx="8221680" cy="838440"/>
          </a:xfrm>
          <a:prstGeom prst="rect">
            <a:avLst/>
          </a:prstGeom>
        </p:spPr>
        <p:txBody>
          <a:bodyPr tIns="91440" bIns="91440" anchor="b"/>
          <a:p>
            <a:endParaRPr b="0" lang="en-IN" sz="1400" spc="-1" strike="noStrike">
              <a:solidFill>
                <a:srgbClr val="000000"/>
              </a:solidFill>
              <a:uFill>
                <a:solidFill>
                  <a:srgbClr val="ffffff"/>
                </a:solidFill>
              </a:uFill>
              <a:latin typeface="Arial"/>
            </a:endParaRPr>
          </a:p>
        </p:txBody>
      </p:sp>
      <p:sp>
        <p:nvSpPr>
          <p:cNvPr id="6" name="PlaceHolder 7"/>
          <p:cNvSpPr>
            <a:spLocks noGrp="1"/>
          </p:cNvSpPr>
          <p:nvPr>
            <p:ph type="sldNum"/>
          </p:nvPr>
        </p:nvSpPr>
        <p:spPr>
          <a:xfrm>
            <a:off x="8460360" y="4651200"/>
            <a:ext cx="548280" cy="393120"/>
          </a:xfrm>
          <a:prstGeom prst="rect">
            <a:avLst/>
          </a:prstGeom>
        </p:spPr>
        <p:txBody>
          <a:bodyPr tIns="91440" bIns="91440" anchor="ctr"/>
          <a:p>
            <a:pPr algn="r">
              <a:lnSpc>
                <a:spcPct val="100000"/>
              </a:lnSpc>
            </a:pPr>
            <a:fld id="{E5A602BE-14F0-4A0C-B10B-85AD00216D02}" type="slidenum">
              <a:rPr b="0" lang="en-IN" sz="1000" spc="-1" strike="noStrike">
                <a:solidFill>
                  <a:srgbClr val="ffffff"/>
                </a:solidFill>
                <a:uFill>
                  <a:solidFill>
                    <a:srgbClr val="ffffff"/>
                  </a:solidFill>
                </a:uFill>
                <a:latin typeface="Roboto"/>
                <a:ea typeface="Roboto"/>
              </a:rPr>
              <a:t>&lt;number&gt;</a:t>
            </a:fld>
            <a:endParaRPr b="0" lang="en-IN" sz="1400" spc="-1" strike="noStrike">
              <a:solidFill>
                <a:srgbClr val="000000"/>
              </a:solidFill>
              <a:uFill>
                <a:solidFill>
                  <a:srgbClr val="ffffff"/>
                </a:solidFill>
              </a:uFill>
              <a:latin typeface="Times New Roman"/>
            </a:endParaRPr>
          </a:p>
        </p:txBody>
      </p:sp>
      <p:sp>
        <p:nvSpPr>
          <p:cNvPr id="7" name="PlaceHolder 8"/>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IN" sz="1400" spc="-1" strike="noStrike">
                <a:solidFill>
                  <a:srgbClr val="000000"/>
                </a:solidFill>
                <a:uFill>
                  <a:solidFill>
                    <a:srgbClr val="ffffff"/>
                  </a:solidFill>
                </a:uFill>
                <a:latin typeface="Arial"/>
              </a:rPr>
              <a:t>Click to edit the outline text format</a:t>
            </a:r>
            <a:endParaRPr b="0" lang="en-IN"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400" spc="-1" strike="noStrike">
                <a:solidFill>
                  <a:srgbClr val="000000"/>
                </a:solidFill>
                <a:uFill>
                  <a:solidFill>
                    <a:srgbClr val="ffffff"/>
                  </a:solidFill>
                </a:uFill>
                <a:latin typeface="Arial"/>
              </a:rPr>
              <a:t>Second Outline Level</a:t>
            </a:r>
            <a:endParaRPr b="0" lang="en-IN"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400" spc="-1" strike="noStrike">
                <a:solidFill>
                  <a:srgbClr val="000000"/>
                </a:solidFill>
                <a:uFill>
                  <a:solidFill>
                    <a:srgbClr val="ffffff"/>
                  </a:solidFill>
                </a:uFill>
                <a:latin typeface="Arial"/>
              </a:rPr>
              <a:t>Third Outline Level</a:t>
            </a:r>
            <a:endParaRPr b="0" lang="en-IN"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400" spc="-1" strike="noStrike">
                <a:solidFill>
                  <a:srgbClr val="000000"/>
                </a:solidFill>
                <a:uFill>
                  <a:solidFill>
                    <a:srgbClr val="ffffff"/>
                  </a:solidFill>
                </a:uFill>
                <a:latin typeface="Arial"/>
              </a:rPr>
              <a:t>Fourth Outline Level</a:t>
            </a:r>
            <a:endParaRPr b="0" lang="en-IN"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8154720" y="3903840"/>
            <a:ext cx="988920" cy="987480"/>
          </a:xfrm>
          <a:prstGeom prst="rtTriangle">
            <a:avLst/>
          </a:prstGeom>
          <a:solidFill>
            <a:schemeClr val="accent5"/>
          </a:solidFill>
          <a:ln>
            <a:noFill/>
          </a:ln>
        </p:spPr>
        <p:style>
          <a:lnRef idx="0"/>
          <a:fillRef idx="0"/>
          <a:effectRef idx="0"/>
          <a:fontRef idx="minor"/>
        </p:style>
      </p:sp>
      <p:sp>
        <p:nvSpPr>
          <p:cNvPr id="43" name="CustomShape 2"/>
          <p:cNvSpPr/>
          <p:nvPr/>
        </p:nvSpPr>
        <p:spPr>
          <a:xfrm flipH="1">
            <a:off x="6180480" y="3903840"/>
            <a:ext cx="988920" cy="987480"/>
          </a:xfrm>
          <a:prstGeom prst="rtTriangle">
            <a:avLst/>
          </a:prstGeom>
          <a:solidFill>
            <a:schemeClr val="accent5"/>
          </a:solidFill>
          <a:ln>
            <a:noFill/>
          </a:ln>
        </p:spPr>
        <p:style>
          <a:lnRef idx="0"/>
          <a:fillRef idx="0"/>
          <a:effectRef idx="0"/>
          <a:fontRef idx="minor"/>
        </p:style>
      </p:sp>
      <p:sp>
        <p:nvSpPr>
          <p:cNvPr id="44" name="CustomShape 3"/>
          <p:cNvSpPr/>
          <p:nvPr/>
        </p:nvSpPr>
        <p:spPr>
          <a:xfrm>
            <a:off x="7170120" y="3903840"/>
            <a:ext cx="988920" cy="987480"/>
          </a:xfrm>
          <a:prstGeom prst="rect">
            <a:avLst/>
          </a:prstGeom>
          <a:solidFill>
            <a:schemeClr val="accent4"/>
          </a:solidFill>
          <a:ln>
            <a:noFill/>
          </a:ln>
        </p:spPr>
        <p:style>
          <a:lnRef idx="0"/>
          <a:fillRef idx="0"/>
          <a:effectRef idx="0"/>
          <a:fontRef idx="minor"/>
        </p:style>
      </p:sp>
      <p:sp>
        <p:nvSpPr>
          <p:cNvPr id="45" name="CustomShape 4"/>
          <p:cNvSpPr/>
          <p:nvPr/>
        </p:nvSpPr>
        <p:spPr>
          <a:xfrm rot="10800000">
            <a:off x="9144000" y="4891680"/>
            <a:ext cx="988920" cy="987480"/>
          </a:xfrm>
          <a:prstGeom prst="rtTriangle">
            <a:avLst/>
          </a:prstGeom>
          <a:solidFill>
            <a:schemeClr val="accent3"/>
          </a:solidFill>
          <a:ln>
            <a:noFill/>
          </a:ln>
        </p:spPr>
        <p:style>
          <a:lnRef idx="0"/>
          <a:fillRef idx="0"/>
          <a:effectRef idx="0"/>
          <a:fontRef idx="minor"/>
        </p:style>
      </p:sp>
      <p:sp>
        <p:nvSpPr>
          <p:cNvPr id="46" name="CustomShape 5"/>
          <p:cNvSpPr/>
          <p:nvPr/>
        </p:nvSpPr>
        <p:spPr>
          <a:xfrm>
            <a:off x="0" y="4891680"/>
            <a:ext cx="9143640" cy="251640"/>
          </a:xfrm>
          <a:prstGeom prst="rect">
            <a:avLst/>
          </a:prstGeom>
          <a:solidFill>
            <a:schemeClr val="dk1"/>
          </a:solidFill>
          <a:ln>
            <a:noFill/>
          </a:ln>
        </p:spPr>
        <p:style>
          <a:lnRef idx="0"/>
          <a:fillRef idx="0"/>
          <a:effectRef idx="0"/>
          <a:fontRef idx="minor"/>
        </p:style>
      </p:sp>
      <p:sp>
        <p:nvSpPr>
          <p:cNvPr id="47" name="PlaceHolder 6"/>
          <p:cNvSpPr>
            <a:spLocks noGrp="1"/>
          </p:cNvSpPr>
          <p:nvPr>
            <p:ph type="title"/>
          </p:nvPr>
        </p:nvSpPr>
        <p:spPr>
          <a:xfrm>
            <a:off x="311760" y="410040"/>
            <a:ext cx="8520120" cy="607320"/>
          </a:xfrm>
          <a:prstGeom prst="rect">
            <a:avLst/>
          </a:prstGeom>
        </p:spPr>
        <p:txBody>
          <a:bodyPr tIns="91440" bIns="91440"/>
          <a:p>
            <a:endParaRPr b="0" lang="en-IN" sz="1400" spc="-1" strike="noStrike">
              <a:solidFill>
                <a:srgbClr val="000000"/>
              </a:solidFill>
              <a:uFill>
                <a:solidFill>
                  <a:srgbClr val="ffffff"/>
                </a:solidFill>
              </a:uFill>
              <a:latin typeface="Arial"/>
            </a:endParaRPr>
          </a:p>
        </p:txBody>
      </p:sp>
      <p:sp>
        <p:nvSpPr>
          <p:cNvPr id="48" name="PlaceHolder 7"/>
          <p:cNvSpPr>
            <a:spLocks noGrp="1"/>
          </p:cNvSpPr>
          <p:nvPr>
            <p:ph type="body"/>
          </p:nvPr>
        </p:nvSpPr>
        <p:spPr>
          <a:xfrm>
            <a:off x="311760" y="1229760"/>
            <a:ext cx="8520120" cy="3338640"/>
          </a:xfrm>
          <a:prstGeom prst="rect">
            <a:avLst/>
          </a:prstGeom>
        </p:spPr>
        <p:txBody>
          <a:bodyPr tIns="91440" bIns="91440"/>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Click to edit the outline text format</a:t>
            </a:r>
            <a:endParaRPr b="0"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800" spc="-1" strike="noStrike">
                <a:solidFill>
                  <a:srgbClr val="000000"/>
                </a:solidFill>
                <a:uFill>
                  <a:solidFill>
                    <a:srgbClr val="ffffff"/>
                  </a:solidFill>
                </a:uFill>
                <a:latin typeface="Arial"/>
              </a:rPr>
              <a:t>Second Outline Level</a:t>
            </a:r>
            <a:endParaRPr b="0"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Third Outline Level</a:t>
            </a:r>
            <a:endParaRPr b="0"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800" spc="-1" strike="noStrike">
                <a:solidFill>
                  <a:srgbClr val="000000"/>
                </a:solidFill>
                <a:uFill>
                  <a:solidFill>
                    <a:srgbClr val="ffffff"/>
                  </a:solidFill>
                </a:uFill>
                <a:latin typeface="Arial"/>
              </a:rPr>
              <a:t>Fourth Outline Level</a:t>
            </a:r>
            <a:endParaRPr b="0"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Fifth Outline Level</a:t>
            </a:r>
            <a:endParaRPr b="0"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Sixth Outline Level</a:t>
            </a:r>
            <a:endParaRPr b="0"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Seventh Outline Level</a:t>
            </a:r>
            <a:endParaRPr b="0" lang="en-IN" sz="1800" spc="-1" strike="noStrike">
              <a:solidFill>
                <a:srgbClr val="000000"/>
              </a:solidFill>
              <a:uFill>
                <a:solidFill>
                  <a:srgbClr val="ffffff"/>
                </a:solidFill>
              </a:uFill>
              <a:latin typeface="Arial"/>
            </a:endParaRPr>
          </a:p>
        </p:txBody>
      </p:sp>
      <p:sp>
        <p:nvSpPr>
          <p:cNvPr id="49" name="PlaceHolder 8"/>
          <p:cNvSpPr>
            <a:spLocks noGrp="1"/>
          </p:cNvSpPr>
          <p:nvPr>
            <p:ph type="sldNum"/>
          </p:nvPr>
        </p:nvSpPr>
        <p:spPr>
          <a:xfrm>
            <a:off x="8460360" y="4651200"/>
            <a:ext cx="548280" cy="393120"/>
          </a:xfrm>
          <a:prstGeom prst="rect">
            <a:avLst/>
          </a:prstGeom>
        </p:spPr>
        <p:txBody>
          <a:bodyPr tIns="91440" bIns="91440" anchor="ctr"/>
          <a:p>
            <a:pPr algn="r">
              <a:lnSpc>
                <a:spcPct val="100000"/>
              </a:lnSpc>
            </a:pPr>
            <a:fld id="{E1C6130A-06FB-4512-80A7-AA9CE4F3E57F}" type="slidenum">
              <a:rPr b="0" lang="en-IN" sz="1000" spc="-1" strike="noStrike">
                <a:solidFill>
                  <a:srgbClr val="ffffff"/>
                </a:solidFill>
                <a:uFill>
                  <a:solidFill>
                    <a:srgbClr val="ffffff"/>
                  </a:solidFill>
                </a:uFill>
                <a:latin typeface="Roboto"/>
                <a:ea typeface="Roboto"/>
              </a:rPr>
              <a:t>1</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597960" y="1283760"/>
            <a:ext cx="8221680" cy="1329840"/>
          </a:xfrm>
          <a:prstGeom prst="rect">
            <a:avLst/>
          </a:prstGeom>
          <a:noFill/>
          <a:ln>
            <a:noFill/>
          </a:ln>
        </p:spPr>
        <p:txBody>
          <a:bodyPr tIns="91440" bIns="91440" anchor="b"/>
          <a:p>
            <a:pPr>
              <a:lnSpc>
                <a:spcPct val="100000"/>
              </a:lnSpc>
            </a:pPr>
            <a:r>
              <a:rPr b="0" lang="en-IN" sz="4200" spc="-1" strike="noStrike">
                <a:solidFill>
                  <a:srgbClr val="ffffff"/>
                </a:solidFill>
                <a:uFill>
                  <a:solidFill>
                    <a:srgbClr val="ffffff"/>
                  </a:solidFill>
                </a:uFill>
                <a:latin typeface="Roboto"/>
                <a:ea typeface="Roboto"/>
              </a:rPr>
              <a:t>Transfering &amp; Receiving of Image using Gnu Radio</a:t>
            </a:r>
            <a:endParaRPr b="0" lang="en-IN" sz="1400" spc="-1" strike="noStrike">
              <a:solidFill>
                <a:srgbClr val="000000"/>
              </a:solidFill>
              <a:uFill>
                <a:solidFill>
                  <a:srgbClr val="ffffff"/>
                </a:solidFill>
              </a:uFill>
              <a:latin typeface="Arial"/>
            </a:endParaRPr>
          </a:p>
        </p:txBody>
      </p:sp>
      <p:pic>
        <p:nvPicPr>
          <p:cNvPr id="85" name="Google Shape;86;p13" descr=""/>
          <p:cNvPicPr/>
          <p:nvPr/>
        </p:nvPicPr>
        <p:blipFill>
          <a:blip r:embed="rId1"/>
          <a:stretch/>
        </p:blipFill>
        <p:spPr>
          <a:xfrm>
            <a:off x="5920560" y="3024000"/>
            <a:ext cx="2647440" cy="172368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311760" y="410040"/>
            <a:ext cx="8520120" cy="607320"/>
          </a:xfrm>
          <a:prstGeom prst="rect">
            <a:avLst/>
          </a:prstGeom>
          <a:noFill/>
          <a:ln>
            <a:noFill/>
          </a:ln>
        </p:spPr>
        <p:txBody>
          <a:bodyPr tIns="91440" bIns="91440"/>
          <a:p>
            <a:pPr>
              <a:lnSpc>
                <a:spcPct val="100000"/>
              </a:lnSpc>
            </a:pPr>
            <a:r>
              <a:rPr b="0" lang="en-IN" sz="3000" spc="-1" strike="noStrike">
                <a:solidFill>
                  <a:srgbClr val="2a3990"/>
                </a:solidFill>
                <a:uFill>
                  <a:solidFill>
                    <a:srgbClr val="ffffff"/>
                  </a:solidFill>
                </a:uFill>
                <a:latin typeface="Roboto"/>
                <a:ea typeface="Roboto"/>
              </a:rPr>
              <a:t>Packet Encoder &amp; Decoder</a:t>
            </a:r>
            <a:endParaRPr b="0" lang="en-IN" sz="1400" spc="-1" strike="noStrike">
              <a:solidFill>
                <a:srgbClr val="000000"/>
              </a:solidFill>
              <a:uFill>
                <a:solidFill>
                  <a:srgbClr val="ffffff"/>
                </a:solidFill>
              </a:uFill>
              <a:latin typeface="Arial"/>
            </a:endParaRPr>
          </a:p>
        </p:txBody>
      </p:sp>
      <p:sp>
        <p:nvSpPr>
          <p:cNvPr id="103" name="TextShape 2"/>
          <p:cNvSpPr txBox="1"/>
          <p:nvPr/>
        </p:nvSpPr>
        <p:spPr>
          <a:xfrm>
            <a:off x="311760" y="1229760"/>
            <a:ext cx="8520120" cy="3338640"/>
          </a:xfrm>
          <a:prstGeom prst="rect">
            <a:avLst/>
          </a:prstGeom>
          <a:noFill/>
          <a:ln>
            <a:noFill/>
          </a:ln>
        </p:spPr>
        <p:txBody>
          <a:bodyPr tIns="91440" bIns="91440"/>
          <a:p>
            <a:pPr>
              <a:lnSpc>
                <a:spcPct val="100000"/>
              </a:lnSpc>
            </a:pPr>
            <a:r>
              <a:rPr b="0" lang="en-IN" sz="1800" spc="-1" strike="noStrike">
                <a:solidFill>
                  <a:srgbClr val="434343"/>
                </a:solidFill>
                <a:uFill>
                  <a:solidFill>
                    <a:srgbClr val="ffffff"/>
                  </a:solidFill>
                </a:uFill>
                <a:latin typeface="Roboto"/>
                <a:ea typeface="Roboto"/>
              </a:rPr>
              <a:t>Some attributes of Packet Encoder</a:t>
            </a:r>
            <a:endParaRPr b="0" lang="en-IN" sz="1400" spc="-1" strike="noStrike">
              <a:solidFill>
                <a:srgbClr val="000000"/>
              </a:solidFill>
              <a:uFill>
                <a:solidFill>
                  <a:srgbClr val="ffffff"/>
                </a:solidFill>
              </a:uFill>
              <a:latin typeface="Arial"/>
            </a:endParaRPr>
          </a:p>
          <a:p>
            <a:pPr>
              <a:lnSpc>
                <a:spcPct val="100000"/>
              </a:lnSpc>
            </a:pPr>
            <a:r>
              <a:rPr b="0" lang="en-IN" sz="1800" spc="-1" strike="noStrike">
                <a:solidFill>
                  <a:srgbClr val="434343"/>
                </a:solidFill>
                <a:uFill>
                  <a:solidFill>
                    <a:srgbClr val="ffffff"/>
                  </a:solidFill>
                </a:uFill>
                <a:latin typeface="Roboto"/>
                <a:ea typeface="Roboto"/>
              </a:rPr>
              <a:t>1.Preamble:-Used to synchronize transmission timing tells receiver that data is about to transmitted when left blank than it takes default value.</a:t>
            </a:r>
            <a:endParaRPr b="0" lang="en-IN" sz="1400" spc="-1" strike="noStrike">
              <a:solidFill>
                <a:srgbClr val="000000"/>
              </a:solidFill>
              <a:uFill>
                <a:solidFill>
                  <a:srgbClr val="ffffff"/>
                </a:solidFill>
              </a:uFill>
              <a:latin typeface="Arial"/>
            </a:endParaRPr>
          </a:p>
          <a:p>
            <a:pPr>
              <a:lnSpc>
                <a:spcPct val="100000"/>
              </a:lnSpc>
            </a:pPr>
            <a:r>
              <a:rPr b="0" lang="en-IN" sz="1800" spc="-1" strike="noStrike">
                <a:solidFill>
                  <a:srgbClr val="434343"/>
                </a:solidFill>
                <a:uFill>
                  <a:solidFill>
                    <a:srgbClr val="ffffff"/>
                  </a:solidFill>
                </a:uFill>
                <a:latin typeface="Roboto"/>
                <a:ea typeface="Roboto"/>
              </a:rPr>
              <a:t>2.Payload Length:-Represent number of bytes included in each packets,larger value work better for large image </a:t>
            </a:r>
            <a:endParaRPr b="0" lang="en-IN" sz="14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311760" y="410040"/>
            <a:ext cx="8520120" cy="607320"/>
          </a:xfrm>
          <a:prstGeom prst="rect">
            <a:avLst/>
          </a:prstGeom>
          <a:noFill/>
          <a:ln>
            <a:noFill/>
          </a:ln>
        </p:spPr>
        <p:txBody>
          <a:bodyPr tIns="91440" bIns="91440"/>
          <a:p>
            <a:pPr>
              <a:lnSpc>
                <a:spcPct val="100000"/>
              </a:lnSpc>
            </a:pPr>
            <a:r>
              <a:rPr b="0" lang="en-IN" sz="3000" spc="-1" strike="noStrike">
                <a:solidFill>
                  <a:srgbClr val="2a3990"/>
                </a:solidFill>
                <a:uFill>
                  <a:solidFill>
                    <a:srgbClr val="ffffff"/>
                  </a:solidFill>
                </a:uFill>
                <a:latin typeface="Roboto"/>
                <a:ea typeface="Roboto"/>
              </a:rPr>
              <a:t>Result &amp; Conclusion</a:t>
            </a:r>
            <a:endParaRPr b="0" lang="en-IN" sz="1400" spc="-1" strike="noStrike">
              <a:solidFill>
                <a:srgbClr val="000000"/>
              </a:solidFill>
              <a:uFill>
                <a:solidFill>
                  <a:srgbClr val="ffffff"/>
                </a:solidFill>
              </a:uFill>
              <a:latin typeface="Arial"/>
            </a:endParaRPr>
          </a:p>
        </p:txBody>
      </p:sp>
      <p:sp>
        <p:nvSpPr>
          <p:cNvPr id="105" name="TextShape 2"/>
          <p:cNvSpPr txBox="1"/>
          <p:nvPr/>
        </p:nvSpPr>
        <p:spPr>
          <a:xfrm>
            <a:off x="311760" y="1229760"/>
            <a:ext cx="8520120" cy="3338640"/>
          </a:xfrm>
          <a:prstGeom prst="rect">
            <a:avLst/>
          </a:prstGeom>
          <a:noFill/>
          <a:ln>
            <a:noFill/>
          </a:ln>
        </p:spPr>
        <p:txBody>
          <a:bodyPr tIns="91440" bIns="91440"/>
          <a:p>
            <a:pPr>
              <a:lnSpc>
                <a:spcPct val="100000"/>
              </a:lnSpc>
            </a:pPr>
            <a:r>
              <a:rPr b="0" lang="en-IN" sz="1400" spc="-1" strike="noStrike">
                <a:solidFill>
                  <a:srgbClr val="434343"/>
                </a:solidFill>
                <a:uFill>
                  <a:solidFill>
                    <a:srgbClr val="ffffff"/>
                  </a:solidFill>
                </a:uFill>
                <a:latin typeface="Roboto"/>
                <a:ea typeface="Roboto"/>
              </a:rPr>
              <a:t>Some problem occurred while transferring image using antenna as during the initial transmission a noise burst occur which effect in corrupting the initial bytes to be transferred.</a:t>
            </a:r>
            <a:endParaRPr b="0" lang="en-IN" sz="1400" spc="-1" strike="noStrike">
              <a:solidFill>
                <a:srgbClr val="000000"/>
              </a:solidFill>
              <a:uFill>
                <a:solidFill>
                  <a:srgbClr val="ffffff"/>
                </a:solidFill>
              </a:uFill>
              <a:latin typeface="Arial"/>
            </a:endParaRPr>
          </a:p>
          <a:p>
            <a:pPr>
              <a:lnSpc>
                <a:spcPct val="100000"/>
              </a:lnSpc>
            </a:pPr>
            <a:r>
              <a:rPr b="0" lang="en-IN" sz="1400" spc="-1" strike="noStrike">
                <a:solidFill>
                  <a:srgbClr val="434343"/>
                </a:solidFill>
                <a:uFill>
                  <a:solidFill>
                    <a:srgbClr val="ffffff"/>
                  </a:solidFill>
                </a:uFill>
                <a:latin typeface="Roboto"/>
                <a:ea typeface="Roboto"/>
              </a:rPr>
              <a:t>This causes the serious issue in image transferring as the first bytes in files represent the file header and due to this the received data can’t be identified as image and the file can’t be opened.Even the whole file was being transferred and the rest of the file was correct but due to corrupted header it causes image viewer to reject it.</a:t>
            </a:r>
            <a:endParaRPr b="0" lang="en-IN" sz="1400" spc="-1" strike="noStrike">
              <a:solidFill>
                <a:srgbClr val="000000"/>
              </a:solidFill>
              <a:uFill>
                <a:solidFill>
                  <a:srgbClr val="ffffff"/>
                </a:solidFill>
              </a:uFill>
              <a:latin typeface="Arial"/>
            </a:endParaRPr>
          </a:p>
          <a:p>
            <a:pPr>
              <a:lnSpc>
                <a:spcPct val="100000"/>
              </a:lnSpc>
            </a:pPr>
            <a:r>
              <a:rPr b="0" lang="en-IN" sz="1400" spc="-1" strike="noStrike">
                <a:solidFill>
                  <a:srgbClr val="434343"/>
                </a:solidFill>
                <a:uFill>
                  <a:solidFill>
                    <a:srgbClr val="ffffff"/>
                  </a:solidFill>
                </a:uFill>
                <a:latin typeface="Roboto"/>
                <a:ea typeface="Roboto"/>
              </a:rPr>
              <a:t>This issue was tackled by preamble of packet encoder by increasing its length it allows the receiver to delay its starting point but it causes the speed of transmission to slow down a lot.</a:t>
            </a:r>
            <a:endParaRPr b="0" lang="en-IN" sz="1400" spc="-1" strike="noStrike">
              <a:solidFill>
                <a:srgbClr val="000000"/>
              </a:solidFill>
              <a:uFill>
                <a:solidFill>
                  <a:srgbClr val="ffffff"/>
                </a:solidFill>
              </a:uFill>
              <a:latin typeface="Arial"/>
            </a:endParaRPr>
          </a:p>
          <a:p>
            <a:pPr>
              <a:lnSpc>
                <a:spcPct val="100000"/>
              </a:lnSpc>
            </a:pPr>
            <a:r>
              <a:rPr b="0" lang="en-IN" sz="1800" spc="-1" strike="noStrike">
                <a:solidFill>
                  <a:srgbClr val="434343"/>
                </a:solidFill>
                <a:uFill>
                  <a:solidFill>
                    <a:srgbClr val="ffffff"/>
                  </a:solidFill>
                </a:uFill>
                <a:latin typeface="Roboto"/>
                <a:ea typeface="Roboto"/>
              </a:rPr>
              <a:t> </a:t>
            </a:r>
            <a:endParaRPr b="0" lang="en-IN" sz="14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311760" y="410040"/>
            <a:ext cx="8520120" cy="607320"/>
          </a:xfrm>
          <a:prstGeom prst="rect">
            <a:avLst/>
          </a:prstGeom>
          <a:noFill/>
          <a:ln>
            <a:noFill/>
          </a:ln>
        </p:spPr>
        <p:txBody>
          <a:bodyPr tIns="91440" bIns="91440"/>
          <a:p>
            <a:pPr>
              <a:lnSpc>
                <a:spcPct val="100000"/>
              </a:lnSpc>
            </a:pPr>
            <a:r>
              <a:rPr b="0" lang="en-IN" sz="3000" spc="-1" strike="noStrike">
                <a:solidFill>
                  <a:srgbClr val="2a3990"/>
                </a:solidFill>
                <a:uFill>
                  <a:solidFill>
                    <a:srgbClr val="ffffff"/>
                  </a:solidFill>
                </a:uFill>
                <a:latin typeface="Roboto"/>
                <a:ea typeface="Roboto"/>
              </a:rPr>
              <a:t>Modulation:</a:t>
            </a:r>
            <a:endParaRPr b="0" lang="en-IN" sz="1400" spc="-1" strike="noStrike">
              <a:solidFill>
                <a:srgbClr val="000000"/>
              </a:solidFill>
              <a:uFill>
                <a:solidFill>
                  <a:srgbClr val="ffffff"/>
                </a:solidFill>
              </a:uFill>
              <a:latin typeface="Arial"/>
            </a:endParaRPr>
          </a:p>
        </p:txBody>
      </p:sp>
      <p:sp>
        <p:nvSpPr>
          <p:cNvPr id="87" name="TextShape 2"/>
          <p:cNvSpPr txBox="1"/>
          <p:nvPr/>
        </p:nvSpPr>
        <p:spPr>
          <a:xfrm>
            <a:off x="311760" y="1229760"/>
            <a:ext cx="8520120" cy="3338640"/>
          </a:xfrm>
          <a:prstGeom prst="rect">
            <a:avLst/>
          </a:prstGeom>
          <a:noFill/>
          <a:ln>
            <a:noFill/>
          </a:ln>
        </p:spPr>
        <p:txBody>
          <a:bodyPr tIns="91440" bIns="91440"/>
          <a:p>
            <a:pPr>
              <a:lnSpc>
                <a:spcPct val="100000"/>
              </a:lnSpc>
            </a:pPr>
            <a:r>
              <a:rPr b="0" lang="en-IN" sz="1800" spc="-1" strike="noStrike">
                <a:solidFill>
                  <a:srgbClr val="434343"/>
                </a:solidFill>
                <a:uFill>
                  <a:solidFill>
                    <a:srgbClr val="ffffff"/>
                  </a:solidFill>
                </a:uFill>
                <a:latin typeface="Roboto"/>
                <a:ea typeface="Roboto"/>
              </a:rPr>
              <a:t>First we created a simulation for the QPSK modulation of the signal having value ranging from 0 to 255 using constellation modulator block.</a:t>
            </a: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311760" y="410040"/>
            <a:ext cx="8520120" cy="607320"/>
          </a:xfrm>
          <a:prstGeom prst="rect">
            <a:avLst/>
          </a:prstGeom>
          <a:noFill/>
          <a:ln>
            <a:noFill/>
          </a:ln>
        </p:spPr>
        <p:txBody>
          <a:bodyPr tIns="91440" bIns="91440"/>
          <a:p>
            <a:pPr>
              <a:lnSpc>
                <a:spcPct val="100000"/>
              </a:lnSpc>
            </a:pPr>
            <a:r>
              <a:rPr b="0" lang="en-IN" sz="3000" spc="-1" strike="noStrike">
                <a:solidFill>
                  <a:srgbClr val="2a3990"/>
                </a:solidFill>
                <a:uFill>
                  <a:solidFill>
                    <a:srgbClr val="ffffff"/>
                  </a:solidFill>
                </a:uFill>
                <a:latin typeface="Roboto"/>
                <a:ea typeface="Roboto"/>
              </a:rPr>
              <a:t>Channel Simulation</a:t>
            </a:r>
            <a:endParaRPr b="0" lang="en-IN" sz="1400" spc="-1" strike="noStrike">
              <a:solidFill>
                <a:srgbClr val="000000"/>
              </a:solidFill>
              <a:uFill>
                <a:solidFill>
                  <a:srgbClr val="ffffff"/>
                </a:solidFill>
              </a:uFill>
              <a:latin typeface="Arial"/>
            </a:endParaRPr>
          </a:p>
        </p:txBody>
      </p:sp>
      <p:sp>
        <p:nvSpPr>
          <p:cNvPr id="89" name="TextShape 2"/>
          <p:cNvSpPr txBox="1"/>
          <p:nvPr/>
        </p:nvSpPr>
        <p:spPr>
          <a:xfrm>
            <a:off x="311760" y="1229760"/>
            <a:ext cx="8520120" cy="3338640"/>
          </a:xfrm>
          <a:prstGeom prst="rect">
            <a:avLst/>
          </a:prstGeom>
          <a:noFill/>
          <a:ln>
            <a:noFill/>
          </a:ln>
        </p:spPr>
        <p:txBody>
          <a:bodyPr tIns="91440" bIns="91440"/>
          <a:p>
            <a:pPr>
              <a:lnSpc>
                <a:spcPct val="100000"/>
              </a:lnSpc>
            </a:pPr>
            <a:r>
              <a:rPr b="0" lang="en-IN" sz="1800" spc="-1" strike="noStrike">
                <a:solidFill>
                  <a:srgbClr val="434343"/>
                </a:solidFill>
                <a:uFill>
                  <a:solidFill>
                    <a:srgbClr val="ffffff"/>
                  </a:solidFill>
                </a:uFill>
                <a:latin typeface="Roboto"/>
                <a:ea typeface="Roboto"/>
              </a:rPr>
              <a:t>The next step of our simulation was to deal with the typical issues which can be faced while transferring the image for that we used the channel model block of Gnu Radio which allowed us to play with the parameters noise timing and frequency drift.This allowed us to visualize the effects of channel how it become distorted before it is received at receiver.</a:t>
            </a:r>
            <a:endParaRPr b="0" lang="en-IN" sz="14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311760" y="410040"/>
            <a:ext cx="8520120" cy="607320"/>
          </a:xfrm>
          <a:prstGeom prst="rect">
            <a:avLst/>
          </a:prstGeom>
          <a:noFill/>
          <a:ln>
            <a:noFill/>
          </a:ln>
        </p:spPr>
        <p:txBody>
          <a:bodyPr tIns="91440" bIns="91440"/>
          <a:p>
            <a:pPr>
              <a:lnSpc>
                <a:spcPct val="100000"/>
              </a:lnSpc>
            </a:pPr>
            <a:r>
              <a:rPr b="0" lang="en-IN" sz="3000" spc="-1" strike="noStrike">
                <a:solidFill>
                  <a:srgbClr val="2a3990"/>
                </a:solidFill>
                <a:uFill>
                  <a:solidFill>
                    <a:srgbClr val="ffffff"/>
                  </a:solidFill>
                </a:uFill>
                <a:latin typeface="Roboto"/>
                <a:ea typeface="Roboto"/>
              </a:rPr>
              <a:t>Effects of Channel</a:t>
            </a:r>
            <a:endParaRPr b="0" lang="en-IN" sz="1400" spc="-1" strike="noStrike">
              <a:solidFill>
                <a:srgbClr val="000000"/>
              </a:solidFill>
              <a:uFill>
                <a:solidFill>
                  <a:srgbClr val="ffffff"/>
                </a:solidFill>
              </a:uFill>
              <a:latin typeface="Arial"/>
            </a:endParaRPr>
          </a:p>
        </p:txBody>
      </p:sp>
      <p:sp>
        <p:nvSpPr>
          <p:cNvPr id="91" name="TextShape 2"/>
          <p:cNvSpPr txBox="1"/>
          <p:nvPr/>
        </p:nvSpPr>
        <p:spPr>
          <a:xfrm>
            <a:off x="311760" y="1229760"/>
            <a:ext cx="8520120" cy="3338640"/>
          </a:xfrm>
          <a:prstGeom prst="rect">
            <a:avLst/>
          </a:prstGeom>
          <a:noFill/>
          <a:ln>
            <a:noFill/>
          </a:ln>
        </p:spPr>
        <p:txBody>
          <a:bodyPr tIns="91440" bIns="91440"/>
          <a:p>
            <a:pPr>
              <a:lnSpc>
                <a:spcPct val="100000"/>
              </a:lnSpc>
            </a:pPr>
            <a:r>
              <a:rPr b="0" lang="en-IN" sz="1800" spc="-1" strike="noStrike">
                <a:solidFill>
                  <a:srgbClr val="434343"/>
                </a:solidFill>
                <a:uFill>
                  <a:solidFill>
                    <a:srgbClr val="ffffff"/>
                  </a:solidFill>
                </a:uFill>
                <a:latin typeface="Roboto"/>
                <a:ea typeface="Roboto"/>
              </a:rPr>
              <a:t>1.Thermal Noise:</a:t>
            </a:r>
            <a:endParaRPr b="0" lang="en-IN" sz="1400" spc="-1" strike="noStrike">
              <a:solidFill>
                <a:srgbClr val="000000"/>
              </a:solidFill>
              <a:uFill>
                <a:solidFill>
                  <a:srgbClr val="ffffff"/>
                </a:solidFill>
              </a:uFill>
              <a:latin typeface="Arial"/>
            </a:endParaRPr>
          </a:p>
          <a:p>
            <a:pPr>
              <a:lnSpc>
                <a:spcPct val="100000"/>
              </a:lnSpc>
            </a:pPr>
            <a:r>
              <a:rPr b="0" lang="en-IN" sz="1800" spc="-1" strike="noStrike">
                <a:solidFill>
                  <a:srgbClr val="434343"/>
                </a:solidFill>
                <a:uFill>
                  <a:solidFill>
                    <a:srgbClr val="ffffff"/>
                  </a:solidFill>
                </a:uFill>
                <a:latin typeface="Roboto"/>
                <a:ea typeface="Roboto"/>
              </a:rPr>
              <a:t>2.Timing Offset:</a:t>
            </a:r>
            <a:endParaRPr b="0" lang="en-IN" sz="1400" spc="-1" strike="noStrike">
              <a:solidFill>
                <a:srgbClr val="000000"/>
              </a:solidFill>
              <a:uFill>
                <a:solidFill>
                  <a:srgbClr val="ffffff"/>
                </a:solidFill>
              </a:uFill>
              <a:latin typeface="Arial"/>
            </a:endParaRPr>
          </a:p>
          <a:p>
            <a:pPr>
              <a:lnSpc>
                <a:spcPct val="100000"/>
              </a:lnSpc>
            </a:pPr>
            <a:r>
              <a:rPr b="0" lang="en-IN" sz="1800" spc="-1" strike="noStrike">
                <a:solidFill>
                  <a:srgbClr val="434343"/>
                </a:solidFill>
                <a:uFill>
                  <a:solidFill>
                    <a:srgbClr val="ffffff"/>
                  </a:solidFill>
                </a:uFill>
                <a:latin typeface="Roboto"/>
                <a:ea typeface="Roboto"/>
              </a:rPr>
              <a:t>3.Frequency Offset:</a:t>
            </a:r>
            <a:endParaRPr b="0" lang="en-IN" sz="14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311760" y="410040"/>
            <a:ext cx="8520120" cy="607320"/>
          </a:xfrm>
          <a:prstGeom prst="rect">
            <a:avLst/>
          </a:prstGeom>
          <a:noFill/>
          <a:ln>
            <a:noFill/>
          </a:ln>
        </p:spPr>
        <p:txBody>
          <a:bodyPr tIns="91440" bIns="91440"/>
          <a:p>
            <a:pPr>
              <a:lnSpc>
                <a:spcPct val="100000"/>
              </a:lnSpc>
            </a:pPr>
            <a:r>
              <a:rPr b="0" lang="en-IN" sz="3000" spc="-1" strike="noStrike">
                <a:solidFill>
                  <a:srgbClr val="2a3990"/>
                </a:solidFill>
                <a:uFill>
                  <a:solidFill>
                    <a:srgbClr val="ffffff"/>
                  </a:solidFill>
                </a:uFill>
                <a:latin typeface="Roboto"/>
                <a:ea typeface="Roboto"/>
              </a:rPr>
              <a:t>Time Recovery</a:t>
            </a:r>
            <a:endParaRPr b="0" lang="en-IN" sz="1400" spc="-1" strike="noStrike">
              <a:solidFill>
                <a:srgbClr val="000000"/>
              </a:solidFill>
              <a:uFill>
                <a:solidFill>
                  <a:srgbClr val="ffffff"/>
                </a:solidFill>
              </a:uFill>
              <a:latin typeface="Arial"/>
            </a:endParaRPr>
          </a:p>
        </p:txBody>
      </p:sp>
      <p:sp>
        <p:nvSpPr>
          <p:cNvPr id="93" name="TextShape 2"/>
          <p:cNvSpPr txBox="1"/>
          <p:nvPr/>
        </p:nvSpPr>
        <p:spPr>
          <a:xfrm>
            <a:off x="311760" y="1229760"/>
            <a:ext cx="8520120" cy="3338640"/>
          </a:xfrm>
          <a:prstGeom prst="rect">
            <a:avLst/>
          </a:prstGeom>
          <a:noFill/>
          <a:ln>
            <a:noFill/>
          </a:ln>
        </p:spPr>
        <p:txBody>
          <a:bodyPr tIns="91440" bIns="91440"/>
          <a:p>
            <a:pPr>
              <a:lnSpc>
                <a:spcPct val="100000"/>
              </a:lnSpc>
            </a:pPr>
            <a:r>
              <a:rPr b="0" lang="en-IN" sz="1800" spc="-1" strike="noStrike">
                <a:solidFill>
                  <a:srgbClr val="434343"/>
                </a:solidFill>
                <a:uFill>
                  <a:solidFill>
                    <a:srgbClr val="ffffff"/>
                  </a:solidFill>
                </a:uFill>
                <a:latin typeface="Roboto"/>
                <a:ea typeface="Roboto"/>
              </a:rPr>
              <a:t>Polyphase clock sync is used for this purpose this block perform multiple task  </a:t>
            </a:r>
            <a:endParaRPr b="0" lang="en-IN" sz="1400" spc="-1" strike="noStrike">
              <a:solidFill>
                <a:srgbClr val="000000"/>
              </a:solidFill>
              <a:uFill>
                <a:solidFill>
                  <a:srgbClr val="ffffff"/>
                </a:solidFill>
              </a:uFill>
              <a:latin typeface="Arial"/>
            </a:endParaRPr>
          </a:p>
          <a:p>
            <a:pPr>
              <a:lnSpc>
                <a:spcPct val="100000"/>
              </a:lnSpc>
            </a:pPr>
            <a:r>
              <a:rPr b="0" lang="en-IN" sz="1800" spc="-1" strike="noStrike">
                <a:solidFill>
                  <a:srgbClr val="434343"/>
                </a:solidFill>
                <a:uFill>
                  <a:solidFill>
                    <a:srgbClr val="ffffff"/>
                  </a:solidFill>
                </a:uFill>
                <a:latin typeface="Roboto"/>
                <a:ea typeface="Roboto"/>
              </a:rPr>
              <a:t>1.Perform clock recovery</a:t>
            </a:r>
            <a:endParaRPr b="0" lang="en-IN" sz="1400" spc="-1" strike="noStrike">
              <a:solidFill>
                <a:srgbClr val="000000"/>
              </a:solidFill>
              <a:uFill>
                <a:solidFill>
                  <a:srgbClr val="ffffff"/>
                </a:solidFill>
              </a:uFill>
              <a:latin typeface="Arial"/>
            </a:endParaRPr>
          </a:p>
          <a:p>
            <a:pPr>
              <a:lnSpc>
                <a:spcPct val="100000"/>
              </a:lnSpc>
            </a:pPr>
            <a:r>
              <a:rPr b="0" lang="en-IN" sz="1800" spc="-1" strike="noStrike">
                <a:solidFill>
                  <a:srgbClr val="434343"/>
                </a:solidFill>
                <a:uFill>
                  <a:solidFill>
                    <a:srgbClr val="ffffff"/>
                  </a:solidFill>
                </a:uFill>
                <a:latin typeface="Roboto"/>
                <a:ea typeface="Roboto"/>
              </a:rPr>
              <a:t>2. Provide the matched filter needed to remove the Inter Symbol Interface (ISI)</a:t>
            </a:r>
            <a:endParaRPr b="0" lang="en-IN" sz="1400" spc="-1" strike="noStrike">
              <a:solidFill>
                <a:srgbClr val="000000"/>
              </a:solidFill>
              <a:uFill>
                <a:solidFill>
                  <a:srgbClr val="ffffff"/>
                </a:solidFill>
              </a:uFill>
              <a:latin typeface="Arial"/>
            </a:endParaRPr>
          </a:p>
          <a:p>
            <a:pPr>
              <a:lnSpc>
                <a:spcPct val="100000"/>
              </a:lnSpc>
            </a:pPr>
            <a:r>
              <a:rPr b="0" lang="en-IN" sz="1800" spc="-1" strike="noStrike">
                <a:solidFill>
                  <a:srgbClr val="434343"/>
                </a:solidFill>
                <a:uFill>
                  <a:solidFill>
                    <a:srgbClr val="ffffff"/>
                  </a:solidFill>
                </a:uFill>
                <a:latin typeface="Roboto"/>
                <a:ea typeface="Roboto"/>
              </a:rPr>
              <a:t>3.Internally down convert the signal to desired symbol per second</a:t>
            </a:r>
            <a:endParaRPr b="0" lang="en-IN" sz="14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311760" y="410040"/>
            <a:ext cx="8520120" cy="607320"/>
          </a:xfrm>
          <a:prstGeom prst="rect">
            <a:avLst/>
          </a:prstGeom>
          <a:noFill/>
          <a:ln>
            <a:noFill/>
          </a:ln>
        </p:spPr>
        <p:txBody>
          <a:bodyPr tIns="91440" bIns="91440"/>
          <a:p>
            <a:pPr>
              <a:lnSpc>
                <a:spcPct val="100000"/>
              </a:lnSpc>
            </a:pPr>
            <a:r>
              <a:rPr b="0" lang="en-IN" sz="3000" spc="-1" strike="noStrike">
                <a:solidFill>
                  <a:srgbClr val="2a3990"/>
                </a:solidFill>
                <a:uFill>
                  <a:solidFill>
                    <a:srgbClr val="ffffff"/>
                  </a:solidFill>
                </a:uFill>
                <a:latin typeface="Roboto"/>
                <a:ea typeface="Roboto"/>
              </a:rPr>
              <a:t>CMA Equalizer</a:t>
            </a:r>
            <a:endParaRPr b="0" lang="en-IN" sz="1400" spc="-1" strike="noStrike">
              <a:solidFill>
                <a:srgbClr val="000000"/>
              </a:solidFill>
              <a:uFill>
                <a:solidFill>
                  <a:srgbClr val="ffffff"/>
                </a:solidFill>
              </a:uFill>
              <a:latin typeface="Arial"/>
            </a:endParaRPr>
          </a:p>
        </p:txBody>
      </p:sp>
      <p:sp>
        <p:nvSpPr>
          <p:cNvPr id="95" name="TextShape 2"/>
          <p:cNvSpPr txBox="1"/>
          <p:nvPr/>
        </p:nvSpPr>
        <p:spPr>
          <a:xfrm>
            <a:off x="311760" y="1229760"/>
            <a:ext cx="8520120" cy="3338640"/>
          </a:xfrm>
          <a:prstGeom prst="rect">
            <a:avLst/>
          </a:prstGeom>
          <a:noFill/>
          <a:ln>
            <a:noFill/>
          </a:ln>
        </p:spPr>
        <p:txBody>
          <a:bodyPr tIns="91440" bIns="91440"/>
          <a:p>
            <a:pPr>
              <a:lnSpc>
                <a:spcPct val="100000"/>
              </a:lnSpc>
            </a:pPr>
            <a:r>
              <a:rPr b="0" lang="en-IN" sz="1800" spc="-1" strike="noStrike">
                <a:solidFill>
                  <a:srgbClr val="434343"/>
                </a:solidFill>
                <a:uFill>
                  <a:solidFill>
                    <a:srgbClr val="ffffff"/>
                  </a:solidFill>
                </a:uFill>
                <a:latin typeface="Roboto"/>
                <a:ea typeface="Roboto"/>
              </a:rPr>
              <a:t>1.Used for correcting multipath distortion caused to to many paths between transmitter and receiver.</a:t>
            </a: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a:p>
            <a:pPr>
              <a:lnSpc>
                <a:spcPct val="100000"/>
              </a:lnSpc>
            </a:pPr>
            <a:r>
              <a:rPr b="0" lang="en-IN" sz="1800" spc="-1" strike="noStrike">
                <a:solidFill>
                  <a:srgbClr val="434343"/>
                </a:solidFill>
                <a:uFill>
                  <a:solidFill>
                    <a:srgbClr val="ffffff"/>
                  </a:solidFill>
                </a:uFill>
                <a:latin typeface="Roboto"/>
                <a:ea typeface="Roboto"/>
              </a:rPr>
              <a:t>Only capable of converging signal to unit circle but at any given phase it doesn’t solve the problem of phase and frequency correction.</a:t>
            </a: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311760" y="410040"/>
            <a:ext cx="8520120" cy="607320"/>
          </a:xfrm>
          <a:prstGeom prst="rect">
            <a:avLst/>
          </a:prstGeom>
          <a:noFill/>
          <a:ln>
            <a:noFill/>
          </a:ln>
        </p:spPr>
        <p:txBody>
          <a:bodyPr tIns="91440" bIns="91440"/>
          <a:p>
            <a:pPr>
              <a:lnSpc>
                <a:spcPct val="100000"/>
              </a:lnSpc>
            </a:pPr>
            <a:r>
              <a:rPr b="0" lang="en-IN" sz="3000" spc="-1" strike="noStrike">
                <a:solidFill>
                  <a:srgbClr val="2a3990"/>
                </a:solidFill>
                <a:uFill>
                  <a:solidFill>
                    <a:srgbClr val="ffffff"/>
                  </a:solidFill>
                </a:uFill>
                <a:latin typeface="Roboto"/>
                <a:ea typeface="Roboto"/>
              </a:rPr>
              <a:t>Costas Loop</a:t>
            </a:r>
            <a:endParaRPr b="0" lang="en-IN" sz="1400" spc="-1" strike="noStrike">
              <a:solidFill>
                <a:srgbClr val="000000"/>
              </a:solidFill>
              <a:uFill>
                <a:solidFill>
                  <a:srgbClr val="ffffff"/>
                </a:solidFill>
              </a:uFill>
              <a:latin typeface="Arial"/>
            </a:endParaRPr>
          </a:p>
        </p:txBody>
      </p:sp>
      <p:sp>
        <p:nvSpPr>
          <p:cNvPr id="97" name="TextShape 2"/>
          <p:cNvSpPr txBox="1"/>
          <p:nvPr/>
        </p:nvSpPr>
        <p:spPr>
          <a:xfrm>
            <a:off x="311760" y="1229760"/>
            <a:ext cx="8520120" cy="3338640"/>
          </a:xfrm>
          <a:prstGeom prst="rect">
            <a:avLst/>
          </a:prstGeom>
          <a:noFill/>
          <a:ln>
            <a:noFill/>
          </a:ln>
        </p:spPr>
        <p:txBody>
          <a:bodyPr tIns="91440" bIns="91440"/>
          <a:p>
            <a:pPr>
              <a:lnSpc>
                <a:spcPct val="100000"/>
              </a:lnSpc>
            </a:pPr>
            <a:r>
              <a:rPr b="0" lang="en-IN" sz="1800" spc="-1" strike="noStrike">
                <a:solidFill>
                  <a:srgbClr val="434343"/>
                </a:solidFill>
                <a:uFill>
                  <a:solidFill>
                    <a:srgbClr val="ffffff"/>
                  </a:solidFill>
                </a:uFill>
                <a:latin typeface="Roboto"/>
                <a:ea typeface="Roboto"/>
              </a:rPr>
              <a:t>To deal with the problem of frequency and the phase offset costas loop is used </a:t>
            </a:r>
            <a:endParaRPr b="0" lang="en-IN" sz="14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311760" y="410040"/>
            <a:ext cx="8520120" cy="607320"/>
          </a:xfrm>
          <a:prstGeom prst="rect">
            <a:avLst/>
          </a:prstGeom>
          <a:noFill/>
          <a:ln>
            <a:noFill/>
          </a:ln>
        </p:spPr>
        <p:txBody>
          <a:bodyPr tIns="91440" bIns="91440"/>
          <a:p>
            <a:pPr>
              <a:lnSpc>
                <a:spcPct val="100000"/>
              </a:lnSpc>
            </a:pPr>
            <a:r>
              <a:rPr b="0" lang="en-IN" sz="3000" spc="-1" strike="noStrike">
                <a:solidFill>
                  <a:srgbClr val="2a3990"/>
                </a:solidFill>
                <a:uFill>
                  <a:solidFill>
                    <a:srgbClr val="ffffff"/>
                  </a:solidFill>
                </a:uFill>
                <a:latin typeface="Roboto"/>
                <a:ea typeface="Roboto"/>
              </a:rPr>
              <a:t>Decoding Process</a:t>
            </a:r>
            <a:endParaRPr b="0" lang="en-IN" sz="1400" spc="-1" strike="noStrike">
              <a:solidFill>
                <a:srgbClr val="000000"/>
              </a:solidFill>
              <a:uFill>
                <a:solidFill>
                  <a:srgbClr val="ffffff"/>
                </a:solidFill>
              </a:uFill>
              <a:latin typeface="Arial"/>
            </a:endParaRPr>
          </a:p>
        </p:txBody>
      </p:sp>
      <p:sp>
        <p:nvSpPr>
          <p:cNvPr id="99" name="TextShape 2"/>
          <p:cNvSpPr txBox="1"/>
          <p:nvPr/>
        </p:nvSpPr>
        <p:spPr>
          <a:xfrm>
            <a:off x="311760" y="1229760"/>
            <a:ext cx="8520120" cy="3338640"/>
          </a:xfrm>
          <a:prstGeom prst="rect">
            <a:avLst/>
          </a:prstGeom>
          <a:noFill/>
          <a:ln>
            <a:noFill/>
          </a:ln>
        </p:spPr>
        <p:txBody>
          <a:bodyPr tIns="91440" bIns="91440"/>
          <a:p>
            <a:pPr>
              <a:lnSpc>
                <a:spcPct val="100000"/>
              </a:lnSpc>
            </a:pPr>
            <a:r>
              <a:rPr b="0" lang="en-IN" sz="1800" spc="-1" strike="noStrike">
                <a:solidFill>
                  <a:srgbClr val="434343"/>
                </a:solidFill>
                <a:uFill>
                  <a:solidFill>
                    <a:srgbClr val="ffffff"/>
                  </a:solidFill>
                </a:uFill>
                <a:latin typeface="Roboto"/>
                <a:ea typeface="Roboto"/>
              </a:rPr>
              <a:t>Symbols from constellation plot is converted to bits using the demodulator and than mapped to their binary equivalents.</a:t>
            </a:r>
            <a:endParaRPr b="0" lang="en-IN" sz="1400" spc="-1" strike="noStrike">
              <a:solidFill>
                <a:srgbClr val="000000"/>
              </a:solidFill>
              <a:uFill>
                <a:solidFill>
                  <a:srgbClr val="ffffff"/>
                </a:solidFill>
              </a:uFill>
              <a:latin typeface="Arial"/>
            </a:endParaRPr>
          </a:p>
          <a:p>
            <a:pPr>
              <a:lnSpc>
                <a:spcPct val="100000"/>
              </a:lnSpc>
            </a:pPr>
            <a:r>
              <a:rPr b="0" lang="en-IN" sz="1800" spc="-1" strike="noStrike">
                <a:solidFill>
                  <a:srgbClr val="434343"/>
                </a:solidFill>
                <a:uFill>
                  <a:solidFill>
                    <a:srgbClr val="ffffff"/>
                  </a:solidFill>
                </a:uFill>
                <a:latin typeface="Roboto"/>
                <a:ea typeface="Roboto"/>
              </a:rPr>
              <a:t>Differential encoding is used before modulation therefore  differential decoding is used now.</a:t>
            </a:r>
            <a:endParaRPr b="0" lang="en-IN" sz="1400" spc="-1" strike="noStrike">
              <a:solidFill>
                <a:srgbClr val="000000"/>
              </a:solidFill>
              <a:uFill>
                <a:solidFill>
                  <a:srgbClr val="ffffff"/>
                </a:solidFill>
              </a:uFill>
              <a:latin typeface="Arial"/>
            </a:endParaRPr>
          </a:p>
          <a:p>
            <a:pPr>
              <a:lnSpc>
                <a:spcPct val="100000"/>
              </a:lnSpc>
            </a:pPr>
            <a:r>
              <a:rPr b="0" lang="en-IN" sz="1800" spc="-1" strike="noStrike">
                <a:solidFill>
                  <a:srgbClr val="434343"/>
                </a:solidFill>
                <a:uFill>
                  <a:solidFill>
                    <a:srgbClr val="ffffff"/>
                  </a:solidFill>
                </a:uFill>
                <a:latin typeface="Roboto"/>
                <a:ea typeface="Roboto"/>
              </a:rPr>
              <a:t>Repack processing block is used to extracts bits from a stream of bytes and than reconstructs bytes with 8 bits.</a:t>
            </a:r>
            <a:endParaRPr b="0" lang="en-IN" sz="1400" spc="-1" strike="noStrike">
              <a:solidFill>
                <a:srgbClr val="000000"/>
              </a:solidFill>
              <a:uFill>
                <a:solidFill>
                  <a:srgbClr val="ffffff"/>
                </a:solidFill>
              </a:uFill>
              <a:latin typeface="Arial"/>
            </a:endParaRPr>
          </a:p>
          <a:p>
            <a:pPr>
              <a:lnSpc>
                <a:spcPct val="100000"/>
              </a:lnSpc>
            </a:pPr>
            <a:r>
              <a:rPr b="0" lang="en-IN" sz="1800" spc="-1" strike="noStrike">
                <a:solidFill>
                  <a:srgbClr val="434343"/>
                </a:solidFill>
                <a:uFill>
                  <a:solidFill>
                    <a:srgbClr val="ffffff"/>
                  </a:solidFill>
                </a:uFill>
                <a:latin typeface="Roboto"/>
                <a:ea typeface="Roboto"/>
              </a:rPr>
              <a:t> </a:t>
            </a:r>
            <a:endParaRPr b="0" lang="en-IN" sz="14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311760" y="410040"/>
            <a:ext cx="8520120" cy="607320"/>
          </a:xfrm>
          <a:prstGeom prst="rect">
            <a:avLst/>
          </a:prstGeom>
          <a:noFill/>
          <a:ln>
            <a:noFill/>
          </a:ln>
        </p:spPr>
        <p:txBody>
          <a:bodyPr tIns="91440" bIns="91440"/>
          <a:p>
            <a:pPr>
              <a:lnSpc>
                <a:spcPct val="100000"/>
              </a:lnSpc>
            </a:pPr>
            <a:r>
              <a:rPr b="0" lang="en-IN" sz="3000" spc="-1" strike="noStrike">
                <a:solidFill>
                  <a:srgbClr val="2a3990"/>
                </a:solidFill>
                <a:uFill>
                  <a:solidFill>
                    <a:srgbClr val="ffffff"/>
                  </a:solidFill>
                </a:uFill>
                <a:latin typeface="Roboto"/>
                <a:ea typeface="Roboto"/>
              </a:rPr>
              <a:t>Issues with Model</a:t>
            </a:r>
            <a:endParaRPr b="0" lang="en-IN" sz="1400" spc="-1" strike="noStrike">
              <a:solidFill>
                <a:srgbClr val="000000"/>
              </a:solidFill>
              <a:uFill>
                <a:solidFill>
                  <a:srgbClr val="ffffff"/>
                </a:solidFill>
              </a:uFill>
              <a:latin typeface="Arial"/>
            </a:endParaRPr>
          </a:p>
        </p:txBody>
      </p:sp>
      <p:sp>
        <p:nvSpPr>
          <p:cNvPr id="101" name="TextShape 2"/>
          <p:cNvSpPr txBox="1"/>
          <p:nvPr/>
        </p:nvSpPr>
        <p:spPr>
          <a:xfrm>
            <a:off x="311760" y="1229760"/>
            <a:ext cx="8520120" cy="3338640"/>
          </a:xfrm>
          <a:prstGeom prst="rect">
            <a:avLst/>
          </a:prstGeom>
          <a:noFill/>
          <a:ln>
            <a:noFill/>
          </a:ln>
        </p:spPr>
        <p:txBody>
          <a:bodyPr tIns="91440" bIns="91440"/>
          <a:p>
            <a:pPr>
              <a:lnSpc>
                <a:spcPct val="100000"/>
              </a:lnSpc>
            </a:pPr>
            <a:r>
              <a:rPr b="0" lang="en-IN" sz="1800" spc="-1" strike="noStrike">
                <a:solidFill>
                  <a:srgbClr val="434343"/>
                </a:solidFill>
                <a:uFill>
                  <a:solidFill>
                    <a:srgbClr val="ffffff"/>
                  </a:solidFill>
                </a:uFill>
                <a:latin typeface="Roboto"/>
                <a:ea typeface="Roboto"/>
              </a:rPr>
              <a:t>The reconstructed byte streams were not identical to the input byte during simulation .</a:t>
            </a:r>
            <a:endParaRPr b="0" lang="en-IN" sz="1400" spc="-1" strike="noStrike">
              <a:solidFill>
                <a:srgbClr val="000000"/>
              </a:solidFill>
              <a:uFill>
                <a:solidFill>
                  <a:srgbClr val="ffffff"/>
                </a:solidFill>
              </a:uFill>
              <a:latin typeface="Arial"/>
            </a:endParaRPr>
          </a:p>
          <a:p>
            <a:pPr>
              <a:lnSpc>
                <a:spcPct val="100000"/>
              </a:lnSpc>
            </a:pPr>
            <a:r>
              <a:rPr b="0" lang="en-IN" sz="1800" spc="-1" strike="noStrike">
                <a:solidFill>
                  <a:srgbClr val="434343"/>
                </a:solidFill>
                <a:uFill>
                  <a:solidFill>
                    <a:srgbClr val="ffffff"/>
                  </a:solidFill>
                </a:uFill>
                <a:latin typeface="Roboto"/>
                <a:ea typeface="Roboto"/>
              </a:rPr>
              <a:t>Later we find out that it occurred because the byte streams were misaligned. This issue was due to latency between the demodulator and modulator blocks. In effect, the demodulator does not know when to start.</a:t>
            </a:r>
            <a:endParaRPr b="0" lang="en-IN" sz="1400" spc="-1" strike="noStrike">
              <a:solidFill>
                <a:srgbClr val="000000"/>
              </a:solidFill>
              <a:uFill>
                <a:solidFill>
                  <a:srgbClr val="ffffff"/>
                </a:solidFill>
              </a:uFill>
              <a:latin typeface="Arial"/>
            </a:endParaRPr>
          </a:p>
          <a:p>
            <a:pPr>
              <a:lnSpc>
                <a:spcPct val="100000"/>
              </a:lnSpc>
            </a:pPr>
            <a:r>
              <a:rPr b="0" lang="en-IN" sz="1800" spc="-1" strike="noStrike">
                <a:solidFill>
                  <a:srgbClr val="434343"/>
                </a:solidFill>
                <a:uFill>
                  <a:solidFill>
                    <a:srgbClr val="ffffff"/>
                  </a:solidFill>
                </a:uFill>
                <a:latin typeface="Roboto"/>
                <a:ea typeface="Roboto"/>
              </a:rPr>
              <a:t>Resolve this issue with Packet Encoder &amp; Decoder</a:t>
            </a: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2018-11-27T08:10:45Z</dcterms:modified>
  <cp:revision>1</cp:revision>
  <dc:subject/>
  <dc:title/>
</cp:coreProperties>
</file>