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1AC2-869F-4C23-9F9E-4129BB0E8485}" v="23" dt="2023-05-07T07:05:1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15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C72769-724C-4934-9533-2AAAD9BE6EF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402055-793A-417B-9EE3-2C40DE5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dirty="0"/>
              <a:t>Ratings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40458-7BED-4912-A11D-65FD7F3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0827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Switched vector classifier</a:t>
            </a:r>
          </a:p>
          <a:p>
            <a:r>
              <a:rPr lang="en-IN" dirty="0"/>
              <a:t>A DL model with </a:t>
            </a:r>
            <a:r>
              <a:rPr lang="en-IN" dirty="0" err="1"/>
              <a:t>with</a:t>
            </a:r>
            <a:r>
              <a:rPr lang="en-IN" dirty="0"/>
              <a:t> </a:t>
            </a:r>
            <a:r>
              <a:rPr lang="en-IN" dirty="0" err="1"/>
              <a:t>ReLU</a:t>
            </a:r>
            <a:r>
              <a:rPr lang="en-IN" dirty="0"/>
              <a:t> for input layer and </a:t>
            </a:r>
            <a:r>
              <a:rPr lang="en-IN" dirty="0" err="1"/>
              <a:t>softmax</a:t>
            </a:r>
            <a:r>
              <a:rPr lang="en-IN" dirty="0"/>
              <a:t> for next layers </a:t>
            </a:r>
          </a:p>
        </p:txBody>
      </p:sp>
    </p:spTree>
    <p:extLst>
      <p:ext uri="{BB962C8B-B14F-4D97-AF65-F5344CB8AC3E}">
        <p14:creationId xmlns:p14="http://schemas.microsoft.com/office/powerpoint/2010/main" val="128683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5031030"/>
            <a:ext cx="8534400" cy="150706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00701"/>
              </p:ext>
            </p:extLst>
          </p:nvPr>
        </p:nvGraphicFramePr>
        <p:xfrm>
          <a:off x="1589901" y="726989"/>
          <a:ext cx="80900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10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416">
                <a:tc>
                  <a:txBody>
                    <a:bodyPr/>
                    <a:lstStyle/>
                    <a:p>
                      <a:r>
                        <a:rPr lang="en-IN" sz="1400" dirty="0"/>
                        <a:t>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0.8886774500475737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0.72</a:t>
                      </a:r>
                    </a:p>
                    <a:p>
                      <a:r>
                        <a:rPr lang="en-IN" sz="1400" dirty="0"/>
                        <a:t>2: 0.67</a:t>
                      </a:r>
                    </a:p>
                    <a:p>
                      <a:r>
                        <a:rPr lang="en-IN" sz="1400" dirty="0"/>
                        <a:t>3: 0.95</a:t>
                      </a:r>
                    </a:p>
                    <a:p>
                      <a:r>
                        <a:rPr lang="en-IN" sz="1400" dirty="0"/>
                        <a:t>4: 0.91</a:t>
                      </a:r>
                    </a:p>
                    <a:p>
                      <a:r>
                        <a:rPr lang="en-IN" sz="1400" dirty="0"/>
                        <a:t>5: 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0.78</a:t>
                      </a:r>
                    </a:p>
                    <a:p>
                      <a:r>
                        <a:rPr lang="en-IN" sz="1400" dirty="0"/>
                        <a:t>2: 0.36</a:t>
                      </a:r>
                    </a:p>
                    <a:p>
                      <a:r>
                        <a:rPr lang="en-IN" sz="1400" dirty="0"/>
                        <a:t>3: 0.91</a:t>
                      </a:r>
                    </a:p>
                    <a:p>
                      <a:r>
                        <a:rPr lang="en-IN" sz="1400" dirty="0"/>
                        <a:t>4: 0.92</a:t>
                      </a:r>
                    </a:p>
                    <a:p>
                      <a:r>
                        <a:rPr lang="en-IN" sz="1400" dirty="0"/>
                        <a:t>5: 0.86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0.75</a:t>
                      </a:r>
                    </a:p>
                    <a:p>
                      <a:r>
                        <a:rPr lang="en-IN" sz="1400" dirty="0"/>
                        <a:t>2: 0.47</a:t>
                      </a:r>
                    </a:p>
                    <a:p>
                      <a:r>
                        <a:rPr lang="en-IN" sz="1400" dirty="0"/>
                        <a:t>3: 0.93</a:t>
                      </a:r>
                    </a:p>
                    <a:p>
                      <a:r>
                        <a:rPr lang="en-IN" sz="1400" dirty="0"/>
                        <a:t>4: 0.91</a:t>
                      </a:r>
                    </a:p>
                    <a:p>
                      <a:r>
                        <a:rPr lang="en-IN" sz="1400" dirty="0"/>
                        <a:t>5: 0.86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243">
                <a:tc>
                  <a:txBody>
                    <a:bodyPr/>
                    <a:lstStyle/>
                    <a:p>
                      <a:r>
                        <a:rPr lang="en-IN" sz="1400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0.9067554709800191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0.94</a:t>
                      </a:r>
                    </a:p>
                    <a:p>
                      <a:r>
                        <a:rPr lang="en-IN" sz="1400" dirty="0"/>
                        <a:t>2: 1.00</a:t>
                      </a:r>
                    </a:p>
                    <a:p>
                      <a:r>
                        <a:rPr lang="en-IN" sz="1400" dirty="0"/>
                        <a:t>3: 1.00</a:t>
                      </a:r>
                    </a:p>
                    <a:p>
                      <a:r>
                        <a:rPr lang="en-IN" sz="1400" dirty="0"/>
                        <a:t>4: 0.98</a:t>
                      </a:r>
                    </a:p>
                    <a:p>
                      <a:r>
                        <a:rPr lang="en-IN" sz="1400" dirty="0"/>
                        <a:t>5: 0.80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0.63</a:t>
                      </a:r>
                    </a:p>
                    <a:p>
                      <a:r>
                        <a:rPr lang="en-IN" sz="1400" dirty="0"/>
                        <a:t>2: 0.36</a:t>
                      </a:r>
                    </a:p>
                    <a:p>
                      <a:r>
                        <a:rPr lang="en-IN" sz="1400" dirty="0"/>
                        <a:t>3: 0.91</a:t>
                      </a:r>
                    </a:p>
                    <a:p>
                      <a:r>
                        <a:rPr lang="en-IN" sz="1400" dirty="0"/>
                        <a:t>4: 0.89</a:t>
                      </a:r>
                    </a:p>
                    <a:p>
                      <a:r>
                        <a:rPr lang="en-IN" sz="1400" dirty="0"/>
                        <a:t>5: 0.97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0.76</a:t>
                      </a:r>
                    </a:p>
                    <a:p>
                      <a:r>
                        <a:rPr lang="en-IN" sz="1400" dirty="0"/>
                        <a:t>2: 0.53</a:t>
                      </a:r>
                    </a:p>
                    <a:p>
                      <a:r>
                        <a:rPr lang="en-IN" sz="1400" dirty="0"/>
                        <a:t>3: 0.95</a:t>
                      </a:r>
                    </a:p>
                    <a:p>
                      <a:r>
                        <a:rPr lang="en-IN" sz="1400" dirty="0"/>
                        <a:t>4: 0.93</a:t>
                      </a:r>
                    </a:p>
                    <a:p>
                      <a:r>
                        <a:rPr lang="en-IN" sz="1400" dirty="0"/>
                        <a:t>5: 0.88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243">
                <a:tc>
                  <a:txBody>
                    <a:bodyPr/>
                    <a:lstStyle/>
                    <a:p>
                      <a:r>
                        <a:rPr lang="en-IN" sz="14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0.9067554709800191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0.83</a:t>
                      </a:r>
                    </a:p>
                    <a:p>
                      <a:r>
                        <a:rPr lang="en-IN" sz="1400" dirty="0"/>
                        <a:t>2: 1.00</a:t>
                      </a:r>
                    </a:p>
                    <a:p>
                      <a:r>
                        <a:rPr lang="en-IN" sz="1400" dirty="0"/>
                        <a:t>3: 0.99</a:t>
                      </a:r>
                    </a:p>
                    <a:p>
                      <a:r>
                        <a:rPr lang="en-IN" sz="1400" dirty="0"/>
                        <a:t>4: 0.98</a:t>
                      </a:r>
                    </a:p>
                    <a:p>
                      <a:r>
                        <a:rPr lang="en-IN" sz="1400" dirty="0"/>
                        <a:t>5: 0.81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0.56</a:t>
                      </a:r>
                    </a:p>
                    <a:p>
                      <a:r>
                        <a:rPr lang="en-IN" sz="1400" dirty="0"/>
                        <a:t>2: 0.36</a:t>
                      </a:r>
                    </a:p>
                    <a:p>
                      <a:r>
                        <a:rPr lang="en-IN" sz="1400" dirty="0"/>
                        <a:t>3: 0.90</a:t>
                      </a:r>
                    </a:p>
                    <a:p>
                      <a:r>
                        <a:rPr lang="en-IN" sz="1400" dirty="0"/>
                        <a:t>4: 0.90</a:t>
                      </a:r>
                    </a:p>
                    <a:p>
                      <a:r>
                        <a:rPr lang="en-IN" sz="1400" dirty="0"/>
                        <a:t>5: 0.97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1: 0.67</a:t>
                      </a:r>
                    </a:p>
                    <a:p>
                      <a:r>
                        <a:rPr lang="en-IN" sz="1400" dirty="0"/>
                        <a:t>2: 0.53</a:t>
                      </a:r>
                    </a:p>
                    <a:p>
                      <a:r>
                        <a:rPr lang="en-IN" sz="1400" dirty="0"/>
                        <a:t>3: 0.94</a:t>
                      </a:r>
                    </a:p>
                    <a:p>
                      <a:r>
                        <a:rPr lang="en-IN" sz="1400" dirty="0"/>
                        <a:t>4: 0.94</a:t>
                      </a:r>
                    </a:p>
                    <a:p>
                      <a:r>
                        <a:rPr lang="en-IN" sz="1400" dirty="0"/>
                        <a:t>5: 0.88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94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from scores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performs best on the reviews data</a:t>
            </a:r>
          </a:p>
          <a:p>
            <a:r>
              <a:rPr lang="en-US" dirty="0"/>
              <a:t>SVC and RFC have better abilities to predict less abundant values.</a:t>
            </a:r>
          </a:p>
          <a:p>
            <a:r>
              <a:rPr lang="en-US" dirty="0"/>
              <a:t>considering higher accuracy and minor differences in prediction capabilities RFC can be finalized.</a:t>
            </a:r>
          </a:p>
          <a:p>
            <a:r>
              <a:rPr lang="en-US" dirty="0"/>
              <a:t>hyper parameter tuning does not result into good results considering text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Sentiment analysis proves to be a better approach when dealing with multiple classes in text</a:t>
            </a:r>
          </a:p>
          <a:p>
            <a:r>
              <a:rPr lang="en-IN" dirty="0"/>
              <a:t>Comparison of predicted and actual results help greatly to get an idea of model performance</a:t>
            </a:r>
          </a:p>
          <a:p>
            <a:r>
              <a:rPr lang="en-IN" dirty="0"/>
              <a:t>Visualization of the frequently occurring words in text data greatly helps to get an idea of how a particular class might look and helps the model to better recognize the provided data.</a:t>
            </a:r>
          </a:p>
          <a:p>
            <a:r>
              <a:rPr lang="en-IN" dirty="0"/>
              <a:t>Data cleaning helps reduce the processing time in case of text data.</a:t>
            </a:r>
          </a:p>
          <a:p>
            <a:r>
              <a:rPr lang="en-IN" dirty="0"/>
              <a:t>Visualization of results must be done to get an idea of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81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4FE0-66A4-4FB6-BCA2-DE8FA044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0C4E-3EBB-4D7A-B33A-75142979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Build an application which can predict the rating by seeing the review. </a:t>
            </a:r>
          </a:p>
        </p:txBody>
      </p:sp>
    </p:spTree>
    <p:extLst>
      <p:ext uri="{BB962C8B-B14F-4D97-AF65-F5344CB8AC3E}">
        <p14:creationId xmlns:p14="http://schemas.microsoft.com/office/powerpoint/2010/main" val="13420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Analyse the text in the data</a:t>
            </a:r>
          </a:p>
          <a:p>
            <a:r>
              <a:rPr lang="en-IN" dirty="0"/>
              <a:t>Provide insights for every class</a:t>
            </a:r>
          </a:p>
          <a:p>
            <a:r>
              <a:rPr lang="en-IN" dirty="0"/>
              <a:t>Predict the star rating of each review.</a:t>
            </a:r>
          </a:p>
        </p:txBody>
      </p:sp>
    </p:spTree>
    <p:extLst>
      <p:ext uri="{BB962C8B-B14F-4D97-AF65-F5344CB8AC3E}">
        <p14:creationId xmlns:p14="http://schemas.microsoft.com/office/powerpoint/2010/main" val="3509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Symbols and whitespaces were cleaned</a:t>
            </a:r>
          </a:p>
          <a:p>
            <a:r>
              <a:rPr lang="en-IN" dirty="0"/>
              <a:t>Irrelevant columns dropped.</a:t>
            </a:r>
          </a:p>
          <a:p>
            <a:r>
              <a:rPr lang="en-IN" dirty="0"/>
              <a:t>Sliced rating strings to just the first character.</a:t>
            </a:r>
          </a:p>
        </p:txBody>
      </p:sp>
    </p:spTree>
    <p:extLst>
      <p:ext uri="{BB962C8B-B14F-4D97-AF65-F5344CB8AC3E}">
        <p14:creationId xmlns:p14="http://schemas.microsoft.com/office/powerpoint/2010/main" val="38488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Countplots used to check occurrence of each class and sentiments</a:t>
            </a:r>
          </a:p>
          <a:p>
            <a:r>
              <a:rPr lang="en-IN" dirty="0"/>
              <a:t>Wordclouds are used to get an idea of loud words</a:t>
            </a:r>
          </a:p>
        </p:txBody>
      </p:sp>
    </p:spTree>
    <p:extLst>
      <p:ext uri="{BB962C8B-B14F-4D97-AF65-F5344CB8AC3E}">
        <p14:creationId xmlns:p14="http://schemas.microsoft.com/office/powerpoint/2010/main" val="208496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reviews were cleaned of the newlines first.</a:t>
            </a:r>
          </a:p>
          <a:p>
            <a:r>
              <a:rPr lang="en-IN" dirty="0"/>
              <a:t>The unnecessary whitespaces and symbols were cleaned post that</a:t>
            </a:r>
          </a:p>
          <a:p>
            <a:r>
              <a:rPr lang="en-IN" dirty="0"/>
              <a:t>The ratings were sliced to show only first character.</a:t>
            </a:r>
          </a:p>
          <a:p>
            <a:r>
              <a:rPr lang="en-IN" dirty="0"/>
              <a:t>Stop words cleaning cannot be employed here as words like not, don’t will be removed which will be an important part of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2557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320" y="514026"/>
            <a:ext cx="4852086" cy="688699"/>
          </a:xfrm>
        </p:spPr>
        <p:txBody>
          <a:bodyPr>
            <a:normAutofit fontScale="90000"/>
          </a:bodyPr>
          <a:lstStyle/>
          <a:p>
            <a:r>
              <a:rPr lang="en-IN" sz="2400" cap="none" dirty="0"/>
              <a:t>Counts of star column</a:t>
            </a:r>
            <a:br>
              <a:rPr lang="en-IN" sz="2400" cap="none" dirty="0"/>
            </a:br>
            <a:endParaRPr lang="en-IN" sz="2400" cap="none" dirty="0"/>
          </a:p>
        </p:txBody>
      </p:sp>
      <p:sp>
        <p:nvSpPr>
          <p:cNvPr id="7" name="TextBox 6"/>
          <p:cNvSpPr txBox="1"/>
          <p:nvPr/>
        </p:nvSpPr>
        <p:spPr>
          <a:xfrm>
            <a:off x="716664" y="4967417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Counts of each sentiments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3A8F0-971A-179D-6BD8-8274CCBC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2" y="514026"/>
            <a:ext cx="5137414" cy="3537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8048A-C214-ABEC-100B-061885D7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66" y="2261937"/>
            <a:ext cx="4160112" cy="40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4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9505" y="550607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Loud words of rating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6844" y="309765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Loud words of rating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505" y="1058562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Loud words of rating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D4593-16BE-3375-C3B0-9F2A09AC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9" y="458033"/>
            <a:ext cx="4577107" cy="1939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6D12B-C104-4DAB-FEB9-25FB6892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34" y="2201425"/>
            <a:ext cx="5397905" cy="2161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CEBF1C-80A9-971A-999D-AA676A17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61" y="4363213"/>
            <a:ext cx="5287991" cy="23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59827" y="1558985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Loud words of rating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3406" y="4561189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Loud words of rating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D2DFF-5369-B118-CBF1-67C66023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9" y="403832"/>
            <a:ext cx="5896684" cy="2634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EC2D29-843E-258A-41A0-FC7930DF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98" y="3428663"/>
            <a:ext cx="6097275" cy="26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0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</TotalTime>
  <Words>480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Ratings Prediction</vt:lpstr>
      <vt:lpstr>Problem Statement</vt:lpstr>
      <vt:lpstr>Requirements</vt:lpstr>
      <vt:lpstr>Preprocessing and cleaning</vt:lpstr>
      <vt:lpstr>Visualizations</vt:lpstr>
      <vt:lpstr>Data Pre-processing</vt:lpstr>
      <vt:lpstr>Counts of star column </vt:lpstr>
      <vt:lpstr>PowerPoint Presentation</vt:lpstr>
      <vt:lpstr>PowerPoint Presentation</vt:lpstr>
      <vt:lpstr>Algorithms tested</vt:lpstr>
      <vt:lpstr>Results</vt:lpstr>
      <vt:lpstr>observations from scores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</dc:title>
  <dc:creator>Amey Takle</dc:creator>
  <cp:lastModifiedBy>Amit Kulkarni</cp:lastModifiedBy>
  <cp:revision>14</cp:revision>
  <dcterms:created xsi:type="dcterms:W3CDTF">2021-06-06T14:18:21Z</dcterms:created>
  <dcterms:modified xsi:type="dcterms:W3CDTF">2023-05-07T07:10:59Z</dcterms:modified>
</cp:coreProperties>
</file>