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314" r:id="rId4"/>
    <p:sldId id="301" r:id="rId5"/>
    <p:sldId id="350" r:id="rId6"/>
    <p:sldId id="303" r:id="rId7"/>
    <p:sldId id="306" r:id="rId8"/>
    <p:sldId id="310" r:id="rId9"/>
    <p:sldId id="311" r:id="rId10"/>
    <p:sldId id="312" r:id="rId11"/>
    <p:sldId id="313" r:id="rId12"/>
    <p:sldId id="315" r:id="rId13"/>
    <p:sldId id="323" r:id="rId14"/>
    <p:sldId id="318" r:id="rId15"/>
    <p:sldId id="319"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43" r:id="rId31"/>
    <p:sldId id="338" r:id="rId32"/>
    <p:sldId id="342" r:id="rId33"/>
    <p:sldId id="339" r:id="rId34"/>
    <p:sldId id="341" r:id="rId35"/>
    <p:sldId id="340" r:id="rId36"/>
    <p:sldId id="344" r:id="rId37"/>
    <p:sldId id="345" r:id="rId38"/>
    <p:sldId id="346" r:id="rId39"/>
    <p:sldId id="347" r:id="rId40"/>
    <p:sldId id="348" r:id="rId41"/>
    <p:sldId id="307" r:id="rId42"/>
    <p:sldId id="34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61" d="100"/>
          <a:sy n="61" d="100"/>
        </p:scale>
        <p:origin x="1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BBC3-B395-4446-AFE3-4591782F5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1C59042-7DA5-4878-87C5-0AC6C2DFE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5EB9C17-2736-4718-81BB-538143363C5A}"/>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5" name="Footer Placeholder 4">
            <a:extLst>
              <a:ext uri="{FF2B5EF4-FFF2-40B4-BE49-F238E27FC236}">
                <a16:creationId xmlns:a16="http://schemas.microsoft.com/office/drawing/2014/main" id="{0A3577B3-6A1A-4A66-88AB-72AAFAC7C2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21FE01-BBCB-4DAB-82C2-4603DC1C855A}"/>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146955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624A-3AB8-4AD0-879D-720E4047103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AB0BFE-781E-486C-8921-1C507567B9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B581B0-D722-462D-B90A-4B3D4E76AE25}"/>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5" name="Footer Placeholder 4">
            <a:extLst>
              <a:ext uri="{FF2B5EF4-FFF2-40B4-BE49-F238E27FC236}">
                <a16:creationId xmlns:a16="http://schemas.microsoft.com/office/drawing/2014/main" id="{DA18F4E4-4FA7-4B88-B4D5-F22CFDE2D6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1B1588-0D3D-4F06-9FDE-5994B40B75A5}"/>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205671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28F8B-1A2A-4D6F-9403-61D7DFC474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887564-DE23-483A-AE22-C3634D1A6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5F1876-0415-405D-9630-6751881867BA}"/>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5" name="Footer Placeholder 4">
            <a:extLst>
              <a:ext uri="{FF2B5EF4-FFF2-40B4-BE49-F238E27FC236}">
                <a16:creationId xmlns:a16="http://schemas.microsoft.com/office/drawing/2014/main" id="{2B260632-ED93-442D-BFBD-AE807E20C5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0D60A5-99ED-4157-9AC4-62DEE7E80A99}"/>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76251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48F-027E-46D9-9FB8-7C6FAC6006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773B900-35C4-4541-880E-2D43D5F56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84F11C-1D5E-4487-8084-FEA3FC93A52E}"/>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5" name="Footer Placeholder 4">
            <a:extLst>
              <a:ext uri="{FF2B5EF4-FFF2-40B4-BE49-F238E27FC236}">
                <a16:creationId xmlns:a16="http://schemas.microsoft.com/office/drawing/2014/main" id="{9B7508FE-FD39-45EA-9F09-4D23E25CBA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CBBE10-2643-4957-8C17-914BC9F0B2AD}"/>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376497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4FBE-6CCE-4BEA-B0C1-C0810D095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27EB1B7-3028-497A-BD0E-F2C243E1D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817FDC-9A9A-43A2-B35D-5186432512C4}"/>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5" name="Footer Placeholder 4">
            <a:extLst>
              <a:ext uri="{FF2B5EF4-FFF2-40B4-BE49-F238E27FC236}">
                <a16:creationId xmlns:a16="http://schemas.microsoft.com/office/drawing/2014/main" id="{12702228-3D23-4911-B655-6E031C5E0A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FD2CBA-01EB-4783-AFB8-94BB5418C48A}"/>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216451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9C64-2F2A-4550-A68C-AD128EF3F4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306C745-F9A8-4D99-B5B8-9FF4C80B00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8006F2E-4065-46EC-B06B-138A932BF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FA660BE-AD88-42A1-A2C9-C5D228D4B6B8}"/>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6" name="Footer Placeholder 5">
            <a:extLst>
              <a:ext uri="{FF2B5EF4-FFF2-40B4-BE49-F238E27FC236}">
                <a16:creationId xmlns:a16="http://schemas.microsoft.com/office/drawing/2014/main" id="{B75D706B-09A2-4B50-A5D7-7BB2DCECC7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2200F5-249C-4FCD-87AF-9D723C5B0C3A}"/>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231030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197A-DA3C-442C-A0F8-1DB7411261F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311C5DC-23D9-4634-AC2F-AE29E561A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F43DA0-FEA7-4A58-8172-67E33B386B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C17ABF0-8706-4442-89DB-A10D2E68E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3E8EE-4813-48CC-BA68-FB174A3FF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B31B391-B06C-4B7A-9A1D-FC895F924C6C}"/>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8" name="Footer Placeholder 7">
            <a:extLst>
              <a:ext uri="{FF2B5EF4-FFF2-40B4-BE49-F238E27FC236}">
                <a16:creationId xmlns:a16="http://schemas.microsoft.com/office/drawing/2014/main" id="{F182C696-EFE5-4EF5-ABB9-EB1CA820527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8276E48-AF0E-4ECD-B0AB-EB7C0FA43970}"/>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27333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8CE9-EBC2-471C-AB97-9748D4CA049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D837D58-F18F-4B67-B5E4-04A9C7DE04B1}"/>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4" name="Footer Placeholder 3">
            <a:extLst>
              <a:ext uri="{FF2B5EF4-FFF2-40B4-BE49-F238E27FC236}">
                <a16:creationId xmlns:a16="http://schemas.microsoft.com/office/drawing/2014/main" id="{3819CEDA-01AD-43ED-A369-21C75C6944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ACC38F6-62E4-4CEE-AEEE-AC9BA4F2096F}"/>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159728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00B46-73BF-43A8-94A1-401D5340E822}"/>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3" name="Footer Placeholder 2">
            <a:extLst>
              <a:ext uri="{FF2B5EF4-FFF2-40B4-BE49-F238E27FC236}">
                <a16:creationId xmlns:a16="http://schemas.microsoft.com/office/drawing/2014/main" id="{656EF688-2873-4DD6-AB49-6033ACAC83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563144C-33C2-4C62-8D4C-B75944A5F76B}"/>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18945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73E8-3627-4F45-BDA6-F2C90F64A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261CE0A-9B72-46C5-8F0D-BF3B22A7C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A1385B3-6654-4C8D-8395-D1E8FCFB9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71FD4-E2EE-4CD0-8FD9-8A715E09F6B0}"/>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6" name="Footer Placeholder 5">
            <a:extLst>
              <a:ext uri="{FF2B5EF4-FFF2-40B4-BE49-F238E27FC236}">
                <a16:creationId xmlns:a16="http://schemas.microsoft.com/office/drawing/2014/main" id="{2AD63D9E-67BD-48BE-A9E9-991DCB181A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0CD6DB-4ED6-4681-BF27-AFF190DAD508}"/>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133929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9422-1522-4AE4-8EF1-2EC6C7663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E26BADE-49D5-4180-8DB2-F6722E70F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8B10FA5-6A12-40B7-84CA-53975483E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2BB5C-DE68-4518-8AFD-7C6F18844B94}"/>
              </a:ext>
            </a:extLst>
          </p:cNvPr>
          <p:cNvSpPr>
            <a:spLocks noGrp="1"/>
          </p:cNvSpPr>
          <p:nvPr>
            <p:ph type="dt" sz="half" idx="10"/>
          </p:nvPr>
        </p:nvSpPr>
        <p:spPr/>
        <p:txBody>
          <a:bodyPr/>
          <a:lstStyle/>
          <a:p>
            <a:fld id="{FFDBB07A-51FE-4D7B-B606-E5C912A37869}" type="datetimeFigureOut">
              <a:rPr lang="en-CA" smtClean="0"/>
              <a:t>2020-03-18</a:t>
            </a:fld>
            <a:endParaRPr lang="en-CA"/>
          </a:p>
        </p:txBody>
      </p:sp>
      <p:sp>
        <p:nvSpPr>
          <p:cNvPr id="6" name="Footer Placeholder 5">
            <a:extLst>
              <a:ext uri="{FF2B5EF4-FFF2-40B4-BE49-F238E27FC236}">
                <a16:creationId xmlns:a16="http://schemas.microsoft.com/office/drawing/2014/main" id="{020AB082-90D8-4A4F-9722-104B02CB9F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8EF3AA-8F20-4B1E-BED6-E0A752169062}"/>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69315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A6A48-8FF0-45D8-812D-4DD34CC96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6DE2F2-3DD1-4CA9-BB54-6E04DFD7D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74FD91-72BD-485C-8565-205610336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B07A-51FE-4D7B-B606-E5C912A37869}" type="datetimeFigureOut">
              <a:rPr lang="en-CA" smtClean="0"/>
              <a:t>2020-03-18</a:t>
            </a:fld>
            <a:endParaRPr lang="en-CA"/>
          </a:p>
        </p:txBody>
      </p:sp>
      <p:sp>
        <p:nvSpPr>
          <p:cNvPr id="5" name="Footer Placeholder 4">
            <a:extLst>
              <a:ext uri="{FF2B5EF4-FFF2-40B4-BE49-F238E27FC236}">
                <a16:creationId xmlns:a16="http://schemas.microsoft.com/office/drawing/2014/main" id="{AA0DF363-1301-465E-88C9-2114E113D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12747F0-C0DD-4580-BAFF-5EE06FFD0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A7F09-7B95-4F54-B91D-F1AB7554CBF5}" type="slidenum">
              <a:rPr lang="en-CA" smtClean="0"/>
              <a:t>‹#›</a:t>
            </a:fld>
            <a:endParaRPr lang="en-CA"/>
          </a:p>
        </p:txBody>
      </p:sp>
    </p:spTree>
    <p:extLst>
      <p:ext uri="{BB962C8B-B14F-4D97-AF65-F5344CB8AC3E}">
        <p14:creationId xmlns:p14="http://schemas.microsoft.com/office/powerpoint/2010/main" val="219796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p:txBody>
          <a:bodyPr>
            <a:normAutofit/>
          </a:bodyPr>
          <a:lstStyle/>
          <a:p>
            <a:r>
              <a:rPr lang="en-CA" dirty="0"/>
              <a:t>FIR Filter Design</a:t>
            </a:r>
            <a:br>
              <a:rPr lang="en-CA" b="1" dirty="0"/>
            </a:br>
            <a:endParaRPr lang="en-CA" dirty="0"/>
          </a:p>
        </p:txBody>
      </p:sp>
    </p:spTree>
    <p:extLst>
      <p:ext uri="{BB962C8B-B14F-4D97-AF65-F5344CB8AC3E}">
        <p14:creationId xmlns:p14="http://schemas.microsoft.com/office/powerpoint/2010/main" val="121113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8" y="386638"/>
            <a:ext cx="11277600" cy="580313"/>
          </a:xfrm>
        </p:spPr>
        <p:txBody>
          <a:bodyPr>
            <a:noAutofit/>
          </a:bodyPr>
          <a:lstStyle/>
          <a:p>
            <a:r>
              <a:rPr lang="en-CA" sz="4400" dirty="0"/>
              <a:t>Frequency Response of a Linear Phase FIR Filter</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7160" y="1145244"/>
            <a:ext cx="10666755" cy="5326118"/>
          </a:xfrm>
        </p:spPr>
        <p:txBody>
          <a:bodyPr>
            <a:noAutofit/>
          </a:bodyPr>
          <a:lstStyle/>
          <a:p>
            <a:pPr marL="457200" indent="-457200" algn="just">
              <a:buFont typeface="Wingdings" panose="05000000000000000000" pitchFamily="2" charset="2"/>
              <a:buChar char="§"/>
            </a:pPr>
            <a:r>
              <a:rPr lang="en-US" sz="2800" dirty="0"/>
              <a:t>These responses are shown in the following </a:t>
            </a:r>
            <a:r>
              <a:rPr lang="en-CA" sz="2800" dirty="0"/>
              <a:t>Figure.</a:t>
            </a:r>
            <a:endParaRPr lang="en-US" sz="2800" dirty="0"/>
          </a:p>
        </p:txBody>
      </p:sp>
      <p:pic>
        <p:nvPicPr>
          <p:cNvPr id="4" name="Picture 3">
            <a:extLst>
              <a:ext uri="{FF2B5EF4-FFF2-40B4-BE49-F238E27FC236}">
                <a16:creationId xmlns:a16="http://schemas.microsoft.com/office/drawing/2014/main" id="{A36E63B3-122E-466C-B132-5C03E08E3CBE}"/>
              </a:ext>
            </a:extLst>
          </p:cNvPr>
          <p:cNvPicPr>
            <a:picLocks noChangeAspect="1"/>
          </p:cNvPicPr>
          <p:nvPr/>
        </p:nvPicPr>
        <p:blipFill>
          <a:blip r:embed="rId2"/>
          <a:stretch>
            <a:fillRect/>
          </a:stretch>
        </p:blipFill>
        <p:spPr>
          <a:xfrm>
            <a:off x="2783371" y="1660069"/>
            <a:ext cx="6339608" cy="5052856"/>
          </a:xfrm>
          <a:prstGeom prst="rect">
            <a:avLst/>
          </a:prstGeom>
        </p:spPr>
      </p:pic>
    </p:spTree>
    <p:extLst>
      <p:ext uri="{BB962C8B-B14F-4D97-AF65-F5344CB8AC3E}">
        <p14:creationId xmlns:p14="http://schemas.microsoft.com/office/powerpoint/2010/main" val="132651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8" y="386638"/>
            <a:ext cx="11277600" cy="580313"/>
          </a:xfrm>
        </p:spPr>
        <p:txBody>
          <a:bodyPr>
            <a:noAutofit/>
          </a:bodyPr>
          <a:lstStyle/>
          <a:p>
            <a:r>
              <a:rPr lang="en-CA" sz="4400" dirty="0"/>
              <a:t>Frequency Response of a Linear Phase FIR Filter</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7160" y="1145244"/>
            <a:ext cx="10666755" cy="5549846"/>
          </a:xfrm>
        </p:spPr>
        <p:txBody>
          <a:bodyPr>
            <a:noAutofit/>
          </a:bodyPr>
          <a:lstStyle/>
          <a:p>
            <a:pPr marL="457200" indent="-457200" algn="just">
              <a:buFont typeface="Wingdings" panose="05000000000000000000" pitchFamily="2" charset="2"/>
              <a:buChar char="§"/>
            </a:pPr>
            <a:r>
              <a:rPr lang="en-US" sz="2800" dirty="0"/>
              <a:t>When the cases of symmetry are combined with odd and even M, we obtain two types of linear-phase FIR filters as follows:</a:t>
            </a:r>
          </a:p>
          <a:p>
            <a:pPr marL="457200" indent="-457200" algn="just">
              <a:buFont typeface="Arial" panose="020B0604020202020204" pitchFamily="34" charset="0"/>
              <a:buChar char="•"/>
            </a:pPr>
            <a:r>
              <a:rPr lang="en-CA" sz="2800" dirty="0"/>
              <a:t>Type-1 linear-phase FIR filter: Symmetrical impulse response, </a:t>
            </a:r>
            <a:r>
              <a:rPr lang="en-US" sz="2800" dirty="0"/>
              <a:t>M odd In this case β = 0, α = (M − 1)/2 is an integer, and h(n) = h(M − 1 − n), 0 ≤ n ≤ M − 1. Then we can show </a:t>
            </a:r>
            <a:r>
              <a:rPr lang="en-CA" sz="2800" dirty="0"/>
              <a:t>that </a:t>
            </a:r>
          </a:p>
          <a:p>
            <a:pPr marL="457200" indent="-457200" algn="just">
              <a:buFont typeface="Arial" panose="020B0604020202020204" pitchFamily="34" charset="0"/>
              <a:buChar char="•"/>
            </a:pPr>
            <a:endParaRPr lang="en-CA" sz="2800" dirty="0"/>
          </a:p>
          <a:p>
            <a:pPr marL="457200" indent="-457200" algn="just">
              <a:buFont typeface="Arial" panose="020B0604020202020204" pitchFamily="34" charset="0"/>
              <a:buChar char="•"/>
            </a:pPr>
            <a:endParaRPr lang="en-CA" sz="2800" dirty="0"/>
          </a:p>
          <a:p>
            <a:pPr algn="just"/>
            <a:r>
              <a:rPr lang="en-US" sz="2800" dirty="0"/>
              <a:t>     </a:t>
            </a:r>
          </a:p>
          <a:p>
            <a:pPr algn="just"/>
            <a:r>
              <a:rPr lang="en-US" sz="2800" dirty="0"/>
              <a:t>      where sequence a(n) is obtained from h(n) as</a:t>
            </a:r>
          </a:p>
          <a:p>
            <a:r>
              <a:rPr lang="en-CA" sz="2800" dirty="0"/>
              <a:t>a(0) = h(M − ½), a(n) = 2h((M − 1)/2− n), 1 ≤ n ≤ (M − 1)/2</a:t>
            </a:r>
          </a:p>
          <a:p>
            <a:pPr algn="l"/>
            <a:r>
              <a:rPr lang="en-US" sz="2800" dirty="0"/>
              <a:t>     </a:t>
            </a:r>
          </a:p>
        </p:txBody>
      </p:sp>
      <p:pic>
        <p:nvPicPr>
          <p:cNvPr id="4" name="Picture 3">
            <a:extLst>
              <a:ext uri="{FF2B5EF4-FFF2-40B4-BE49-F238E27FC236}">
                <a16:creationId xmlns:a16="http://schemas.microsoft.com/office/drawing/2014/main" id="{07A5D7DB-AC80-4612-9A76-A58F6CB66310}"/>
              </a:ext>
            </a:extLst>
          </p:cNvPr>
          <p:cNvPicPr>
            <a:picLocks noChangeAspect="1"/>
          </p:cNvPicPr>
          <p:nvPr/>
        </p:nvPicPr>
        <p:blipFill>
          <a:blip r:embed="rId2"/>
          <a:stretch>
            <a:fillRect/>
          </a:stretch>
        </p:blipFill>
        <p:spPr>
          <a:xfrm>
            <a:off x="3749219" y="3493074"/>
            <a:ext cx="3881291" cy="1075537"/>
          </a:xfrm>
          <a:prstGeom prst="rect">
            <a:avLst/>
          </a:prstGeom>
        </p:spPr>
      </p:pic>
    </p:spTree>
    <p:extLst>
      <p:ext uri="{BB962C8B-B14F-4D97-AF65-F5344CB8AC3E}">
        <p14:creationId xmlns:p14="http://schemas.microsoft.com/office/powerpoint/2010/main" val="840628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8" y="386638"/>
            <a:ext cx="11277600" cy="580313"/>
          </a:xfrm>
        </p:spPr>
        <p:txBody>
          <a:bodyPr>
            <a:noAutofit/>
          </a:bodyPr>
          <a:lstStyle/>
          <a:p>
            <a:r>
              <a:rPr lang="en-CA" sz="4400" dirty="0"/>
              <a:t>Frequency Response of a Linear Phase FIR Filter</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7160" y="1145244"/>
            <a:ext cx="10666755" cy="5549846"/>
          </a:xfrm>
        </p:spPr>
        <p:txBody>
          <a:bodyPr>
            <a:noAutofit/>
          </a:bodyPr>
          <a:lstStyle/>
          <a:p>
            <a:pPr marL="457200" indent="-457200" algn="just">
              <a:buFont typeface="Arial" panose="020B0604020202020204" pitchFamily="34" charset="0"/>
              <a:buChar char="•"/>
            </a:pPr>
            <a:r>
              <a:rPr lang="en-CA" sz="2800" dirty="0"/>
              <a:t>Type-2 linear-phase FIR filter: Symmetrical impulse response, </a:t>
            </a:r>
            <a:r>
              <a:rPr lang="en-US" sz="2800" dirty="0"/>
              <a:t>M even In this case again β = 0, h(n) = h(M−1−n), 0 ≤ n ≤ M−1, but α = (M−1)/2 is not an integer. Then we can show that</a:t>
            </a:r>
          </a:p>
          <a:p>
            <a:pPr marL="457200" indent="-457200" algn="just">
              <a:buFont typeface="Arial" panose="020B0604020202020204" pitchFamily="34" charset="0"/>
              <a:buChar char="•"/>
            </a:pPr>
            <a:endParaRPr lang="en-CA" sz="2800" dirty="0"/>
          </a:p>
          <a:p>
            <a:pPr marL="457200" indent="-457200" algn="just">
              <a:buFont typeface="Arial" panose="020B0604020202020204" pitchFamily="34" charset="0"/>
              <a:buChar char="•"/>
            </a:pPr>
            <a:endParaRPr lang="en-CA" sz="2800" dirty="0"/>
          </a:p>
          <a:p>
            <a:pPr algn="just"/>
            <a:r>
              <a:rPr lang="en-US" sz="2800" dirty="0"/>
              <a:t>      </a:t>
            </a:r>
            <a:r>
              <a:rPr lang="en-CA" sz="2800" dirty="0"/>
              <a:t>where b(n) = 2h(M/2− n), n= 1, 2, . . . ,M/2</a:t>
            </a:r>
            <a:r>
              <a:rPr lang="en-US" sz="2800" dirty="0"/>
              <a:t>     </a:t>
            </a:r>
          </a:p>
          <a:p>
            <a:pPr marL="457200" indent="-457200" algn="l">
              <a:buFont typeface="Arial" panose="020B0604020202020204" pitchFamily="34" charset="0"/>
              <a:buChar char="•"/>
            </a:pPr>
            <a:r>
              <a:rPr lang="en-US" sz="2800" dirty="0"/>
              <a:t>Note: At ω = π we get</a:t>
            </a:r>
          </a:p>
          <a:p>
            <a:endParaRPr lang="en-US" sz="2800" dirty="0"/>
          </a:p>
          <a:p>
            <a:endParaRPr lang="en-US" sz="2800" dirty="0"/>
          </a:p>
          <a:p>
            <a:pPr algn="l"/>
            <a:r>
              <a:rPr lang="en-US" sz="2800" dirty="0"/>
              <a:t>      regardless of b(n) or h(n). Hence, “</a:t>
            </a:r>
            <a:r>
              <a:rPr lang="en-US" sz="2800" b="1" dirty="0"/>
              <a:t>we cannot use this type (i.e.,   </a:t>
            </a:r>
          </a:p>
          <a:p>
            <a:pPr algn="l"/>
            <a:r>
              <a:rPr lang="en-US" sz="2800" b="1" dirty="0"/>
              <a:t>      symmetric h(n), M even) for </a:t>
            </a:r>
            <a:r>
              <a:rPr lang="en-US" sz="2800" b="1" dirty="0" err="1"/>
              <a:t>highpass</a:t>
            </a:r>
            <a:r>
              <a:rPr lang="en-US" sz="2800" b="1" dirty="0"/>
              <a:t> or </a:t>
            </a:r>
            <a:r>
              <a:rPr lang="en-US" sz="2800" b="1" dirty="0" err="1"/>
              <a:t>bandstop</a:t>
            </a:r>
            <a:r>
              <a:rPr lang="en-US" sz="2800" b="1" dirty="0"/>
              <a:t> filters</a:t>
            </a:r>
            <a:r>
              <a:rPr lang="en-US" sz="2800" dirty="0"/>
              <a:t>”.</a:t>
            </a:r>
          </a:p>
          <a:p>
            <a:pPr algn="l"/>
            <a:endParaRPr lang="en-US" sz="2800" dirty="0"/>
          </a:p>
          <a:p>
            <a:pPr algn="l"/>
            <a:endParaRPr lang="en-US" sz="2800" dirty="0"/>
          </a:p>
          <a:p>
            <a:pPr algn="l"/>
            <a:endParaRPr lang="en-US" sz="2800" dirty="0"/>
          </a:p>
          <a:p>
            <a:pPr algn="l"/>
            <a:endParaRPr lang="en-US" sz="2800" dirty="0"/>
          </a:p>
          <a:p>
            <a:pPr algn="l"/>
            <a:endParaRPr lang="en-US" sz="2800" dirty="0"/>
          </a:p>
        </p:txBody>
      </p:sp>
      <p:pic>
        <p:nvPicPr>
          <p:cNvPr id="5" name="Picture 4">
            <a:extLst>
              <a:ext uri="{FF2B5EF4-FFF2-40B4-BE49-F238E27FC236}">
                <a16:creationId xmlns:a16="http://schemas.microsoft.com/office/drawing/2014/main" id="{EA2EA0EF-B41A-4853-9AA6-7314E5F86FAE}"/>
              </a:ext>
            </a:extLst>
          </p:cNvPr>
          <p:cNvPicPr>
            <a:picLocks noChangeAspect="1"/>
          </p:cNvPicPr>
          <p:nvPr/>
        </p:nvPicPr>
        <p:blipFill>
          <a:blip r:embed="rId2"/>
          <a:stretch>
            <a:fillRect/>
          </a:stretch>
        </p:blipFill>
        <p:spPr>
          <a:xfrm>
            <a:off x="3526951" y="2451986"/>
            <a:ext cx="4282235" cy="977014"/>
          </a:xfrm>
          <a:prstGeom prst="rect">
            <a:avLst/>
          </a:prstGeom>
        </p:spPr>
      </p:pic>
      <p:pic>
        <p:nvPicPr>
          <p:cNvPr id="6" name="Picture 5">
            <a:extLst>
              <a:ext uri="{FF2B5EF4-FFF2-40B4-BE49-F238E27FC236}">
                <a16:creationId xmlns:a16="http://schemas.microsoft.com/office/drawing/2014/main" id="{6B04B8DD-54B9-42ED-ADE2-6AC94B7FCC07}"/>
              </a:ext>
            </a:extLst>
          </p:cNvPr>
          <p:cNvPicPr>
            <a:picLocks noChangeAspect="1"/>
          </p:cNvPicPr>
          <p:nvPr/>
        </p:nvPicPr>
        <p:blipFill>
          <a:blip r:embed="rId3"/>
          <a:stretch>
            <a:fillRect/>
          </a:stretch>
        </p:blipFill>
        <p:spPr>
          <a:xfrm>
            <a:off x="3526951" y="4502178"/>
            <a:ext cx="4419349" cy="833473"/>
          </a:xfrm>
          <a:prstGeom prst="rect">
            <a:avLst/>
          </a:prstGeom>
        </p:spPr>
      </p:pic>
    </p:spTree>
    <p:extLst>
      <p:ext uri="{BB962C8B-B14F-4D97-AF65-F5344CB8AC3E}">
        <p14:creationId xmlns:p14="http://schemas.microsoft.com/office/powerpoint/2010/main" val="28307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7" y="533783"/>
            <a:ext cx="11277600" cy="580313"/>
          </a:xfrm>
        </p:spPr>
        <p:txBody>
          <a:bodyPr>
            <a:noAutofit/>
          </a:bodyPr>
          <a:lstStyle/>
          <a:p>
            <a:r>
              <a:rPr lang="en-CA" sz="4400" dirty="0"/>
              <a:t>Frequency Response of a Linear Phase FIR Filter</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7160" y="1308154"/>
            <a:ext cx="10666755" cy="5549846"/>
          </a:xfrm>
        </p:spPr>
        <p:txBody>
          <a:bodyPr>
            <a:noAutofit/>
          </a:bodyPr>
          <a:lstStyle/>
          <a:p>
            <a:pPr marL="457200" indent="-457200" algn="just">
              <a:buFont typeface="Wingdings" panose="05000000000000000000" pitchFamily="2" charset="2"/>
              <a:buChar char="§"/>
            </a:pPr>
            <a:r>
              <a:rPr lang="pt-BR" sz="2800" b="1" dirty="0"/>
              <a:t>EXAMPLE</a:t>
            </a:r>
            <a:r>
              <a:rPr lang="pt-BR" sz="2800" dirty="0"/>
              <a:t> Let h(n) = {−4</a:t>
            </a:r>
            <a:r>
              <a:rPr lang="en-CA" sz="2800" dirty="0"/>
              <a:t>↑, 1,−1,−2, 5, 6, 5, -2, -1, 1, -4}. Determine the amplitude response </a:t>
            </a:r>
            <a:r>
              <a:rPr lang="en-US" sz="2800" dirty="0" err="1"/>
              <a:t>Hr</a:t>
            </a:r>
            <a:r>
              <a:rPr lang="en-US" sz="2800" dirty="0"/>
              <a:t> (ω).</a:t>
            </a:r>
          </a:p>
          <a:p>
            <a:pPr algn="just"/>
            <a:r>
              <a:rPr lang="en-US" sz="2800" b="1" dirty="0"/>
              <a:t>      Solution</a:t>
            </a:r>
            <a:r>
              <a:rPr lang="en-US" sz="2800" dirty="0"/>
              <a:t> Since M = 11, which is odd, and since h(n) is symmetric  </a:t>
            </a:r>
          </a:p>
          <a:p>
            <a:pPr algn="just"/>
            <a:r>
              <a:rPr lang="en-US" sz="2800" dirty="0"/>
              <a:t>      about α = (11 − 1)/2 = 5, this is a Type-1 linear-phase FIR filter. we    </a:t>
            </a:r>
          </a:p>
          <a:p>
            <a:pPr algn="just"/>
            <a:r>
              <a:rPr lang="en-US" sz="2800" dirty="0"/>
              <a:t>      have</a:t>
            </a:r>
          </a:p>
          <a:p>
            <a:r>
              <a:rPr lang="pt-BR" sz="2800" dirty="0"/>
              <a:t>a(0) = h (α) = h(5) = 6, a(1) = 2h(5 − 1) = 10, a(2) = 2h(5 − 2) = −4</a:t>
            </a:r>
          </a:p>
          <a:p>
            <a:pPr algn="l"/>
            <a:r>
              <a:rPr lang="pt-BR" sz="2800" dirty="0"/>
              <a:t>        a (3) = 2h (5 − 3) = −2, a(4) = 2h (5 − 4) = 2, a(5) = 2h (5 − 5) = −8</a:t>
            </a:r>
            <a:r>
              <a:rPr lang="en-US" sz="2800" dirty="0"/>
              <a:t>      and</a:t>
            </a:r>
          </a:p>
          <a:p>
            <a:pPr algn="l"/>
            <a:r>
              <a:rPr lang="en-CA" sz="2800" dirty="0"/>
              <a:t>      Hr(</a:t>
            </a:r>
            <a:r>
              <a:rPr lang="el-GR" sz="2800" dirty="0"/>
              <a:t>ω) = </a:t>
            </a:r>
            <a:r>
              <a:rPr lang="pt-BR" i="1" dirty="0"/>
              <a:t>a</a:t>
            </a:r>
            <a:r>
              <a:rPr lang="pt-BR" sz="2800" dirty="0"/>
              <a:t>(0)+a(1) cos ω +a(2) cos 2ω +a(3) cos 3ω +a(4) cos 4ω +a(5)     </a:t>
            </a:r>
          </a:p>
          <a:p>
            <a:pPr algn="l"/>
            <a:r>
              <a:rPr lang="pt-BR" sz="2800" dirty="0"/>
              <a:t>      cos 5ω </a:t>
            </a:r>
            <a:r>
              <a:rPr lang="en-CA" sz="2800" dirty="0"/>
              <a:t>= 6 + 10cos </a:t>
            </a:r>
            <a:r>
              <a:rPr lang="el-GR" sz="2800" dirty="0"/>
              <a:t>ω − 4 </a:t>
            </a:r>
            <a:r>
              <a:rPr lang="en-CA" sz="2800" dirty="0"/>
              <a:t>cos 2</a:t>
            </a:r>
            <a:r>
              <a:rPr lang="el-GR" sz="2800" dirty="0"/>
              <a:t>ω − 2 </a:t>
            </a:r>
            <a:r>
              <a:rPr lang="en-CA" sz="2800" dirty="0"/>
              <a:t>cos 3</a:t>
            </a:r>
            <a:r>
              <a:rPr lang="el-GR" sz="2800" dirty="0"/>
              <a:t>ω + 2</a:t>
            </a:r>
            <a:r>
              <a:rPr lang="en-CA" sz="2800" dirty="0"/>
              <a:t>cos 4</a:t>
            </a:r>
            <a:r>
              <a:rPr lang="el-GR" sz="2800" dirty="0"/>
              <a:t>ω − 8 </a:t>
            </a:r>
            <a:r>
              <a:rPr lang="en-CA" sz="2800" dirty="0"/>
              <a:t>cos 5</a:t>
            </a:r>
            <a:r>
              <a:rPr lang="el-GR" sz="2800" dirty="0"/>
              <a:t>ω</a:t>
            </a:r>
            <a:endParaRPr lang="en-US" sz="2800" dirty="0"/>
          </a:p>
        </p:txBody>
      </p:sp>
    </p:spTree>
    <p:extLst>
      <p:ext uri="{BB962C8B-B14F-4D97-AF65-F5344CB8AC3E}">
        <p14:creationId xmlns:p14="http://schemas.microsoft.com/office/powerpoint/2010/main" val="17719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8" y="386638"/>
            <a:ext cx="11277600" cy="580313"/>
          </a:xfrm>
        </p:spPr>
        <p:txBody>
          <a:bodyPr>
            <a:noAutofit/>
          </a:bodyPr>
          <a:lstStyle/>
          <a:p>
            <a:r>
              <a:rPr lang="en-CA" sz="4400" dirty="0"/>
              <a:t>Octave Implementation, Hr-Type1</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7160" y="1145244"/>
            <a:ext cx="10666755" cy="5549846"/>
          </a:xfrm>
        </p:spPr>
        <p:txBody>
          <a:bodyPr>
            <a:noAutofit/>
          </a:bodyPr>
          <a:lstStyle/>
          <a:p>
            <a:pPr algn="l"/>
            <a:endParaRPr lang="en-US" sz="2800" dirty="0"/>
          </a:p>
          <a:p>
            <a:pPr algn="l"/>
            <a:endParaRPr lang="en-US" sz="2800" dirty="0"/>
          </a:p>
          <a:p>
            <a:pPr algn="l"/>
            <a:endParaRPr lang="en-US" sz="2800" dirty="0"/>
          </a:p>
          <a:p>
            <a:pPr algn="l"/>
            <a:endParaRPr lang="en-US" sz="2800" dirty="0"/>
          </a:p>
        </p:txBody>
      </p:sp>
      <p:pic>
        <p:nvPicPr>
          <p:cNvPr id="5" name="Picture 4">
            <a:extLst>
              <a:ext uri="{FF2B5EF4-FFF2-40B4-BE49-F238E27FC236}">
                <a16:creationId xmlns:a16="http://schemas.microsoft.com/office/drawing/2014/main" id="{E53FD70B-31B3-4C5C-8836-600E3A430634}"/>
              </a:ext>
            </a:extLst>
          </p:cNvPr>
          <p:cNvPicPr>
            <a:picLocks noChangeAspect="1"/>
          </p:cNvPicPr>
          <p:nvPr/>
        </p:nvPicPr>
        <p:blipFill>
          <a:blip r:embed="rId2"/>
          <a:stretch>
            <a:fillRect/>
          </a:stretch>
        </p:blipFill>
        <p:spPr>
          <a:xfrm>
            <a:off x="909094" y="1145244"/>
            <a:ext cx="9629573" cy="4967637"/>
          </a:xfrm>
          <a:prstGeom prst="rect">
            <a:avLst/>
          </a:prstGeom>
        </p:spPr>
      </p:pic>
    </p:spTree>
    <p:extLst>
      <p:ext uri="{BB962C8B-B14F-4D97-AF65-F5344CB8AC3E}">
        <p14:creationId xmlns:p14="http://schemas.microsoft.com/office/powerpoint/2010/main" val="461321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8" y="386638"/>
            <a:ext cx="11277600" cy="580313"/>
          </a:xfrm>
        </p:spPr>
        <p:txBody>
          <a:bodyPr>
            <a:noAutofit/>
          </a:bodyPr>
          <a:lstStyle/>
          <a:p>
            <a:r>
              <a:rPr lang="en-CA" sz="4400" dirty="0"/>
              <a:t>Octave Implementation, Hr-Type2</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7160" y="1145244"/>
            <a:ext cx="10666755" cy="5549846"/>
          </a:xfrm>
        </p:spPr>
        <p:txBody>
          <a:bodyPr>
            <a:noAutofit/>
          </a:bodyPr>
          <a:lstStyle/>
          <a:p>
            <a:pPr algn="l"/>
            <a:endParaRPr lang="en-US" sz="2800" dirty="0"/>
          </a:p>
          <a:p>
            <a:pPr algn="l"/>
            <a:endParaRPr lang="en-US" sz="2800" dirty="0"/>
          </a:p>
          <a:p>
            <a:pPr algn="l"/>
            <a:endParaRPr lang="en-US" sz="2800" dirty="0"/>
          </a:p>
          <a:p>
            <a:pPr algn="l"/>
            <a:endParaRPr lang="en-US" sz="2800" dirty="0"/>
          </a:p>
        </p:txBody>
      </p:sp>
      <p:pic>
        <p:nvPicPr>
          <p:cNvPr id="4" name="Picture 3">
            <a:extLst>
              <a:ext uri="{FF2B5EF4-FFF2-40B4-BE49-F238E27FC236}">
                <a16:creationId xmlns:a16="http://schemas.microsoft.com/office/drawing/2014/main" id="{67740164-397A-4A76-87E2-A8E4456E8074}"/>
              </a:ext>
            </a:extLst>
          </p:cNvPr>
          <p:cNvPicPr>
            <a:picLocks noChangeAspect="1"/>
          </p:cNvPicPr>
          <p:nvPr/>
        </p:nvPicPr>
        <p:blipFill>
          <a:blip r:embed="rId2"/>
          <a:stretch>
            <a:fillRect/>
          </a:stretch>
        </p:blipFill>
        <p:spPr>
          <a:xfrm>
            <a:off x="1177158" y="1297836"/>
            <a:ext cx="9365099" cy="4682550"/>
          </a:xfrm>
          <a:prstGeom prst="rect">
            <a:avLst/>
          </a:prstGeom>
        </p:spPr>
      </p:pic>
    </p:spTree>
    <p:extLst>
      <p:ext uri="{BB962C8B-B14F-4D97-AF65-F5344CB8AC3E}">
        <p14:creationId xmlns:p14="http://schemas.microsoft.com/office/powerpoint/2010/main" val="405104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7" y="162910"/>
            <a:ext cx="11277600" cy="580313"/>
          </a:xfrm>
        </p:spPr>
        <p:txBody>
          <a:bodyPr>
            <a:noAutofit/>
          </a:bodyPr>
          <a:lstStyle/>
          <a:p>
            <a:r>
              <a:rPr lang="en-CA" sz="4400" dirty="0"/>
              <a:t>WINDOW DESIGN TECHNIQUES</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452566" y="654077"/>
            <a:ext cx="10666755" cy="5549846"/>
          </a:xfrm>
        </p:spPr>
        <p:txBody>
          <a:bodyPr>
            <a:noAutofit/>
          </a:bodyPr>
          <a:lstStyle/>
          <a:p>
            <a:pPr marL="457200" indent="-457200" algn="just">
              <a:buFont typeface="Wingdings" panose="05000000000000000000" pitchFamily="2" charset="2"/>
              <a:buChar char="§"/>
            </a:pPr>
            <a:r>
              <a:rPr lang="en-US" sz="2800" dirty="0"/>
              <a:t>The basic idea behind the window design is to choose a proper ideal frequency-selective filter (which always has a noncausal, infinite-duration impulse response) and then to truncate (or window) its impulse response to obtain a linear-phase and causal FIR filter. Therefore the emphasis in this method is on selecting an appropriate windowing function and an appropriate ideal filter. </a:t>
            </a:r>
          </a:p>
          <a:p>
            <a:pPr marL="457200" indent="-457200" algn="just">
              <a:buFont typeface="Wingdings" panose="05000000000000000000" pitchFamily="2" charset="2"/>
              <a:buChar char="§"/>
            </a:pPr>
            <a:r>
              <a:rPr lang="en-US" sz="2800" dirty="0"/>
              <a:t>We will denote an ideal frequency-selective filter by </a:t>
            </a:r>
            <a:r>
              <a:rPr lang="en-US" sz="2800" dirty="0" err="1"/>
              <a:t>H</a:t>
            </a:r>
            <a:r>
              <a:rPr lang="en-US" sz="1600" dirty="0" err="1"/>
              <a:t>d</a:t>
            </a:r>
            <a:r>
              <a:rPr lang="en-US" sz="2800" dirty="0"/>
              <a:t>(</a:t>
            </a:r>
            <a:r>
              <a:rPr lang="en-US" sz="2800" dirty="0" err="1"/>
              <a:t>ejω</a:t>
            </a:r>
            <a:r>
              <a:rPr lang="en-US" sz="2800" dirty="0"/>
              <a:t>), which has a unity magnitude gain and linear-phase characteristics over its passband, and zero response over its stopband. </a:t>
            </a:r>
          </a:p>
          <a:p>
            <a:pPr marL="457200" indent="-457200" algn="just">
              <a:buFont typeface="Wingdings" panose="05000000000000000000" pitchFamily="2" charset="2"/>
              <a:buChar char="§"/>
            </a:pPr>
            <a:r>
              <a:rPr lang="en-US" sz="2800" dirty="0"/>
              <a:t>An ideal LPF of bandwidth </a:t>
            </a:r>
            <a:r>
              <a:rPr lang="en-US" sz="2800" dirty="0" err="1"/>
              <a:t>ω</a:t>
            </a:r>
            <a:r>
              <a:rPr lang="en-US" sz="1600" dirty="0" err="1"/>
              <a:t>c</a:t>
            </a:r>
            <a:r>
              <a:rPr lang="en-US" sz="2800" dirty="0"/>
              <a:t> &lt; π is given by </a:t>
            </a:r>
          </a:p>
          <a:p>
            <a:pPr algn="l"/>
            <a:endParaRPr lang="en-US" sz="2800" dirty="0"/>
          </a:p>
          <a:p>
            <a:pPr algn="l"/>
            <a:endParaRPr lang="en-US" sz="2800" dirty="0"/>
          </a:p>
          <a:p>
            <a:pPr algn="l"/>
            <a:r>
              <a:rPr lang="en-US" sz="2800" dirty="0"/>
              <a:t>      where </a:t>
            </a:r>
            <a:r>
              <a:rPr lang="en-US" sz="2800" dirty="0" err="1"/>
              <a:t>ω</a:t>
            </a:r>
            <a:r>
              <a:rPr lang="en-US" sz="1600" dirty="0" err="1"/>
              <a:t>c</a:t>
            </a:r>
            <a:r>
              <a:rPr lang="en-US" sz="2800" dirty="0"/>
              <a:t> is also called the cutoff frequency, and α is called the   </a:t>
            </a:r>
          </a:p>
          <a:p>
            <a:pPr algn="l"/>
            <a:r>
              <a:rPr lang="en-US" sz="2800" dirty="0"/>
              <a:t>      sample </a:t>
            </a:r>
            <a:r>
              <a:rPr lang="en-CA" sz="2800" dirty="0"/>
              <a:t>delay.</a:t>
            </a:r>
            <a:endParaRPr lang="en-US" sz="2800" dirty="0"/>
          </a:p>
          <a:p>
            <a:pPr algn="l"/>
            <a:endParaRPr lang="en-US" sz="2800" dirty="0"/>
          </a:p>
        </p:txBody>
      </p:sp>
      <p:pic>
        <p:nvPicPr>
          <p:cNvPr id="5" name="Picture 4">
            <a:extLst>
              <a:ext uri="{FF2B5EF4-FFF2-40B4-BE49-F238E27FC236}">
                <a16:creationId xmlns:a16="http://schemas.microsoft.com/office/drawing/2014/main" id="{8FB1928C-7847-4BB4-8D9A-4750A9ECE6B2}"/>
              </a:ext>
            </a:extLst>
          </p:cNvPr>
          <p:cNvPicPr>
            <a:picLocks noChangeAspect="1"/>
          </p:cNvPicPr>
          <p:nvPr/>
        </p:nvPicPr>
        <p:blipFill>
          <a:blip r:embed="rId2"/>
          <a:stretch>
            <a:fillRect/>
          </a:stretch>
        </p:blipFill>
        <p:spPr>
          <a:xfrm>
            <a:off x="4030304" y="4868052"/>
            <a:ext cx="3941062" cy="975700"/>
          </a:xfrm>
          <a:prstGeom prst="rect">
            <a:avLst/>
          </a:prstGeom>
        </p:spPr>
      </p:pic>
    </p:spTree>
    <p:extLst>
      <p:ext uri="{BB962C8B-B14F-4D97-AF65-F5344CB8AC3E}">
        <p14:creationId xmlns:p14="http://schemas.microsoft.com/office/powerpoint/2010/main" val="3008261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7" y="228505"/>
            <a:ext cx="11277600" cy="580313"/>
          </a:xfrm>
        </p:spPr>
        <p:txBody>
          <a:bodyPr>
            <a:noAutofit/>
          </a:bodyPr>
          <a:lstStyle/>
          <a:p>
            <a:r>
              <a:rPr lang="en-CA" sz="4400" dirty="0"/>
              <a:t>WINDOW DESIGN TECHNIQUES</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368483" y="937857"/>
            <a:ext cx="10666755" cy="5549846"/>
          </a:xfrm>
        </p:spPr>
        <p:txBody>
          <a:bodyPr>
            <a:noAutofit/>
          </a:bodyPr>
          <a:lstStyle/>
          <a:p>
            <a:pPr marL="457200" indent="-457200" algn="just">
              <a:buFont typeface="Wingdings" panose="05000000000000000000" pitchFamily="2" charset="2"/>
              <a:buChar char="§"/>
            </a:pPr>
            <a:r>
              <a:rPr lang="en-US" sz="2800" dirty="0"/>
              <a:t>The impulse response of this filter is of infinite duration and is given by </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Note that </a:t>
            </a:r>
            <a:r>
              <a:rPr lang="en-US" sz="2800" dirty="0" err="1"/>
              <a:t>h</a:t>
            </a:r>
            <a:r>
              <a:rPr lang="en-US" sz="1600" dirty="0" err="1"/>
              <a:t>d</a:t>
            </a:r>
            <a:r>
              <a:rPr lang="en-US" sz="2800" dirty="0"/>
              <a:t>(n) is symmetric with respect to α, a fact useful for linear phase </a:t>
            </a:r>
            <a:r>
              <a:rPr lang="en-CA" sz="2800" dirty="0"/>
              <a:t>FIR filters. (Remember anti-symmetric impulse responses are not a good choice for low pass filters.)</a:t>
            </a:r>
            <a:endParaRPr lang="en-US" sz="2800" dirty="0"/>
          </a:p>
        </p:txBody>
      </p:sp>
      <p:pic>
        <p:nvPicPr>
          <p:cNvPr id="4" name="Picture 3">
            <a:extLst>
              <a:ext uri="{FF2B5EF4-FFF2-40B4-BE49-F238E27FC236}">
                <a16:creationId xmlns:a16="http://schemas.microsoft.com/office/drawing/2014/main" id="{2987E162-7006-4C5C-87F7-AC90A6465C11}"/>
              </a:ext>
            </a:extLst>
          </p:cNvPr>
          <p:cNvPicPr>
            <a:picLocks noChangeAspect="1"/>
          </p:cNvPicPr>
          <p:nvPr/>
        </p:nvPicPr>
        <p:blipFill>
          <a:blip r:embed="rId2"/>
          <a:stretch>
            <a:fillRect/>
          </a:stretch>
        </p:blipFill>
        <p:spPr>
          <a:xfrm>
            <a:off x="3232819" y="1608084"/>
            <a:ext cx="5820396" cy="2806262"/>
          </a:xfrm>
          <a:prstGeom prst="rect">
            <a:avLst/>
          </a:prstGeom>
        </p:spPr>
      </p:pic>
    </p:spTree>
    <p:extLst>
      <p:ext uri="{BB962C8B-B14F-4D97-AF65-F5344CB8AC3E}">
        <p14:creationId xmlns:p14="http://schemas.microsoft.com/office/powerpoint/2010/main" val="60191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7" y="162910"/>
            <a:ext cx="11277600" cy="580313"/>
          </a:xfrm>
        </p:spPr>
        <p:txBody>
          <a:bodyPr>
            <a:noAutofit/>
          </a:bodyPr>
          <a:lstStyle/>
          <a:p>
            <a:r>
              <a:rPr lang="en-CA" sz="4400" dirty="0"/>
              <a:t>WINDOW DESIGN TECHNIQUES</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452566" y="654077"/>
            <a:ext cx="10666755" cy="5549846"/>
          </a:xfrm>
        </p:spPr>
        <p:txBody>
          <a:bodyPr>
            <a:noAutofit/>
          </a:bodyPr>
          <a:lstStyle/>
          <a:p>
            <a:pPr marL="457200" indent="-457200" algn="just">
              <a:buFont typeface="Wingdings" panose="05000000000000000000" pitchFamily="2" charset="2"/>
              <a:buChar char="§"/>
            </a:pPr>
            <a:r>
              <a:rPr lang="en-US" sz="2800" dirty="0"/>
              <a:t>To obtain an FIR filter from </a:t>
            </a:r>
            <a:r>
              <a:rPr lang="en-US" sz="2800" dirty="0" err="1"/>
              <a:t>h</a:t>
            </a:r>
            <a:r>
              <a:rPr lang="en-US" sz="1600" dirty="0" err="1"/>
              <a:t>d</a:t>
            </a:r>
            <a:r>
              <a:rPr lang="en-US" sz="2800" dirty="0"/>
              <a:t>(n), one has to truncate </a:t>
            </a:r>
            <a:r>
              <a:rPr lang="en-US" sz="2800" dirty="0" err="1"/>
              <a:t>h</a:t>
            </a:r>
            <a:r>
              <a:rPr lang="en-US" sz="1600" dirty="0" err="1"/>
              <a:t>d</a:t>
            </a:r>
            <a:r>
              <a:rPr lang="en-US" sz="2800" dirty="0"/>
              <a:t>(n) on both</a:t>
            </a:r>
          </a:p>
          <a:p>
            <a:pPr algn="just"/>
            <a:r>
              <a:rPr lang="en-US" sz="2800" dirty="0"/>
              <a:t>      sides. </a:t>
            </a:r>
          </a:p>
          <a:p>
            <a:pPr marL="457200" indent="-457200" algn="just">
              <a:buFont typeface="Wingdings" panose="05000000000000000000" pitchFamily="2" charset="2"/>
              <a:buChar char="§"/>
            </a:pPr>
            <a:r>
              <a:rPr lang="en-US" sz="2800" dirty="0"/>
              <a:t>To obtain a causal and linear-phase FIR filter h(n) of length M, we </a:t>
            </a:r>
            <a:r>
              <a:rPr lang="en-CA" sz="2800" dirty="0"/>
              <a:t>must have </a:t>
            </a:r>
          </a:p>
          <a:p>
            <a:pPr marL="457200" indent="-457200" algn="just">
              <a:buFont typeface="Wingdings" panose="05000000000000000000" pitchFamily="2" charset="2"/>
              <a:buChar char="§"/>
            </a:pPr>
            <a:endParaRPr lang="en-CA" sz="2800" dirty="0"/>
          </a:p>
          <a:p>
            <a:pPr marL="457200" indent="-457200" algn="just">
              <a:buFont typeface="Wingdings" panose="05000000000000000000" pitchFamily="2" charset="2"/>
              <a:buChar char="§"/>
            </a:pPr>
            <a:endParaRPr lang="en-CA" sz="2800" dirty="0"/>
          </a:p>
          <a:p>
            <a:pPr marL="457200" indent="-457200" algn="just">
              <a:buFont typeface="Wingdings" panose="05000000000000000000" pitchFamily="2" charset="2"/>
              <a:buChar char="§"/>
            </a:pPr>
            <a:r>
              <a:rPr lang="en-US" sz="2800" dirty="0"/>
              <a:t>This operation is called “windowing.” In general, h(n) can be thought of as being formed by the product of </a:t>
            </a:r>
            <a:r>
              <a:rPr lang="en-US" sz="2800" dirty="0" err="1"/>
              <a:t>h</a:t>
            </a:r>
            <a:r>
              <a:rPr lang="en-US" sz="1600" dirty="0" err="1"/>
              <a:t>d</a:t>
            </a:r>
            <a:r>
              <a:rPr lang="en-US" sz="2800" dirty="0"/>
              <a:t>(n) and a window function w(n) as </a:t>
            </a:r>
            <a:r>
              <a:rPr lang="en-CA" sz="2800" dirty="0"/>
              <a:t>follows:</a:t>
            </a:r>
          </a:p>
          <a:p>
            <a:r>
              <a:rPr lang="pt-BR" sz="2800" dirty="0"/>
              <a:t>h(n) = h</a:t>
            </a:r>
            <a:r>
              <a:rPr lang="pt-BR" sz="1600" dirty="0"/>
              <a:t>d</a:t>
            </a:r>
            <a:r>
              <a:rPr lang="pt-BR" sz="2800" dirty="0"/>
              <a:t>(n)w(n)</a:t>
            </a:r>
          </a:p>
          <a:p>
            <a:pPr algn="l"/>
            <a:r>
              <a:rPr lang="pt-BR" sz="2800" dirty="0"/>
              <a:t>      Where </a:t>
            </a:r>
            <a:endParaRPr lang="en-US" sz="2800" dirty="0"/>
          </a:p>
        </p:txBody>
      </p:sp>
      <p:pic>
        <p:nvPicPr>
          <p:cNvPr id="4" name="Picture 3">
            <a:extLst>
              <a:ext uri="{FF2B5EF4-FFF2-40B4-BE49-F238E27FC236}">
                <a16:creationId xmlns:a16="http://schemas.microsoft.com/office/drawing/2014/main" id="{16804946-9318-423D-8739-D8F9938B9093}"/>
              </a:ext>
            </a:extLst>
          </p:cNvPr>
          <p:cNvPicPr>
            <a:picLocks noChangeAspect="1"/>
          </p:cNvPicPr>
          <p:nvPr/>
        </p:nvPicPr>
        <p:blipFill>
          <a:blip r:embed="rId2"/>
          <a:stretch>
            <a:fillRect/>
          </a:stretch>
        </p:blipFill>
        <p:spPr>
          <a:xfrm>
            <a:off x="3257398" y="5549861"/>
            <a:ext cx="5677203" cy="1145229"/>
          </a:xfrm>
          <a:prstGeom prst="rect">
            <a:avLst/>
          </a:prstGeom>
        </p:spPr>
      </p:pic>
      <p:pic>
        <p:nvPicPr>
          <p:cNvPr id="5" name="Picture 4">
            <a:extLst>
              <a:ext uri="{FF2B5EF4-FFF2-40B4-BE49-F238E27FC236}">
                <a16:creationId xmlns:a16="http://schemas.microsoft.com/office/drawing/2014/main" id="{EB04BCCE-13B3-4471-A6B3-FF3844FDC07C}"/>
              </a:ext>
            </a:extLst>
          </p:cNvPr>
          <p:cNvPicPr>
            <a:picLocks noChangeAspect="1"/>
          </p:cNvPicPr>
          <p:nvPr/>
        </p:nvPicPr>
        <p:blipFill>
          <a:blip r:embed="rId3"/>
          <a:stretch>
            <a:fillRect/>
          </a:stretch>
        </p:blipFill>
        <p:spPr>
          <a:xfrm>
            <a:off x="3257398" y="2322787"/>
            <a:ext cx="6207494" cy="1003040"/>
          </a:xfrm>
          <a:prstGeom prst="rect">
            <a:avLst/>
          </a:prstGeom>
        </p:spPr>
      </p:pic>
    </p:spTree>
    <p:extLst>
      <p:ext uri="{BB962C8B-B14F-4D97-AF65-F5344CB8AC3E}">
        <p14:creationId xmlns:p14="http://schemas.microsoft.com/office/powerpoint/2010/main" val="175563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6" y="259583"/>
            <a:ext cx="11277600" cy="580313"/>
          </a:xfrm>
        </p:spPr>
        <p:txBody>
          <a:bodyPr>
            <a:noAutofit/>
          </a:bodyPr>
          <a:lstStyle/>
          <a:p>
            <a:r>
              <a:rPr lang="en-CA" sz="4400" dirty="0"/>
              <a:t>WINDOW DESIGN TECHNIQUES</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7159" y="1145244"/>
            <a:ext cx="10666755" cy="5549846"/>
          </a:xfrm>
        </p:spPr>
        <p:txBody>
          <a:bodyPr>
            <a:noAutofit/>
          </a:bodyPr>
          <a:lstStyle/>
          <a:p>
            <a:pPr marL="457200" indent="-457200" algn="just">
              <a:buFont typeface="Wingdings" panose="05000000000000000000" pitchFamily="2" charset="2"/>
              <a:buChar char="§"/>
            </a:pPr>
            <a:r>
              <a:rPr lang="en-US" sz="2800" dirty="0"/>
              <a:t>Depending on how we define w(n), we obtain different window designs. </a:t>
            </a:r>
            <a:r>
              <a:rPr lang="en-CA" sz="2800" dirty="0"/>
              <a:t>For example, in</a:t>
            </a:r>
          </a:p>
          <a:p>
            <a:pPr marL="457200" indent="-457200" algn="just">
              <a:buFont typeface="Wingdings" panose="05000000000000000000" pitchFamily="2" charset="2"/>
              <a:buChar char="§"/>
            </a:pPr>
            <a:endParaRPr lang="en-CA" sz="2800" dirty="0"/>
          </a:p>
          <a:p>
            <a:pPr algn="just"/>
            <a:endParaRPr lang="en-CA" sz="2800" dirty="0"/>
          </a:p>
          <a:p>
            <a:pPr algn="just"/>
            <a:r>
              <a:rPr lang="en-US" sz="2800" dirty="0"/>
              <a:t>      which is the “</a:t>
            </a:r>
            <a:r>
              <a:rPr lang="en-US" sz="2800" b="1" dirty="0"/>
              <a:t>rectangular window”</a:t>
            </a:r>
            <a:r>
              <a:rPr lang="en-US" sz="2800" dirty="0"/>
              <a:t>.</a:t>
            </a:r>
          </a:p>
          <a:p>
            <a:pPr marL="457200" indent="-457200" algn="just">
              <a:buFont typeface="Wingdings" panose="05000000000000000000" pitchFamily="2" charset="2"/>
              <a:buChar char="§"/>
            </a:pPr>
            <a:r>
              <a:rPr lang="en-US" sz="2800" dirty="0"/>
              <a:t>In the frequency domain the causal FIR filter response H(</a:t>
            </a:r>
            <a:r>
              <a:rPr lang="en-US" sz="2800" dirty="0" err="1"/>
              <a:t>ejω</a:t>
            </a:r>
            <a:r>
              <a:rPr lang="en-US" sz="2800" dirty="0"/>
              <a:t>) is given by the periodic convolution of </a:t>
            </a:r>
            <a:r>
              <a:rPr lang="en-US" sz="2800" dirty="0" err="1"/>
              <a:t>H</a:t>
            </a:r>
            <a:r>
              <a:rPr lang="en-US" sz="1600" dirty="0" err="1"/>
              <a:t>d</a:t>
            </a:r>
            <a:r>
              <a:rPr lang="en-US" sz="2800" dirty="0"/>
              <a:t>(</a:t>
            </a:r>
            <a:r>
              <a:rPr lang="en-US" sz="2800" dirty="0" err="1"/>
              <a:t>ejω</a:t>
            </a:r>
            <a:r>
              <a:rPr lang="en-US" sz="2800" dirty="0"/>
              <a:t>) and the window response W(</a:t>
            </a:r>
            <a:r>
              <a:rPr lang="en-US" sz="2800" dirty="0" err="1"/>
              <a:t>ejω</a:t>
            </a:r>
            <a:r>
              <a:rPr lang="en-US" sz="2800" dirty="0"/>
              <a:t>); </a:t>
            </a:r>
            <a:r>
              <a:rPr lang="en-CA" sz="2800" dirty="0"/>
              <a:t>that is,</a:t>
            </a:r>
            <a:endParaRPr lang="en-US" sz="2800" dirty="0"/>
          </a:p>
        </p:txBody>
      </p:sp>
      <p:pic>
        <p:nvPicPr>
          <p:cNvPr id="4" name="Picture 3">
            <a:extLst>
              <a:ext uri="{FF2B5EF4-FFF2-40B4-BE49-F238E27FC236}">
                <a16:creationId xmlns:a16="http://schemas.microsoft.com/office/drawing/2014/main" id="{FE0C7B74-6EF1-4EC6-BADC-DA23F0B57490}"/>
              </a:ext>
            </a:extLst>
          </p:cNvPr>
          <p:cNvPicPr>
            <a:picLocks noChangeAspect="1"/>
          </p:cNvPicPr>
          <p:nvPr/>
        </p:nvPicPr>
        <p:blipFill>
          <a:blip r:embed="rId2"/>
          <a:stretch>
            <a:fillRect/>
          </a:stretch>
        </p:blipFill>
        <p:spPr>
          <a:xfrm>
            <a:off x="3395055" y="1941054"/>
            <a:ext cx="5036953" cy="1058651"/>
          </a:xfrm>
          <a:prstGeom prst="rect">
            <a:avLst/>
          </a:prstGeom>
        </p:spPr>
      </p:pic>
      <p:pic>
        <p:nvPicPr>
          <p:cNvPr id="5" name="Picture 4">
            <a:extLst>
              <a:ext uri="{FF2B5EF4-FFF2-40B4-BE49-F238E27FC236}">
                <a16:creationId xmlns:a16="http://schemas.microsoft.com/office/drawing/2014/main" id="{DA942FB1-02A5-46ED-BC04-39E363CF78ED}"/>
              </a:ext>
            </a:extLst>
          </p:cNvPr>
          <p:cNvPicPr>
            <a:picLocks noChangeAspect="1"/>
          </p:cNvPicPr>
          <p:nvPr/>
        </p:nvPicPr>
        <p:blipFill>
          <a:blip r:embed="rId3"/>
          <a:stretch>
            <a:fillRect/>
          </a:stretch>
        </p:blipFill>
        <p:spPr>
          <a:xfrm>
            <a:off x="1802994" y="4916946"/>
            <a:ext cx="8785277" cy="1158499"/>
          </a:xfrm>
          <a:prstGeom prst="rect">
            <a:avLst/>
          </a:prstGeom>
        </p:spPr>
      </p:pic>
    </p:spTree>
    <p:extLst>
      <p:ext uri="{BB962C8B-B14F-4D97-AF65-F5344CB8AC3E}">
        <p14:creationId xmlns:p14="http://schemas.microsoft.com/office/powerpoint/2010/main" val="375702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93075" y="948558"/>
            <a:ext cx="9385738" cy="580313"/>
          </a:xfrm>
        </p:spPr>
        <p:txBody>
          <a:bodyPr>
            <a:noAutofit/>
          </a:bodyPr>
          <a:lstStyle/>
          <a:p>
            <a:r>
              <a:rPr lang="en-US" sz="4400" b="1" i="1" dirty="0"/>
              <a:t> </a:t>
            </a:r>
            <a:r>
              <a:rPr lang="en-US" sz="4400" dirty="0"/>
              <a:t>Why FIR Filter Design?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767255" y="1694793"/>
            <a:ext cx="10037378" cy="4288221"/>
          </a:xfrm>
        </p:spPr>
        <p:txBody>
          <a:bodyPr>
            <a:noAutofit/>
          </a:bodyPr>
          <a:lstStyle/>
          <a:p>
            <a:pPr marL="457200" indent="-457200" algn="just">
              <a:buFont typeface="Wingdings" panose="05000000000000000000" pitchFamily="2" charset="2"/>
              <a:buChar char="§"/>
            </a:pPr>
            <a:r>
              <a:rPr lang="en-CA" sz="2800" dirty="0"/>
              <a:t>Designing a digital low pass filter (as a very important digital </a:t>
            </a:r>
            <a:r>
              <a:rPr lang="en-CA" sz="2800"/>
              <a:t>signal processor) using </a:t>
            </a:r>
            <a:r>
              <a:rPr lang="en-CA" sz="2800" dirty="0"/>
              <a:t>FIR filters have several  advantages:</a:t>
            </a:r>
          </a:p>
          <a:p>
            <a:pPr marL="457200" indent="-457200" algn="just">
              <a:buFont typeface="Arial" panose="020B0604020202020204" pitchFamily="34" charset="0"/>
              <a:buChar char="•"/>
            </a:pPr>
            <a:r>
              <a:rPr lang="en-US" sz="2800" dirty="0"/>
              <a:t>The phase response can be exactly linear.</a:t>
            </a:r>
          </a:p>
          <a:p>
            <a:pPr marL="457200" indent="-457200" algn="just">
              <a:buFont typeface="Arial" panose="020B0604020202020204" pitchFamily="34" charset="0"/>
              <a:buChar char="•"/>
            </a:pPr>
            <a:r>
              <a:rPr lang="en-US" sz="2800" dirty="0"/>
              <a:t>They are relatively easy to design since there are no stability problems.</a:t>
            </a:r>
          </a:p>
          <a:p>
            <a:pPr marL="457200" indent="-457200" algn="just">
              <a:buFont typeface="Arial" panose="020B0604020202020204" pitchFamily="34" charset="0"/>
              <a:buChar char="•"/>
            </a:pPr>
            <a:r>
              <a:rPr lang="en-US" sz="2800" dirty="0"/>
              <a:t>They are efficient to implement.</a:t>
            </a:r>
          </a:p>
          <a:p>
            <a:pPr marL="457200" indent="-457200" algn="just">
              <a:buFont typeface="Arial" panose="020B0604020202020204" pitchFamily="34" charset="0"/>
              <a:buChar char="•"/>
            </a:pPr>
            <a:r>
              <a:rPr lang="en-US" sz="2800" dirty="0"/>
              <a:t>The DFT can be used in their implementation.</a:t>
            </a:r>
          </a:p>
        </p:txBody>
      </p:sp>
    </p:spTree>
    <p:extLst>
      <p:ext uri="{BB962C8B-B14F-4D97-AF65-F5344CB8AC3E}">
        <p14:creationId xmlns:p14="http://schemas.microsoft.com/office/powerpoint/2010/main" val="2988276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6" y="241929"/>
            <a:ext cx="11277600" cy="580313"/>
          </a:xfrm>
        </p:spPr>
        <p:txBody>
          <a:bodyPr>
            <a:noAutofit/>
          </a:bodyPr>
          <a:lstStyle/>
          <a:p>
            <a:r>
              <a:rPr lang="en-CA" sz="4400" dirty="0"/>
              <a:t>WINDOW DESIGN TECHNIQUES</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326441" y="948366"/>
            <a:ext cx="10666755" cy="5549846"/>
          </a:xfrm>
        </p:spPr>
        <p:txBody>
          <a:bodyPr>
            <a:noAutofit/>
          </a:bodyPr>
          <a:lstStyle/>
          <a:p>
            <a:pPr marL="457200" indent="-457200" algn="just">
              <a:buFont typeface="Wingdings" panose="05000000000000000000" pitchFamily="2" charset="2"/>
              <a:buChar char="§"/>
            </a:pPr>
            <a:r>
              <a:rPr lang="en-US" sz="2800" dirty="0"/>
              <a:t>This is shown pictorially in the following Figure for a typical window response, </a:t>
            </a:r>
          </a:p>
        </p:txBody>
      </p:sp>
      <p:pic>
        <p:nvPicPr>
          <p:cNvPr id="4" name="Picture 3">
            <a:extLst>
              <a:ext uri="{FF2B5EF4-FFF2-40B4-BE49-F238E27FC236}">
                <a16:creationId xmlns:a16="http://schemas.microsoft.com/office/drawing/2014/main" id="{F884AE3D-6BAC-4F81-946A-F6D4E90AEE24}"/>
              </a:ext>
            </a:extLst>
          </p:cNvPr>
          <p:cNvPicPr>
            <a:picLocks noChangeAspect="1"/>
          </p:cNvPicPr>
          <p:nvPr/>
        </p:nvPicPr>
        <p:blipFill>
          <a:blip r:embed="rId2"/>
          <a:stretch>
            <a:fillRect/>
          </a:stretch>
        </p:blipFill>
        <p:spPr>
          <a:xfrm>
            <a:off x="1033293" y="1908312"/>
            <a:ext cx="9694487" cy="4127446"/>
          </a:xfrm>
          <a:prstGeom prst="rect">
            <a:avLst/>
          </a:prstGeom>
        </p:spPr>
      </p:pic>
    </p:spTree>
    <p:extLst>
      <p:ext uri="{BB962C8B-B14F-4D97-AF65-F5344CB8AC3E}">
        <p14:creationId xmlns:p14="http://schemas.microsoft.com/office/powerpoint/2010/main" val="127017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10206" y="338767"/>
            <a:ext cx="11277600" cy="580313"/>
          </a:xfrm>
        </p:spPr>
        <p:txBody>
          <a:bodyPr>
            <a:noAutofit/>
          </a:bodyPr>
          <a:lstStyle/>
          <a:p>
            <a:r>
              <a:rPr lang="en-CA" sz="4400" dirty="0"/>
              <a:t>WINDOW DESIGN TECHNIQUES</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431546" y="969387"/>
            <a:ext cx="10666755" cy="5549846"/>
          </a:xfrm>
        </p:spPr>
        <p:txBody>
          <a:bodyPr>
            <a:noAutofit/>
          </a:bodyPr>
          <a:lstStyle/>
          <a:p>
            <a:pPr marL="457200" indent="-457200" algn="just">
              <a:buFont typeface="Wingdings" panose="05000000000000000000" pitchFamily="2" charset="2"/>
              <a:buChar char="§"/>
            </a:pPr>
            <a:r>
              <a:rPr lang="en-US" sz="2800" dirty="0"/>
              <a:t>Then we have the following observations:</a:t>
            </a:r>
          </a:p>
          <a:p>
            <a:pPr marL="457200" indent="-457200" algn="just">
              <a:buFont typeface="Arial" panose="020B0604020202020204" pitchFamily="34" charset="0"/>
              <a:buChar char="•"/>
            </a:pPr>
            <a:r>
              <a:rPr lang="en-US" sz="2800" dirty="0"/>
              <a:t>Since the window w(n) has a finite length equal to M, its response has a peaky “</a:t>
            </a:r>
            <a:r>
              <a:rPr lang="en-US" sz="2800" b="1" dirty="0"/>
              <a:t>main lobe” </a:t>
            </a:r>
            <a:r>
              <a:rPr lang="en-US" sz="2800" dirty="0"/>
              <a:t>whose width is proportional to 1/M, and has “</a:t>
            </a:r>
            <a:r>
              <a:rPr lang="en-US" sz="2800" b="1" dirty="0"/>
              <a:t>side </a:t>
            </a:r>
            <a:r>
              <a:rPr lang="en-CA" sz="2800" b="1" dirty="0"/>
              <a:t>lobes” </a:t>
            </a:r>
            <a:r>
              <a:rPr lang="en-CA" sz="2800" dirty="0"/>
              <a:t>of smaller heights. </a:t>
            </a:r>
          </a:p>
          <a:p>
            <a:pPr marL="457200" indent="-457200" algn="just">
              <a:buFont typeface="Arial" panose="020B0604020202020204" pitchFamily="34" charset="0"/>
              <a:buChar char="•"/>
            </a:pPr>
            <a:r>
              <a:rPr lang="en-US" sz="2800" dirty="0"/>
              <a:t>The mentioned periodic convolution produces a smeared version of the ideal </a:t>
            </a:r>
            <a:r>
              <a:rPr lang="en-CA" sz="2800" dirty="0"/>
              <a:t>response </a:t>
            </a:r>
            <a:r>
              <a:rPr lang="en-CA" sz="2800" dirty="0" err="1"/>
              <a:t>H</a:t>
            </a:r>
            <a:r>
              <a:rPr lang="en-CA" sz="1600" dirty="0" err="1"/>
              <a:t>d</a:t>
            </a:r>
            <a:r>
              <a:rPr lang="en-CA" sz="2800" dirty="0"/>
              <a:t>(</a:t>
            </a:r>
            <a:r>
              <a:rPr lang="en-CA" sz="2800" dirty="0" err="1"/>
              <a:t>ej</a:t>
            </a:r>
            <a:r>
              <a:rPr lang="el-GR" sz="2800" dirty="0"/>
              <a:t>ω).</a:t>
            </a:r>
            <a:endParaRPr lang="en-US" sz="2800" dirty="0"/>
          </a:p>
          <a:p>
            <a:pPr marL="457200" indent="-457200" algn="just">
              <a:buFont typeface="Arial" panose="020B0604020202020204" pitchFamily="34" charset="0"/>
              <a:buChar char="•"/>
            </a:pPr>
            <a:r>
              <a:rPr lang="en-US" sz="2800" dirty="0"/>
              <a:t>The main lobe produces a transition band in H(</a:t>
            </a:r>
            <a:r>
              <a:rPr lang="en-US" sz="2800" dirty="0" err="1"/>
              <a:t>ejω</a:t>
            </a:r>
            <a:r>
              <a:rPr lang="en-US" sz="2800" dirty="0"/>
              <a:t>) whose width is responsible for the transition width. This width is then proportional to 1/M. The wider the main lobe, the wider will be the transition width.</a:t>
            </a:r>
          </a:p>
          <a:p>
            <a:pPr marL="457200" indent="-457200" algn="just">
              <a:buFont typeface="Arial" panose="020B0604020202020204" pitchFamily="34" charset="0"/>
              <a:buChar char="•"/>
            </a:pPr>
            <a:r>
              <a:rPr lang="en-US" sz="2800" dirty="0"/>
              <a:t>The side lobes produce ripples that have similar shapes in both the </a:t>
            </a:r>
            <a:r>
              <a:rPr lang="en-CA" sz="2800" dirty="0"/>
              <a:t>passband and stopband.</a:t>
            </a:r>
            <a:endParaRPr lang="en-US" sz="2800" dirty="0"/>
          </a:p>
        </p:txBody>
      </p:sp>
    </p:spTree>
    <p:extLst>
      <p:ext uri="{BB962C8B-B14F-4D97-AF65-F5344CB8AC3E}">
        <p14:creationId xmlns:p14="http://schemas.microsoft.com/office/powerpoint/2010/main" val="213705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31227" y="520263"/>
            <a:ext cx="11277600" cy="580313"/>
          </a:xfrm>
        </p:spPr>
        <p:txBody>
          <a:bodyPr>
            <a:noAutofit/>
          </a:bodyPr>
          <a:lstStyle/>
          <a:p>
            <a:r>
              <a:rPr lang="en-US" sz="4400" dirty="0"/>
              <a:t>Basic window design idea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410525" y="1308154"/>
            <a:ext cx="10666755" cy="5549846"/>
          </a:xfrm>
        </p:spPr>
        <p:txBody>
          <a:bodyPr>
            <a:noAutofit/>
          </a:bodyPr>
          <a:lstStyle/>
          <a:p>
            <a:pPr marL="457200" indent="-457200" algn="just">
              <a:buFont typeface="Wingdings" panose="05000000000000000000" pitchFamily="2" charset="2"/>
              <a:buChar char="§"/>
            </a:pPr>
            <a:r>
              <a:rPr lang="en-US" sz="2800" dirty="0"/>
              <a:t>For the given filter specifications, choose the filter length M and a window function w(n) for the narrowest main lobe width and the smallest side lobe attenuation possible.</a:t>
            </a:r>
          </a:p>
          <a:p>
            <a:pPr marL="457200" indent="-457200" algn="just">
              <a:buFont typeface="Wingdings" panose="05000000000000000000" pitchFamily="2" charset="2"/>
              <a:buChar char="§"/>
            </a:pPr>
            <a:r>
              <a:rPr lang="en-US" sz="2800" dirty="0"/>
              <a:t>From the last mentioned observation, we note that the passband tolerance δ</a:t>
            </a:r>
            <a:r>
              <a:rPr lang="en-US" sz="1600" dirty="0"/>
              <a:t>1</a:t>
            </a:r>
            <a:r>
              <a:rPr lang="en-US" sz="2800" dirty="0"/>
              <a:t> and the stopband tolerance δ</a:t>
            </a:r>
            <a:r>
              <a:rPr lang="en-US" sz="1600" dirty="0"/>
              <a:t>2</a:t>
            </a:r>
            <a:r>
              <a:rPr lang="en-US" sz="2800" dirty="0"/>
              <a:t> cannot be specified independently. </a:t>
            </a:r>
          </a:p>
          <a:p>
            <a:pPr marL="457200" indent="-457200" algn="just">
              <a:buFont typeface="Wingdings" panose="05000000000000000000" pitchFamily="2" charset="2"/>
              <a:buChar char="§"/>
            </a:pPr>
            <a:r>
              <a:rPr lang="en-US" sz="2800" dirty="0"/>
              <a:t>We generally take care of δ</a:t>
            </a:r>
            <a:r>
              <a:rPr lang="en-US" sz="1600" dirty="0"/>
              <a:t>2</a:t>
            </a:r>
            <a:r>
              <a:rPr lang="en-US" sz="2800" dirty="0"/>
              <a:t> alone, which results in δ</a:t>
            </a:r>
            <a:r>
              <a:rPr lang="en-US" sz="1600" dirty="0"/>
              <a:t>2</a:t>
            </a:r>
            <a:r>
              <a:rPr lang="en-US" sz="2800" dirty="0"/>
              <a:t> = δ</a:t>
            </a:r>
            <a:r>
              <a:rPr lang="en-US" sz="1600" dirty="0"/>
              <a:t>1</a:t>
            </a:r>
            <a:r>
              <a:rPr lang="en-US" sz="2800" dirty="0"/>
              <a:t>. </a:t>
            </a:r>
          </a:p>
          <a:p>
            <a:pPr marL="457200" indent="-457200" algn="just">
              <a:buFont typeface="Wingdings" panose="05000000000000000000" pitchFamily="2" charset="2"/>
              <a:buChar char="§"/>
            </a:pPr>
            <a:r>
              <a:rPr lang="en-US" sz="2800" dirty="0"/>
              <a:t>We now briefly describe various well-known window functions.</a:t>
            </a:r>
          </a:p>
          <a:p>
            <a:pPr marL="457200" indent="-457200" algn="just">
              <a:buFont typeface="Wingdings" panose="05000000000000000000" pitchFamily="2" charset="2"/>
              <a:buChar char="§"/>
            </a:pPr>
            <a:r>
              <a:rPr lang="en-US" sz="2800" dirty="0"/>
              <a:t>We will use the rectangular window as an example to study their performances in the frequency domain.</a:t>
            </a:r>
          </a:p>
        </p:txBody>
      </p:sp>
    </p:spTree>
    <p:extLst>
      <p:ext uri="{BB962C8B-B14F-4D97-AF65-F5344CB8AC3E}">
        <p14:creationId xmlns:p14="http://schemas.microsoft.com/office/powerpoint/2010/main" val="1236937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89186" y="441436"/>
            <a:ext cx="11277600" cy="580313"/>
          </a:xfrm>
        </p:spPr>
        <p:txBody>
          <a:bodyPr>
            <a:noAutofit/>
          </a:bodyPr>
          <a:lstStyle/>
          <a:p>
            <a:r>
              <a:rPr lang="en-CA" sz="4400" dirty="0"/>
              <a:t>RECTANGULAR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410525" y="1071671"/>
            <a:ext cx="10666755" cy="5549846"/>
          </a:xfrm>
        </p:spPr>
        <p:txBody>
          <a:bodyPr>
            <a:noAutofit/>
          </a:bodyPr>
          <a:lstStyle/>
          <a:p>
            <a:pPr marL="457200" indent="-457200" algn="just">
              <a:buFont typeface="Wingdings" panose="05000000000000000000" pitchFamily="2" charset="2"/>
              <a:buChar char="§"/>
            </a:pPr>
            <a:r>
              <a:rPr lang="en-US" sz="2800" dirty="0"/>
              <a:t>This is the simplest window function but provides the worst performance from the viewpoint of stopband attenuation. It was defined earlier by</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Its frequency response function is</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algn="just"/>
            <a:r>
              <a:rPr lang="en-US" sz="2800" dirty="0"/>
              <a:t>      which is the amplitude response. </a:t>
            </a:r>
          </a:p>
        </p:txBody>
      </p:sp>
      <p:pic>
        <p:nvPicPr>
          <p:cNvPr id="4" name="Picture 3">
            <a:extLst>
              <a:ext uri="{FF2B5EF4-FFF2-40B4-BE49-F238E27FC236}">
                <a16:creationId xmlns:a16="http://schemas.microsoft.com/office/drawing/2014/main" id="{B0FDF592-A1FE-4E77-AC35-68960DA8FE7B}"/>
              </a:ext>
            </a:extLst>
          </p:cNvPr>
          <p:cNvPicPr>
            <a:picLocks noChangeAspect="1"/>
          </p:cNvPicPr>
          <p:nvPr/>
        </p:nvPicPr>
        <p:blipFill>
          <a:blip r:embed="rId2"/>
          <a:stretch>
            <a:fillRect/>
          </a:stretch>
        </p:blipFill>
        <p:spPr>
          <a:xfrm>
            <a:off x="3009150" y="3808820"/>
            <a:ext cx="6777961" cy="983898"/>
          </a:xfrm>
          <a:prstGeom prst="rect">
            <a:avLst/>
          </a:prstGeom>
        </p:spPr>
      </p:pic>
      <p:pic>
        <p:nvPicPr>
          <p:cNvPr id="5" name="Picture 4">
            <a:extLst>
              <a:ext uri="{FF2B5EF4-FFF2-40B4-BE49-F238E27FC236}">
                <a16:creationId xmlns:a16="http://schemas.microsoft.com/office/drawing/2014/main" id="{D2EEDCE9-B997-4651-8C89-E920491C1079}"/>
              </a:ext>
            </a:extLst>
          </p:cNvPr>
          <p:cNvPicPr>
            <a:picLocks noChangeAspect="1"/>
          </p:cNvPicPr>
          <p:nvPr/>
        </p:nvPicPr>
        <p:blipFill>
          <a:blip r:embed="rId3"/>
          <a:stretch>
            <a:fillRect/>
          </a:stretch>
        </p:blipFill>
        <p:spPr>
          <a:xfrm>
            <a:off x="3613429" y="2270235"/>
            <a:ext cx="3795033" cy="983898"/>
          </a:xfrm>
          <a:prstGeom prst="rect">
            <a:avLst/>
          </a:prstGeom>
        </p:spPr>
      </p:pic>
    </p:spTree>
    <p:extLst>
      <p:ext uri="{BB962C8B-B14F-4D97-AF65-F5344CB8AC3E}">
        <p14:creationId xmlns:p14="http://schemas.microsoft.com/office/powerpoint/2010/main" val="193854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31227" y="236483"/>
            <a:ext cx="11277600" cy="580313"/>
          </a:xfrm>
        </p:spPr>
        <p:txBody>
          <a:bodyPr>
            <a:noAutofit/>
          </a:bodyPr>
          <a:lstStyle/>
          <a:p>
            <a:r>
              <a:rPr lang="en-CA" sz="4400" dirty="0"/>
              <a:t>RECTANGULAR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410525" y="1071671"/>
            <a:ext cx="10666755" cy="5549846"/>
          </a:xfrm>
        </p:spPr>
        <p:txBody>
          <a:bodyPr>
            <a:noAutofit/>
          </a:bodyPr>
          <a:lstStyle/>
          <a:p>
            <a:pPr marL="457200" indent="-457200" algn="just">
              <a:buFont typeface="Wingdings" panose="05000000000000000000" pitchFamily="2" charset="2"/>
              <a:buChar char="§"/>
            </a:pPr>
            <a:r>
              <a:rPr lang="en-US" sz="2800" dirty="0"/>
              <a:t>From the mentioned convolution, the actual amplitude response </a:t>
            </a:r>
            <a:r>
              <a:rPr lang="en-US" sz="2800" dirty="0" err="1"/>
              <a:t>Hr</a:t>
            </a:r>
            <a:r>
              <a:rPr lang="en-US" sz="2800" dirty="0"/>
              <a:t> (ω) is given by</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This implies that the running integral of the window amplitude response (or accumulated amplitude response) is necessary in the accurate analysis of the transition bandwidth and the stopband attenuation. </a:t>
            </a:r>
          </a:p>
          <a:p>
            <a:pPr marL="457200" indent="-457200" algn="just">
              <a:buFont typeface="Wingdings" panose="05000000000000000000" pitchFamily="2" charset="2"/>
              <a:buChar char="§"/>
            </a:pPr>
            <a:r>
              <a:rPr lang="en-US" sz="2800" dirty="0"/>
              <a:t>The following Figure shows the rectangular window function w (n), its amplitude response W(ω), the amplitude response in dB, and the accumulated amplitude response in </a:t>
            </a:r>
            <a:r>
              <a:rPr lang="en-US" sz="2800" dirty="0" err="1"/>
              <a:t>dB.</a:t>
            </a:r>
            <a:r>
              <a:rPr lang="en-US" sz="2800" dirty="0"/>
              <a:t> </a:t>
            </a:r>
          </a:p>
        </p:txBody>
      </p:sp>
      <p:pic>
        <p:nvPicPr>
          <p:cNvPr id="4" name="Picture 3">
            <a:extLst>
              <a:ext uri="{FF2B5EF4-FFF2-40B4-BE49-F238E27FC236}">
                <a16:creationId xmlns:a16="http://schemas.microsoft.com/office/drawing/2014/main" id="{2DD15A07-5B44-4AEA-8B49-489FE2949794}"/>
              </a:ext>
            </a:extLst>
          </p:cNvPr>
          <p:cNvPicPr>
            <a:picLocks noChangeAspect="1"/>
          </p:cNvPicPr>
          <p:nvPr/>
        </p:nvPicPr>
        <p:blipFill>
          <a:blip r:embed="rId2"/>
          <a:stretch>
            <a:fillRect/>
          </a:stretch>
        </p:blipFill>
        <p:spPr>
          <a:xfrm>
            <a:off x="2632502" y="1839310"/>
            <a:ext cx="6718392" cy="1026955"/>
          </a:xfrm>
          <a:prstGeom prst="rect">
            <a:avLst/>
          </a:prstGeom>
        </p:spPr>
      </p:pic>
    </p:spTree>
    <p:extLst>
      <p:ext uri="{BB962C8B-B14F-4D97-AF65-F5344CB8AC3E}">
        <p14:creationId xmlns:p14="http://schemas.microsoft.com/office/powerpoint/2010/main" val="3766668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31227" y="236483"/>
            <a:ext cx="11277600" cy="580313"/>
          </a:xfrm>
        </p:spPr>
        <p:txBody>
          <a:bodyPr>
            <a:noAutofit/>
          </a:bodyPr>
          <a:lstStyle/>
          <a:p>
            <a:r>
              <a:rPr lang="en-CA" sz="4400" dirty="0"/>
              <a:t>RECTANGULAR WINDOW</a:t>
            </a:r>
            <a:r>
              <a:rPr lang="en-US" sz="4400" dirty="0"/>
              <a:t> </a:t>
            </a:r>
            <a:endParaRPr lang="en-CA" sz="4400" dirty="0"/>
          </a:p>
        </p:txBody>
      </p:sp>
      <p:pic>
        <p:nvPicPr>
          <p:cNvPr id="4" name="Picture 3">
            <a:extLst>
              <a:ext uri="{FF2B5EF4-FFF2-40B4-BE49-F238E27FC236}">
                <a16:creationId xmlns:a16="http://schemas.microsoft.com/office/drawing/2014/main" id="{5E61D06C-A05D-44B7-91E5-B98D7ED5EC7E}"/>
              </a:ext>
            </a:extLst>
          </p:cNvPr>
          <p:cNvPicPr>
            <a:picLocks noChangeAspect="1"/>
          </p:cNvPicPr>
          <p:nvPr/>
        </p:nvPicPr>
        <p:blipFill>
          <a:blip r:embed="rId2"/>
          <a:stretch>
            <a:fillRect/>
          </a:stretch>
        </p:blipFill>
        <p:spPr>
          <a:xfrm>
            <a:off x="2661939" y="816796"/>
            <a:ext cx="6868122" cy="5696607"/>
          </a:xfrm>
          <a:prstGeom prst="rect">
            <a:avLst/>
          </a:prstGeom>
        </p:spPr>
      </p:pic>
    </p:spTree>
    <p:extLst>
      <p:ext uri="{BB962C8B-B14F-4D97-AF65-F5344CB8AC3E}">
        <p14:creationId xmlns:p14="http://schemas.microsoft.com/office/powerpoint/2010/main" val="309974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31227" y="73764"/>
            <a:ext cx="11277600" cy="580313"/>
          </a:xfrm>
        </p:spPr>
        <p:txBody>
          <a:bodyPr>
            <a:noAutofit/>
          </a:bodyPr>
          <a:lstStyle/>
          <a:p>
            <a:r>
              <a:rPr lang="en-CA" sz="4400" dirty="0"/>
              <a:t>RECTANGULAR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37256" y="517443"/>
            <a:ext cx="10666755" cy="5549846"/>
          </a:xfrm>
        </p:spPr>
        <p:txBody>
          <a:bodyPr>
            <a:noAutofit/>
          </a:bodyPr>
          <a:lstStyle/>
          <a:p>
            <a:pPr marL="457200" indent="-457200" algn="just">
              <a:buFont typeface="Wingdings" panose="05000000000000000000" pitchFamily="2" charset="2"/>
              <a:buChar char="§"/>
            </a:pPr>
            <a:r>
              <a:rPr lang="en-US" sz="2800" dirty="0"/>
              <a:t>From the observation of plots in this Figure, we can </a:t>
            </a:r>
            <a:r>
              <a:rPr lang="en-CA" sz="2800" dirty="0"/>
              <a:t>make several observations: </a:t>
            </a:r>
          </a:p>
          <a:p>
            <a:pPr marL="457200" indent="-457200" algn="just">
              <a:buFont typeface="Arial" panose="020B0604020202020204" pitchFamily="34" charset="0"/>
              <a:buChar char="•"/>
            </a:pPr>
            <a:r>
              <a:rPr lang="en-US" sz="2800" dirty="0"/>
              <a:t>The amplitude response </a:t>
            </a:r>
            <a:r>
              <a:rPr lang="en-US" sz="2800" dirty="0" err="1"/>
              <a:t>Wr</a:t>
            </a:r>
            <a:r>
              <a:rPr lang="en-US" sz="2800" dirty="0"/>
              <a:t> (ω) has the first zero at ω = ω</a:t>
            </a:r>
            <a:r>
              <a:rPr lang="en-US" sz="1600" dirty="0"/>
              <a:t>1</a:t>
            </a:r>
            <a:r>
              <a:rPr lang="en-US" sz="2800" dirty="0"/>
              <a:t>, where</a:t>
            </a:r>
          </a:p>
          <a:p>
            <a:pPr algn="just"/>
            <a:r>
              <a:rPr lang="en-US" sz="2800" dirty="0"/>
              <a:t>      </a:t>
            </a:r>
            <a:r>
              <a:rPr lang="el-GR" sz="2800" dirty="0"/>
              <a:t>ω</a:t>
            </a:r>
            <a:r>
              <a:rPr lang="el-GR" sz="1600" dirty="0"/>
              <a:t>1</a:t>
            </a:r>
            <a:r>
              <a:rPr lang="en-CA" sz="2800" dirty="0"/>
              <a:t>M/2</a:t>
            </a:r>
            <a:r>
              <a:rPr lang="el-GR" sz="2800" dirty="0"/>
              <a:t>= π </a:t>
            </a:r>
            <a:r>
              <a:rPr lang="en-CA" sz="2800" dirty="0"/>
              <a:t>or </a:t>
            </a:r>
            <a:r>
              <a:rPr lang="el-GR" sz="2800" dirty="0"/>
              <a:t>ω</a:t>
            </a:r>
            <a:r>
              <a:rPr lang="el-GR" sz="1600" dirty="0"/>
              <a:t>1</a:t>
            </a:r>
            <a:r>
              <a:rPr lang="el-GR" sz="2800" dirty="0"/>
              <a:t>=2π</a:t>
            </a:r>
            <a:r>
              <a:rPr lang="en-US" sz="2800" dirty="0"/>
              <a:t>/</a:t>
            </a:r>
            <a:r>
              <a:rPr lang="en-CA" sz="2800" dirty="0"/>
              <a:t>M</a:t>
            </a:r>
          </a:p>
          <a:p>
            <a:pPr algn="just"/>
            <a:r>
              <a:rPr lang="en-US" sz="2800" dirty="0"/>
              <a:t>      Hence the width of the main lobe is 2ω</a:t>
            </a:r>
            <a:r>
              <a:rPr lang="en-US" sz="1600" dirty="0"/>
              <a:t>1</a:t>
            </a:r>
            <a:r>
              <a:rPr lang="en-US" sz="2800" dirty="0"/>
              <a:t> = 4π/M. Therefore the   </a:t>
            </a:r>
          </a:p>
          <a:p>
            <a:pPr algn="just"/>
            <a:r>
              <a:rPr lang="en-US" sz="2800" dirty="0"/>
              <a:t>      approximate </a:t>
            </a:r>
            <a:r>
              <a:rPr lang="en-CA" sz="2800" dirty="0"/>
              <a:t>transition bandwidth is 4</a:t>
            </a:r>
            <a:r>
              <a:rPr lang="el-GR" sz="2800" dirty="0"/>
              <a:t>π/</a:t>
            </a:r>
            <a:r>
              <a:rPr lang="en-CA" sz="2800" dirty="0"/>
              <a:t>M.</a:t>
            </a:r>
          </a:p>
          <a:p>
            <a:pPr marL="457200" indent="-457200" algn="just">
              <a:buFont typeface="Arial" panose="020B0604020202020204" pitchFamily="34" charset="0"/>
              <a:buChar char="•"/>
            </a:pPr>
            <a:r>
              <a:rPr lang="en-US" sz="2800" dirty="0"/>
              <a:t>The magnitude of the first side lobe (which is also the peak side lobe magnitude) is approximately at ω = 3π/M and is given by </a:t>
            </a:r>
          </a:p>
          <a:p>
            <a:pPr marL="457200" indent="-457200" algn="just">
              <a:buFont typeface="Arial" panose="020B0604020202020204" pitchFamily="34" charset="0"/>
              <a:buChar char="•"/>
            </a:pPr>
            <a:endParaRPr lang="en-US" sz="2800" dirty="0"/>
          </a:p>
          <a:p>
            <a:pPr algn="just"/>
            <a:r>
              <a:rPr lang="en-US" sz="2800" dirty="0"/>
              <a:t>      </a:t>
            </a:r>
          </a:p>
          <a:p>
            <a:pPr algn="just"/>
            <a:r>
              <a:rPr lang="en-US" sz="2800" dirty="0"/>
              <a:t>     Comparing this with the main lobe amplitude, which is equal to M,    </a:t>
            </a:r>
          </a:p>
          <a:p>
            <a:pPr algn="just"/>
            <a:r>
              <a:rPr lang="en-US" sz="2800" dirty="0"/>
              <a:t>      the peak side lobe magnitude is 2/</a:t>
            </a:r>
            <a:r>
              <a:rPr lang="el-GR" sz="2800" dirty="0"/>
              <a:t>3π</a:t>
            </a:r>
            <a:r>
              <a:rPr lang="en-CA" sz="2800" dirty="0"/>
              <a:t>= 21.22% ≡ 13 dB </a:t>
            </a:r>
            <a:r>
              <a:rPr lang="en-US" sz="2800" dirty="0"/>
              <a:t>of the main     </a:t>
            </a:r>
          </a:p>
          <a:p>
            <a:pPr algn="just"/>
            <a:r>
              <a:rPr lang="en-US" sz="2800" dirty="0"/>
              <a:t>      lobe amplitude.</a:t>
            </a:r>
          </a:p>
        </p:txBody>
      </p:sp>
      <p:pic>
        <p:nvPicPr>
          <p:cNvPr id="4" name="Picture 3">
            <a:extLst>
              <a:ext uri="{FF2B5EF4-FFF2-40B4-BE49-F238E27FC236}">
                <a16:creationId xmlns:a16="http://schemas.microsoft.com/office/drawing/2014/main" id="{A2DA273F-0A08-4332-8A97-2CA6850A6337}"/>
              </a:ext>
            </a:extLst>
          </p:cNvPr>
          <p:cNvPicPr>
            <a:picLocks noChangeAspect="1"/>
          </p:cNvPicPr>
          <p:nvPr/>
        </p:nvPicPr>
        <p:blipFill>
          <a:blip r:embed="rId2"/>
          <a:stretch>
            <a:fillRect/>
          </a:stretch>
        </p:blipFill>
        <p:spPr>
          <a:xfrm>
            <a:off x="2637160" y="4361644"/>
            <a:ext cx="5666012" cy="896155"/>
          </a:xfrm>
          <a:prstGeom prst="rect">
            <a:avLst/>
          </a:prstGeom>
        </p:spPr>
      </p:pic>
    </p:spTree>
    <p:extLst>
      <p:ext uri="{BB962C8B-B14F-4D97-AF65-F5344CB8AC3E}">
        <p14:creationId xmlns:p14="http://schemas.microsoft.com/office/powerpoint/2010/main" val="264392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26746" y="374430"/>
            <a:ext cx="11277600" cy="580313"/>
          </a:xfrm>
        </p:spPr>
        <p:txBody>
          <a:bodyPr>
            <a:noAutofit/>
          </a:bodyPr>
          <a:lstStyle/>
          <a:p>
            <a:r>
              <a:rPr lang="en-CA" sz="4400" dirty="0"/>
              <a:t>RECTANGULAR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63380" y="1308154"/>
            <a:ext cx="10666755" cy="5549846"/>
          </a:xfrm>
        </p:spPr>
        <p:txBody>
          <a:bodyPr>
            <a:noAutofit/>
          </a:bodyPr>
          <a:lstStyle/>
          <a:p>
            <a:pPr marL="457200" indent="-457200" algn="just">
              <a:buFont typeface="Arial" panose="020B0604020202020204" pitchFamily="34" charset="0"/>
              <a:buChar char="•"/>
            </a:pPr>
            <a:r>
              <a:rPr lang="en-US" sz="2800" dirty="0"/>
              <a:t>The accumulated amplitude response has the first side lobe magnitude at 21 </a:t>
            </a:r>
            <a:r>
              <a:rPr lang="en-US" sz="2800" dirty="0" err="1"/>
              <a:t>dB.</a:t>
            </a:r>
            <a:r>
              <a:rPr lang="en-US" sz="2800" dirty="0"/>
              <a:t> This results in the minimum stopband attenuation of 21 dB irrespective of the window length M. </a:t>
            </a:r>
          </a:p>
          <a:p>
            <a:pPr marL="457200" indent="-457200" algn="just">
              <a:buFont typeface="Arial" panose="020B0604020202020204" pitchFamily="34" charset="0"/>
              <a:buChar char="•"/>
            </a:pPr>
            <a:r>
              <a:rPr lang="en-US" sz="2800" dirty="0"/>
              <a:t>Using the minimum stopband attenuation, the transition bandwidth can be accurately computed. It is shown in the accumulated amplitude response plot in the Figure. This computed exact transition bandwidth is </a:t>
            </a:r>
          </a:p>
          <a:p>
            <a:pPr algn="just"/>
            <a:r>
              <a:rPr lang="en-US" sz="2800" dirty="0"/>
              <a:t>                                </a:t>
            </a:r>
            <a:r>
              <a:rPr lang="el-GR" sz="2800" dirty="0"/>
              <a:t>ω</a:t>
            </a:r>
            <a:r>
              <a:rPr lang="en-CA" sz="2800" dirty="0"/>
              <a:t>s − </a:t>
            </a:r>
            <a:r>
              <a:rPr lang="el-GR" sz="2800" dirty="0"/>
              <a:t>ω</a:t>
            </a:r>
            <a:r>
              <a:rPr lang="en-CA" sz="2800" dirty="0"/>
              <a:t>p =</a:t>
            </a:r>
            <a:r>
              <a:rPr lang="el-GR" sz="2800" dirty="0"/>
              <a:t>1.8π</a:t>
            </a:r>
            <a:r>
              <a:rPr lang="en-US" sz="2800" dirty="0"/>
              <a:t>/</a:t>
            </a:r>
            <a:r>
              <a:rPr lang="en-CA" sz="2800" dirty="0"/>
              <a:t>M</a:t>
            </a:r>
          </a:p>
          <a:p>
            <a:pPr algn="just"/>
            <a:r>
              <a:rPr lang="en-US" sz="2800" dirty="0"/>
              <a:t>      which is less than half the approximate bandwidth of 4π/M.</a:t>
            </a:r>
            <a:endParaRPr lang="en-CA" sz="2800" dirty="0"/>
          </a:p>
        </p:txBody>
      </p:sp>
    </p:spTree>
    <p:extLst>
      <p:ext uri="{BB962C8B-B14F-4D97-AF65-F5344CB8AC3E}">
        <p14:creationId xmlns:p14="http://schemas.microsoft.com/office/powerpoint/2010/main" val="2174168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RECTANGULAR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654077"/>
            <a:ext cx="10666755" cy="5549846"/>
          </a:xfrm>
        </p:spPr>
        <p:txBody>
          <a:bodyPr>
            <a:noAutofit/>
          </a:bodyPr>
          <a:lstStyle/>
          <a:p>
            <a:pPr marL="457200" indent="-457200" algn="just">
              <a:buFont typeface="Wingdings" panose="05000000000000000000" pitchFamily="2" charset="2"/>
              <a:buChar char="§"/>
            </a:pPr>
            <a:r>
              <a:rPr lang="en-US" sz="2800" dirty="0"/>
              <a:t>Clearly, this is a simple window operation in the time domain and an easy function to analyze in the frequency domain. However, there are two main problems:</a:t>
            </a:r>
          </a:p>
          <a:p>
            <a:pPr marL="457200" indent="-457200" algn="just">
              <a:buFont typeface="Arial" panose="020B0604020202020204" pitchFamily="34" charset="0"/>
              <a:buChar char="•"/>
            </a:pPr>
            <a:r>
              <a:rPr lang="en-US" sz="2800" dirty="0"/>
              <a:t>First, the minimum stopband attenuation of 21 dB is insufficient in practical applications. </a:t>
            </a:r>
          </a:p>
          <a:p>
            <a:pPr marL="457200" indent="-457200" algn="just">
              <a:buFont typeface="Arial" panose="020B0604020202020204" pitchFamily="34" charset="0"/>
              <a:buChar char="•"/>
            </a:pPr>
            <a:r>
              <a:rPr lang="en-US" sz="2800" dirty="0"/>
              <a:t>Second, the rectangular windowing being a direct truncation of the infinite length </a:t>
            </a:r>
            <a:r>
              <a:rPr lang="en-US" sz="2800" dirty="0" err="1"/>
              <a:t>h</a:t>
            </a:r>
            <a:r>
              <a:rPr lang="en-US" sz="1600" dirty="0" err="1"/>
              <a:t>d</a:t>
            </a:r>
            <a:r>
              <a:rPr lang="en-US" sz="2800" dirty="0"/>
              <a:t>(n), it suffers from the “</a:t>
            </a:r>
            <a:r>
              <a:rPr lang="en-US" sz="2800" b="1" dirty="0"/>
              <a:t>Gibbs phenomenon”</a:t>
            </a:r>
            <a:r>
              <a:rPr lang="en-US" sz="2800" dirty="0"/>
              <a:t>. If we increase M, the width of each side lobe will decrease, but the area under each lobe will remain constant. Therefore, the relative amplitudes of side lobes will remain constant, and the minimum stopband attenuation will remain at 21 </a:t>
            </a:r>
            <a:r>
              <a:rPr lang="en-US" sz="2800" dirty="0" err="1"/>
              <a:t>dB.</a:t>
            </a:r>
            <a:r>
              <a:rPr lang="en-US" sz="2800" dirty="0"/>
              <a:t> This implies that all ripples will bunch up near the band edges. </a:t>
            </a:r>
          </a:p>
          <a:p>
            <a:pPr marL="457200" indent="-457200" algn="just">
              <a:buFont typeface="Wingdings" panose="05000000000000000000" pitchFamily="2" charset="2"/>
              <a:buChar char="§"/>
            </a:pPr>
            <a:r>
              <a:rPr lang="en-US" sz="2800" dirty="0"/>
              <a:t>Since the rectangular window is impractical in many applications, we consider other fixed window functions that provide a fixed amount of attenuation.</a:t>
            </a:r>
            <a:endParaRPr lang="en-CA" sz="2800" dirty="0"/>
          </a:p>
        </p:txBody>
      </p:sp>
    </p:spTree>
    <p:extLst>
      <p:ext uri="{BB962C8B-B14F-4D97-AF65-F5344CB8AC3E}">
        <p14:creationId xmlns:p14="http://schemas.microsoft.com/office/powerpoint/2010/main" val="3600667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286215"/>
            <a:ext cx="11277600" cy="580313"/>
          </a:xfrm>
        </p:spPr>
        <p:txBody>
          <a:bodyPr>
            <a:noAutofit/>
          </a:bodyPr>
          <a:lstStyle/>
          <a:p>
            <a:r>
              <a:rPr lang="en-CA" sz="4400" dirty="0"/>
              <a:t>HANN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94911" y="1308154"/>
            <a:ext cx="10666755" cy="5549846"/>
          </a:xfrm>
        </p:spPr>
        <p:txBody>
          <a:bodyPr>
            <a:noAutofit/>
          </a:bodyPr>
          <a:lstStyle/>
          <a:p>
            <a:pPr marL="457200" indent="-457200" algn="just">
              <a:buFont typeface="Wingdings" panose="05000000000000000000" pitchFamily="2" charset="2"/>
              <a:buChar char="§"/>
            </a:pPr>
            <a:r>
              <a:rPr lang="en-US" sz="2800" dirty="0"/>
              <a:t>This is a raised cosine window function given by </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This window and its frequency-domain responses are shown in the following Figure.</a:t>
            </a:r>
          </a:p>
        </p:txBody>
      </p:sp>
      <p:pic>
        <p:nvPicPr>
          <p:cNvPr id="4" name="Picture 3">
            <a:extLst>
              <a:ext uri="{FF2B5EF4-FFF2-40B4-BE49-F238E27FC236}">
                <a16:creationId xmlns:a16="http://schemas.microsoft.com/office/drawing/2014/main" id="{F6A3A049-82FD-4DDE-9BCD-37BECDB16B9F}"/>
              </a:ext>
            </a:extLst>
          </p:cNvPr>
          <p:cNvPicPr>
            <a:picLocks noChangeAspect="1"/>
          </p:cNvPicPr>
          <p:nvPr/>
        </p:nvPicPr>
        <p:blipFill>
          <a:blip r:embed="rId2"/>
          <a:stretch>
            <a:fillRect/>
          </a:stretch>
        </p:blipFill>
        <p:spPr>
          <a:xfrm>
            <a:off x="2957421" y="1807779"/>
            <a:ext cx="5713131" cy="1355834"/>
          </a:xfrm>
          <a:prstGeom prst="rect">
            <a:avLst/>
          </a:prstGeom>
        </p:spPr>
      </p:pic>
    </p:spTree>
    <p:extLst>
      <p:ext uri="{BB962C8B-B14F-4D97-AF65-F5344CB8AC3E}">
        <p14:creationId xmlns:p14="http://schemas.microsoft.com/office/powerpoint/2010/main" val="15223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93075" y="658401"/>
            <a:ext cx="9385738" cy="580313"/>
          </a:xfrm>
        </p:spPr>
        <p:txBody>
          <a:bodyPr>
            <a:noAutofit/>
          </a:bodyPr>
          <a:lstStyle/>
          <a:p>
            <a:r>
              <a:rPr lang="en-US" sz="4400" b="1" i="1" dirty="0"/>
              <a:t> </a:t>
            </a:r>
            <a:r>
              <a:rPr lang="en-US" sz="4400" dirty="0"/>
              <a:t>Why LINEAR-PHASE FIR FILTERS?</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767255" y="1621221"/>
            <a:ext cx="10037378" cy="4288221"/>
          </a:xfrm>
        </p:spPr>
        <p:txBody>
          <a:bodyPr>
            <a:noAutofit/>
          </a:bodyPr>
          <a:lstStyle/>
          <a:p>
            <a:pPr marL="457200" indent="-457200" algn="just">
              <a:buFont typeface="Wingdings" panose="05000000000000000000" pitchFamily="2" charset="2"/>
              <a:buChar char="§"/>
            </a:pPr>
            <a:r>
              <a:rPr lang="en-US" sz="2800" dirty="0"/>
              <a:t>Especially going with those FIR filters which have “</a:t>
            </a:r>
            <a:r>
              <a:rPr lang="en-US" sz="2800" b="1" dirty="0"/>
              <a:t>linear-phase response</a:t>
            </a:r>
            <a:r>
              <a:rPr lang="en-US" sz="2800" dirty="0"/>
              <a:t>” is very popular, because:</a:t>
            </a:r>
          </a:p>
          <a:p>
            <a:pPr marL="457200" indent="-457200" algn="just">
              <a:buFont typeface="Arial" panose="020B0604020202020204" pitchFamily="34" charset="0"/>
              <a:buChar char="•"/>
            </a:pPr>
            <a:r>
              <a:rPr lang="en-US" sz="2800" dirty="0"/>
              <a:t>design problem contains only real arithmetic and not complex </a:t>
            </a:r>
            <a:r>
              <a:rPr lang="en-CA" sz="2800" dirty="0"/>
              <a:t>arithmetic.</a:t>
            </a:r>
          </a:p>
          <a:p>
            <a:pPr marL="457200" indent="-457200" algn="just">
              <a:buFont typeface="Arial" panose="020B0604020202020204" pitchFamily="34" charset="0"/>
              <a:buChar char="•"/>
            </a:pPr>
            <a:r>
              <a:rPr lang="en-US" sz="2800" dirty="0"/>
              <a:t>linear-phase filters provide no delay distortion and only a fixed amount </a:t>
            </a:r>
            <a:r>
              <a:rPr lang="en-CA" sz="2800" dirty="0"/>
              <a:t>of delay.</a:t>
            </a:r>
          </a:p>
          <a:p>
            <a:pPr marL="457200" indent="-457200" algn="just">
              <a:buFont typeface="Arial" panose="020B0604020202020204" pitchFamily="34" charset="0"/>
              <a:buChar char="•"/>
            </a:pPr>
            <a:r>
              <a:rPr lang="en-US" sz="2800" dirty="0"/>
              <a:t>for the filter of length M (or order M − 1) the number of operations are of the order of M/2.</a:t>
            </a:r>
            <a:endParaRPr lang="en-CA" sz="2800" dirty="0"/>
          </a:p>
        </p:txBody>
      </p:sp>
    </p:spTree>
    <p:extLst>
      <p:ext uri="{BB962C8B-B14F-4D97-AF65-F5344CB8AC3E}">
        <p14:creationId xmlns:p14="http://schemas.microsoft.com/office/powerpoint/2010/main" val="4037248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286215"/>
            <a:ext cx="11277600" cy="580313"/>
          </a:xfrm>
        </p:spPr>
        <p:txBody>
          <a:bodyPr>
            <a:noAutofit/>
          </a:bodyPr>
          <a:lstStyle/>
          <a:p>
            <a:r>
              <a:rPr lang="en-CA" sz="4400" dirty="0"/>
              <a:t>HANN WINDOW</a:t>
            </a:r>
            <a:r>
              <a:rPr lang="en-US" sz="4400" dirty="0"/>
              <a:t> </a:t>
            </a:r>
            <a:endParaRPr lang="en-CA" sz="4400" dirty="0"/>
          </a:p>
        </p:txBody>
      </p:sp>
      <p:pic>
        <p:nvPicPr>
          <p:cNvPr id="5" name="Picture 4">
            <a:extLst>
              <a:ext uri="{FF2B5EF4-FFF2-40B4-BE49-F238E27FC236}">
                <a16:creationId xmlns:a16="http://schemas.microsoft.com/office/drawing/2014/main" id="{4E5A5668-46C6-46F3-B4FC-54ACEC983F7A}"/>
              </a:ext>
            </a:extLst>
          </p:cNvPr>
          <p:cNvPicPr>
            <a:picLocks noChangeAspect="1"/>
          </p:cNvPicPr>
          <p:nvPr/>
        </p:nvPicPr>
        <p:blipFill>
          <a:blip r:embed="rId2"/>
          <a:stretch>
            <a:fillRect/>
          </a:stretch>
        </p:blipFill>
        <p:spPr>
          <a:xfrm>
            <a:off x="2461104" y="1021939"/>
            <a:ext cx="6771510" cy="5549846"/>
          </a:xfrm>
          <a:prstGeom prst="rect">
            <a:avLst/>
          </a:prstGeom>
        </p:spPr>
      </p:pic>
    </p:spTree>
    <p:extLst>
      <p:ext uri="{BB962C8B-B14F-4D97-AF65-F5344CB8AC3E}">
        <p14:creationId xmlns:p14="http://schemas.microsoft.com/office/powerpoint/2010/main" val="1465816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405961"/>
            <a:ext cx="11277600" cy="580313"/>
          </a:xfrm>
        </p:spPr>
        <p:txBody>
          <a:bodyPr>
            <a:noAutofit/>
          </a:bodyPr>
          <a:lstStyle/>
          <a:p>
            <a:r>
              <a:rPr lang="en-CA" sz="4400" dirty="0"/>
              <a:t>HAMMING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1308154"/>
            <a:ext cx="10666755" cy="5549846"/>
          </a:xfrm>
        </p:spPr>
        <p:txBody>
          <a:bodyPr>
            <a:noAutofit/>
          </a:bodyPr>
          <a:lstStyle/>
          <a:p>
            <a:pPr marL="457200" indent="-457200" algn="just">
              <a:buFont typeface="Wingdings" panose="05000000000000000000" pitchFamily="2" charset="2"/>
              <a:buChar char="§"/>
            </a:pPr>
            <a:r>
              <a:rPr lang="en-US" sz="2800" dirty="0"/>
              <a:t>This window is similar to the Hann window except that it has a small amount of discontinuity and is given by </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This window and its frequency-domain responses are shown in the following Figure.</a:t>
            </a:r>
          </a:p>
        </p:txBody>
      </p:sp>
      <p:pic>
        <p:nvPicPr>
          <p:cNvPr id="4" name="Picture 3">
            <a:extLst>
              <a:ext uri="{FF2B5EF4-FFF2-40B4-BE49-F238E27FC236}">
                <a16:creationId xmlns:a16="http://schemas.microsoft.com/office/drawing/2014/main" id="{1F6219AB-5936-4164-A10D-2C77F190D175}"/>
              </a:ext>
            </a:extLst>
          </p:cNvPr>
          <p:cNvPicPr>
            <a:picLocks noChangeAspect="1"/>
          </p:cNvPicPr>
          <p:nvPr/>
        </p:nvPicPr>
        <p:blipFill>
          <a:blip r:embed="rId2"/>
          <a:stretch>
            <a:fillRect/>
          </a:stretch>
        </p:blipFill>
        <p:spPr>
          <a:xfrm>
            <a:off x="3033764" y="2167759"/>
            <a:ext cx="6696850" cy="1261241"/>
          </a:xfrm>
          <a:prstGeom prst="rect">
            <a:avLst/>
          </a:prstGeom>
        </p:spPr>
      </p:pic>
    </p:spTree>
    <p:extLst>
      <p:ext uri="{BB962C8B-B14F-4D97-AF65-F5344CB8AC3E}">
        <p14:creationId xmlns:p14="http://schemas.microsoft.com/office/powerpoint/2010/main" val="3187236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HAMMING WINDOW</a:t>
            </a:r>
            <a:r>
              <a:rPr lang="en-US" sz="4400" dirty="0"/>
              <a:t> </a:t>
            </a:r>
            <a:endParaRPr lang="en-CA" sz="4400" dirty="0"/>
          </a:p>
        </p:txBody>
      </p:sp>
      <p:pic>
        <p:nvPicPr>
          <p:cNvPr id="5" name="Picture 4">
            <a:extLst>
              <a:ext uri="{FF2B5EF4-FFF2-40B4-BE49-F238E27FC236}">
                <a16:creationId xmlns:a16="http://schemas.microsoft.com/office/drawing/2014/main" id="{BEC4B196-00CD-4332-8C24-C8ABDF5D2325}"/>
              </a:ext>
            </a:extLst>
          </p:cNvPr>
          <p:cNvPicPr>
            <a:picLocks noChangeAspect="1"/>
          </p:cNvPicPr>
          <p:nvPr/>
        </p:nvPicPr>
        <p:blipFill>
          <a:blip r:embed="rId2"/>
          <a:stretch>
            <a:fillRect/>
          </a:stretch>
        </p:blipFill>
        <p:spPr>
          <a:xfrm>
            <a:off x="2406985" y="744536"/>
            <a:ext cx="7378030" cy="5907903"/>
          </a:xfrm>
          <a:prstGeom prst="rect">
            <a:avLst/>
          </a:prstGeom>
        </p:spPr>
      </p:pic>
    </p:spTree>
    <p:extLst>
      <p:ext uri="{BB962C8B-B14F-4D97-AF65-F5344CB8AC3E}">
        <p14:creationId xmlns:p14="http://schemas.microsoft.com/office/powerpoint/2010/main" val="1219038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KAISER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654077"/>
            <a:ext cx="10666755" cy="5549846"/>
          </a:xfrm>
        </p:spPr>
        <p:txBody>
          <a:bodyPr>
            <a:noAutofit/>
          </a:bodyPr>
          <a:lstStyle/>
          <a:p>
            <a:pPr marL="457200" indent="-457200" algn="just">
              <a:buFont typeface="Wingdings" panose="05000000000000000000" pitchFamily="2" charset="2"/>
              <a:buChar char="§"/>
            </a:pPr>
            <a:r>
              <a:rPr lang="en-US" sz="2800" dirty="0"/>
              <a:t>This is an adjustable window function that is widely used in practice. The window function is due to J. F. Kaiser and is given by </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algn="just"/>
            <a:r>
              <a:rPr lang="en-US" sz="2800" dirty="0"/>
              <a:t>      where I</a:t>
            </a:r>
            <a:r>
              <a:rPr lang="en-US" sz="1600" dirty="0"/>
              <a:t>0</a:t>
            </a:r>
            <a:r>
              <a:rPr lang="en-US" sz="2800" dirty="0"/>
              <a:t>[ · ] is a complicated Bessel function.</a:t>
            </a:r>
          </a:p>
          <a:p>
            <a:pPr marL="457200" indent="-457200" algn="just">
              <a:buFont typeface="Wingdings" panose="05000000000000000000" pitchFamily="2" charset="2"/>
              <a:buChar char="§"/>
            </a:pPr>
            <a:r>
              <a:rPr lang="en-US" sz="2800" dirty="0"/>
              <a:t>This window can provide different transition widths for the same M, which is something other fixed windows </a:t>
            </a:r>
            <a:r>
              <a:rPr lang="en-CA" sz="2800" dirty="0"/>
              <a:t>lack. For example,</a:t>
            </a:r>
          </a:p>
          <a:p>
            <a:pPr marL="457200" indent="-457200" algn="just">
              <a:buFont typeface="Arial" panose="020B0604020202020204" pitchFamily="34" charset="0"/>
              <a:buChar char="•"/>
            </a:pPr>
            <a:r>
              <a:rPr lang="en-US" sz="2800" dirty="0"/>
              <a:t>if β = 5.658, then the transition width is equal to 7.8π/M, and the</a:t>
            </a:r>
          </a:p>
          <a:p>
            <a:pPr algn="just"/>
            <a:r>
              <a:rPr lang="en-US" sz="2800" dirty="0"/>
              <a:t>      minimum stopband attenuation is equal to 60 </a:t>
            </a:r>
            <a:r>
              <a:rPr lang="en-US" sz="2800" dirty="0" err="1"/>
              <a:t>dB.</a:t>
            </a:r>
            <a:r>
              <a:rPr lang="en-US" sz="2800" dirty="0"/>
              <a:t> This is shown in   </a:t>
            </a:r>
          </a:p>
          <a:p>
            <a:pPr algn="just"/>
            <a:r>
              <a:rPr lang="en-US" sz="2800" dirty="0"/>
              <a:t>      t</a:t>
            </a:r>
            <a:r>
              <a:rPr lang="en-CA" sz="2800" dirty="0"/>
              <a:t>he following Figure.</a:t>
            </a:r>
          </a:p>
          <a:p>
            <a:pPr marL="457200" indent="-457200" algn="just">
              <a:buFont typeface="Arial" panose="020B0604020202020204" pitchFamily="34" charset="0"/>
              <a:buChar char="•"/>
            </a:pPr>
            <a:r>
              <a:rPr lang="en-US" sz="2800" dirty="0"/>
              <a:t>if β = 4.538, then the transition width is equal to 5.8π/M, and the</a:t>
            </a:r>
          </a:p>
          <a:p>
            <a:pPr marL="457200" indent="-457200" algn="just">
              <a:buFont typeface="Wingdings" panose="05000000000000000000" pitchFamily="2" charset="2"/>
              <a:buChar char="§"/>
            </a:pPr>
            <a:r>
              <a:rPr lang="en-US" sz="2800" dirty="0"/>
              <a:t>minimum stopband attenuation is equal to 50 </a:t>
            </a:r>
            <a:r>
              <a:rPr lang="en-US" sz="2800" dirty="0" err="1"/>
              <a:t>dB.</a:t>
            </a:r>
            <a:endParaRPr lang="en-US" sz="2800" dirty="0"/>
          </a:p>
        </p:txBody>
      </p:sp>
      <p:pic>
        <p:nvPicPr>
          <p:cNvPr id="4" name="Picture 3">
            <a:extLst>
              <a:ext uri="{FF2B5EF4-FFF2-40B4-BE49-F238E27FC236}">
                <a16:creationId xmlns:a16="http://schemas.microsoft.com/office/drawing/2014/main" id="{CAE2CEF6-68F7-4A56-ACF4-A7C300FD5F62}"/>
              </a:ext>
            </a:extLst>
          </p:cNvPr>
          <p:cNvPicPr>
            <a:picLocks noChangeAspect="1"/>
          </p:cNvPicPr>
          <p:nvPr/>
        </p:nvPicPr>
        <p:blipFill>
          <a:blip r:embed="rId2"/>
          <a:stretch>
            <a:fillRect/>
          </a:stretch>
        </p:blipFill>
        <p:spPr>
          <a:xfrm>
            <a:off x="2417242" y="1457327"/>
            <a:ext cx="6654566" cy="1060710"/>
          </a:xfrm>
          <a:prstGeom prst="rect">
            <a:avLst/>
          </a:prstGeom>
        </p:spPr>
      </p:pic>
    </p:spTree>
    <p:extLst>
      <p:ext uri="{BB962C8B-B14F-4D97-AF65-F5344CB8AC3E}">
        <p14:creationId xmlns:p14="http://schemas.microsoft.com/office/powerpoint/2010/main" val="2993286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KAISER WINDOW</a:t>
            </a:r>
            <a:r>
              <a:rPr lang="en-US" sz="4400" dirty="0"/>
              <a:t> </a:t>
            </a:r>
            <a:endParaRPr lang="en-CA" sz="4400" dirty="0"/>
          </a:p>
        </p:txBody>
      </p:sp>
      <p:pic>
        <p:nvPicPr>
          <p:cNvPr id="4" name="Picture 3">
            <a:extLst>
              <a:ext uri="{FF2B5EF4-FFF2-40B4-BE49-F238E27FC236}">
                <a16:creationId xmlns:a16="http://schemas.microsoft.com/office/drawing/2014/main" id="{8A1E9B65-8BDF-4B2E-B5F7-61D1CE63A016}"/>
              </a:ext>
            </a:extLst>
          </p:cNvPr>
          <p:cNvPicPr>
            <a:picLocks noChangeAspect="1"/>
          </p:cNvPicPr>
          <p:nvPr/>
        </p:nvPicPr>
        <p:blipFill>
          <a:blip r:embed="rId2"/>
          <a:stretch>
            <a:fillRect/>
          </a:stretch>
        </p:blipFill>
        <p:spPr>
          <a:xfrm>
            <a:off x="2359777" y="744536"/>
            <a:ext cx="6915646" cy="5551162"/>
          </a:xfrm>
          <a:prstGeom prst="rect">
            <a:avLst/>
          </a:prstGeom>
        </p:spPr>
      </p:pic>
    </p:spTree>
    <p:extLst>
      <p:ext uri="{BB962C8B-B14F-4D97-AF65-F5344CB8AC3E}">
        <p14:creationId xmlns:p14="http://schemas.microsoft.com/office/powerpoint/2010/main" val="389798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KAISER WINDOW</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916836"/>
            <a:ext cx="10666755" cy="5549846"/>
          </a:xfrm>
        </p:spPr>
        <p:txBody>
          <a:bodyPr>
            <a:noAutofit/>
          </a:bodyPr>
          <a:lstStyle/>
          <a:p>
            <a:pPr marL="457200" indent="-457200" algn="just">
              <a:buFont typeface="Wingdings" panose="05000000000000000000" pitchFamily="2" charset="2"/>
              <a:buChar char="§"/>
            </a:pPr>
            <a:r>
              <a:rPr lang="en-US" sz="2800" dirty="0"/>
              <a:t>Hence, the performance of this window is comparable to that of the Hamming window. </a:t>
            </a:r>
          </a:p>
          <a:p>
            <a:pPr marL="457200" indent="-457200" algn="just">
              <a:buFont typeface="Wingdings" panose="05000000000000000000" pitchFamily="2" charset="2"/>
              <a:buChar char="§"/>
            </a:pPr>
            <a:r>
              <a:rPr lang="en-US" sz="2800" dirty="0"/>
              <a:t>In addition, the Kaiser window provides flexible transition bandwidths. </a:t>
            </a:r>
          </a:p>
          <a:p>
            <a:pPr marL="457200" indent="-457200" algn="just">
              <a:buFont typeface="Wingdings" panose="05000000000000000000" pitchFamily="2" charset="2"/>
              <a:buChar char="§"/>
            </a:pPr>
            <a:r>
              <a:rPr lang="en-US" sz="2800" dirty="0"/>
              <a:t>Due to the complexity involved in the Bessel functions, the design equations for this window are not easy to derive. Fortunately, Kaiser has developed the following expressions: </a:t>
            </a:r>
          </a:p>
          <a:p>
            <a:pPr marL="457200" indent="-457200" algn="just">
              <a:buFont typeface="Wingdings" panose="05000000000000000000" pitchFamily="2" charset="2"/>
              <a:buChar char="§"/>
            </a:pPr>
            <a:endParaRPr lang="en-US" sz="2800" dirty="0"/>
          </a:p>
        </p:txBody>
      </p:sp>
      <p:pic>
        <p:nvPicPr>
          <p:cNvPr id="4" name="Picture 3">
            <a:extLst>
              <a:ext uri="{FF2B5EF4-FFF2-40B4-BE49-F238E27FC236}">
                <a16:creationId xmlns:a16="http://schemas.microsoft.com/office/drawing/2014/main" id="{26770741-6645-4414-9CCD-39958B4F5335}"/>
              </a:ext>
            </a:extLst>
          </p:cNvPr>
          <p:cNvPicPr>
            <a:picLocks noChangeAspect="1"/>
          </p:cNvPicPr>
          <p:nvPr/>
        </p:nvPicPr>
        <p:blipFill>
          <a:blip r:embed="rId2"/>
          <a:stretch>
            <a:fillRect/>
          </a:stretch>
        </p:blipFill>
        <p:spPr>
          <a:xfrm>
            <a:off x="2486700" y="3962700"/>
            <a:ext cx="6559451" cy="2503982"/>
          </a:xfrm>
          <a:prstGeom prst="rect">
            <a:avLst/>
          </a:prstGeom>
        </p:spPr>
      </p:pic>
    </p:spTree>
    <p:extLst>
      <p:ext uri="{BB962C8B-B14F-4D97-AF65-F5344CB8AC3E}">
        <p14:creationId xmlns:p14="http://schemas.microsoft.com/office/powerpoint/2010/main" val="4262201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437492"/>
            <a:ext cx="11277600" cy="580313"/>
          </a:xfrm>
        </p:spPr>
        <p:txBody>
          <a:bodyPr>
            <a:noAutofit/>
          </a:bodyPr>
          <a:lstStyle/>
          <a:p>
            <a:r>
              <a:rPr lang="en-CA" sz="4400" dirty="0"/>
              <a:t>Octave Implementation</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1228012"/>
            <a:ext cx="10666755" cy="5549846"/>
          </a:xfrm>
        </p:spPr>
        <p:txBody>
          <a:bodyPr>
            <a:noAutofit/>
          </a:bodyPr>
          <a:lstStyle/>
          <a:p>
            <a:pPr marL="457200" indent="-457200" algn="just">
              <a:buFont typeface="Wingdings" panose="05000000000000000000" pitchFamily="2" charset="2"/>
              <a:buChar char="§"/>
            </a:pPr>
            <a:r>
              <a:rPr lang="en-US" sz="2800" dirty="0"/>
              <a:t>OCTAVE provides several functions to implement window functions discussed above.</a:t>
            </a:r>
          </a:p>
          <a:p>
            <a:pPr marL="457200" indent="-457200" algn="just">
              <a:buFont typeface="Wingdings" panose="05000000000000000000" pitchFamily="2" charset="2"/>
              <a:buChar char="§"/>
            </a:pPr>
            <a:r>
              <a:rPr lang="en-US" sz="2800" dirty="0"/>
              <a:t>A brief description of these functions follow:</a:t>
            </a:r>
          </a:p>
          <a:p>
            <a:pPr marL="457200" indent="-457200" algn="just">
              <a:buFont typeface="Arial" panose="020B0604020202020204" pitchFamily="34" charset="0"/>
              <a:buChar char="•"/>
            </a:pPr>
            <a:r>
              <a:rPr lang="en-US" sz="2800" dirty="0"/>
              <a:t>w=boxcar(M) returns the M-point rectangular window function in array </a:t>
            </a:r>
            <a:r>
              <a:rPr lang="en-CA" sz="2800" dirty="0"/>
              <a:t>w.</a:t>
            </a:r>
          </a:p>
          <a:p>
            <a:pPr marL="457200" indent="-457200" algn="just">
              <a:buFont typeface="Arial" panose="020B0604020202020204" pitchFamily="34" charset="0"/>
              <a:buChar char="•"/>
            </a:pPr>
            <a:r>
              <a:rPr lang="en-US" sz="2800" dirty="0"/>
              <a:t>w=</a:t>
            </a:r>
            <a:r>
              <a:rPr lang="en-US" sz="2800" dirty="0" err="1"/>
              <a:t>hann</a:t>
            </a:r>
            <a:r>
              <a:rPr lang="en-US" sz="2800" dirty="0"/>
              <a:t>(M) returns the M-point Hann window function in array w.</a:t>
            </a:r>
          </a:p>
          <a:p>
            <a:pPr marL="457200" indent="-457200" algn="just">
              <a:buFont typeface="Arial" panose="020B0604020202020204" pitchFamily="34" charset="0"/>
              <a:buChar char="•"/>
            </a:pPr>
            <a:r>
              <a:rPr lang="en-US" sz="2800" dirty="0"/>
              <a:t>w=hamming(M) returns the M-point Hamming window function in array </a:t>
            </a:r>
            <a:r>
              <a:rPr lang="en-CA" sz="2800" dirty="0"/>
              <a:t>w.</a:t>
            </a:r>
          </a:p>
          <a:p>
            <a:pPr marL="457200" indent="-457200" algn="just">
              <a:buFont typeface="Arial" panose="020B0604020202020204" pitchFamily="34" charset="0"/>
              <a:buChar char="•"/>
            </a:pPr>
            <a:r>
              <a:rPr lang="en-US" sz="2800" dirty="0"/>
              <a:t>w=</a:t>
            </a:r>
            <a:r>
              <a:rPr lang="en-US" sz="2800" dirty="0" err="1"/>
              <a:t>kaiser</a:t>
            </a:r>
            <a:r>
              <a:rPr lang="en-US" sz="2800" dirty="0"/>
              <a:t>(</a:t>
            </a:r>
            <a:r>
              <a:rPr lang="en-US" sz="2800" dirty="0" err="1"/>
              <a:t>M,beta</a:t>
            </a:r>
            <a:r>
              <a:rPr lang="en-US" sz="2800" dirty="0"/>
              <a:t>) returns the beta-valued M-</a:t>
            </a:r>
            <a:r>
              <a:rPr lang="en-US" sz="2800" dirty="0" err="1"/>
              <a:t>pointrectangular</a:t>
            </a:r>
            <a:r>
              <a:rPr lang="en-US" sz="2800" dirty="0"/>
              <a:t> window </a:t>
            </a:r>
            <a:r>
              <a:rPr lang="en-CA" sz="2800" dirty="0"/>
              <a:t>function in array w.</a:t>
            </a:r>
          </a:p>
          <a:p>
            <a:pPr marL="457200" indent="-457200" algn="just">
              <a:buFont typeface="Wingdings" panose="05000000000000000000" pitchFamily="2" charset="2"/>
              <a:buChar char="§"/>
            </a:pPr>
            <a:endParaRPr lang="en-US" sz="2800" dirty="0"/>
          </a:p>
        </p:txBody>
      </p:sp>
    </p:spTree>
    <p:extLst>
      <p:ext uri="{BB962C8B-B14F-4D97-AF65-F5344CB8AC3E}">
        <p14:creationId xmlns:p14="http://schemas.microsoft.com/office/powerpoint/2010/main" val="3953293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Octave Implementation</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744536"/>
            <a:ext cx="10666755" cy="5549846"/>
          </a:xfrm>
        </p:spPr>
        <p:txBody>
          <a:bodyPr>
            <a:noAutofit/>
          </a:bodyPr>
          <a:lstStyle/>
          <a:p>
            <a:pPr marL="457200" indent="-457200" algn="just">
              <a:buFont typeface="Wingdings" panose="05000000000000000000" pitchFamily="2" charset="2"/>
              <a:buChar char="§"/>
            </a:pPr>
            <a:r>
              <a:rPr lang="en-US" sz="2800" dirty="0"/>
              <a:t>Using these functions, we can use OCTAVE to design FIR filters based on the window technique, which also requires an ideal lowpass impulse </a:t>
            </a:r>
            <a:r>
              <a:rPr lang="en-CA" sz="2800" dirty="0"/>
              <a:t>response </a:t>
            </a:r>
            <a:r>
              <a:rPr lang="en-CA" sz="2800" dirty="0" err="1"/>
              <a:t>hd</a:t>
            </a:r>
            <a:r>
              <a:rPr lang="en-CA" sz="2800" dirty="0"/>
              <a:t>(n).</a:t>
            </a:r>
          </a:p>
          <a:p>
            <a:pPr marL="457200" indent="-457200" algn="just">
              <a:buFont typeface="Wingdings" panose="05000000000000000000" pitchFamily="2" charset="2"/>
              <a:buChar char="§"/>
            </a:pPr>
            <a:r>
              <a:rPr lang="en-US" sz="2800" dirty="0"/>
              <a:t>Therefore it is convenient to have a simple routine that creates </a:t>
            </a:r>
            <a:r>
              <a:rPr lang="en-US" sz="2800" dirty="0" err="1"/>
              <a:t>hd</a:t>
            </a:r>
            <a:r>
              <a:rPr lang="en-US" sz="2800" dirty="0"/>
              <a:t>(n) as shown here.</a:t>
            </a:r>
          </a:p>
        </p:txBody>
      </p:sp>
      <p:pic>
        <p:nvPicPr>
          <p:cNvPr id="4" name="Picture 3">
            <a:extLst>
              <a:ext uri="{FF2B5EF4-FFF2-40B4-BE49-F238E27FC236}">
                <a16:creationId xmlns:a16="http://schemas.microsoft.com/office/drawing/2014/main" id="{27C3E39E-6495-4B2A-98F2-7EFB098146FA}"/>
              </a:ext>
            </a:extLst>
          </p:cNvPr>
          <p:cNvPicPr>
            <a:picLocks noChangeAspect="1"/>
          </p:cNvPicPr>
          <p:nvPr/>
        </p:nvPicPr>
        <p:blipFill>
          <a:blip r:embed="rId2"/>
          <a:stretch>
            <a:fillRect/>
          </a:stretch>
        </p:blipFill>
        <p:spPr>
          <a:xfrm>
            <a:off x="3283490" y="2795753"/>
            <a:ext cx="5892282" cy="2890344"/>
          </a:xfrm>
          <a:prstGeom prst="rect">
            <a:avLst/>
          </a:prstGeom>
        </p:spPr>
      </p:pic>
    </p:spTree>
    <p:extLst>
      <p:ext uri="{BB962C8B-B14F-4D97-AF65-F5344CB8AC3E}">
        <p14:creationId xmlns:p14="http://schemas.microsoft.com/office/powerpoint/2010/main" val="2613922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Design Example</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902192"/>
            <a:ext cx="10666755" cy="5549846"/>
          </a:xfrm>
        </p:spPr>
        <p:txBody>
          <a:bodyPr>
            <a:noAutofit/>
          </a:bodyPr>
          <a:lstStyle/>
          <a:p>
            <a:pPr marL="457200" indent="-457200" algn="just">
              <a:buFont typeface="Wingdings" panose="05000000000000000000" pitchFamily="2" charset="2"/>
              <a:buChar char="§"/>
            </a:pPr>
            <a:r>
              <a:rPr lang="en-US" sz="2800" b="1" dirty="0"/>
              <a:t>EXAMPLE</a:t>
            </a:r>
            <a:r>
              <a:rPr lang="en-US" sz="2800" dirty="0"/>
              <a:t> Design a digital FIR lowpass filter with the following specifications:</a:t>
            </a:r>
          </a:p>
          <a:p>
            <a:pPr algn="just"/>
            <a:r>
              <a:rPr lang="en-US" sz="2800" dirty="0"/>
              <a:t>      </a:t>
            </a:r>
            <a:r>
              <a:rPr lang="el-GR" sz="2800" dirty="0"/>
              <a:t>ω</a:t>
            </a:r>
            <a:r>
              <a:rPr lang="en-CA" sz="2800" dirty="0"/>
              <a:t>p = 0.2</a:t>
            </a:r>
            <a:r>
              <a:rPr lang="el-GR" sz="2800" dirty="0"/>
              <a:t>π</a:t>
            </a:r>
            <a:r>
              <a:rPr lang="en-US" sz="2800" dirty="0"/>
              <a:t>, </a:t>
            </a:r>
            <a:r>
              <a:rPr lang="el-GR" sz="2800" dirty="0"/>
              <a:t>ω</a:t>
            </a:r>
            <a:r>
              <a:rPr lang="en-CA" sz="2800" dirty="0"/>
              <a:t>s = 0.3</a:t>
            </a:r>
            <a:r>
              <a:rPr lang="el-GR" sz="2800" dirty="0"/>
              <a:t>π,</a:t>
            </a:r>
            <a:r>
              <a:rPr lang="en-US" sz="2800" dirty="0"/>
              <a:t> </a:t>
            </a:r>
            <a:r>
              <a:rPr lang="en-CA" sz="2800" dirty="0" err="1"/>
              <a:t>Rp</a:t>
            </a:r>
            <a:r>
              <a:rPr lang="en-CA" sz="2800" dirty="0"/>
              <a:t> = 0.25 dB, and As = 50 dB</a:t>
            </a:r>
          </a:p>
          <a:p>
            <a:pPr algn="just"/>
            <a:r>
              <a:rPr lang="en-US" sz="2800" dirty="0"/>
              <a:t>      Choose an appropriate window function. Determine the impulse</a:t>
            </a:r>
          </a:p>
          <a:p>
            <a:pPr algn="just"/>
            <a:r>
              <a:rPr lang="en-US" sz="2800" dirty="0"/>
              <a:t>       response and provide a plot of the frequency response of the     </a:t>
            </a:r>
          </a:p>
          <a:p>
            <a:pPr algn="just"/>
            <a:r>
              <a:rPr lang="en-US" sz="2800" dirty="0"/>
              <a:t>       designed filter.</a:t>
            </a:r>
          </a:p>
          <a:p>
            <a:pPr algn="just"/>
            <a:r>
              <a:rPr lang="en-US" sz="2800" dirty="0"/>
              <a:t>       </a:t>
            </a:r>
            <a:r>
              <a:rPr lang="en-US" sz="2800" b="1" dirty="0"/>
              <a:t>Solution</a:t>
            </a:r>
            <a:r>
              <a:rPr lang="en-US" sz="2800" dirty="0"/>
              <a:t> the Hamming window can provide attenuation of more</a:t>
            </a:r>
          </a:p>
          <a:p>
            <a:pPr algn="just"/>
            <a:r>
              <a:rPr lang="en-US" sz="2800" dirty="0"/>
              <a:t>       than 50 </a:t>
            </a:r>
            <a:r>
              <a:rPr lang="en-US" sz="2800" dirty="0" err="1"/>
              <a:t>dB.</a:t>
            </a:r>
            <a:r>
              <a:rPr lang="en-US" sz="2800" dirty="0"/>
              <a:t> Although we do not use the passband ripple value of </a:t>
            </a:r>
          </a:p>
          <a:p>
            <a:pPr algn="just"/>
            <a:r>
              <a:rPr lang="en-US" sz="2800" dirty="0"/>
              <a:t>       </a:t>
            </a:r>
            <a:r>
              <a:rPr lang="en-US" sz="2800" dirty="0" err="1"/>
              <a:t>Rp</a:t>
            </a:r>
            <a:r>
              <a:rPr lang="en-US" sz="2800" dirty="0"/>
              <a:t> = 0.25 dB in the design, we will have to check the actual ripple </a:t>
            </a:r>
          </a:p>
          <a:p>
            <a:pPr algn="just"/>
            <a:r>
              <a:rPr lang="en-US" sz="2800" dirty="0"/>
              <a:t>       from the design and verify that it is indeed within the given</a:t>
            </a:r>
          </a:p>
          <a:p>
            <a:pPr algn="just"/>
            <a:r>
              <a:rPr lang="en-US" sz="2800" dirty="0"/>
              <a:t>       tolerance. The design steps are given in the following OCTAVE script.</a:t>
            </a:r>
            <a:endParaRPr lang="en-CA" sz="2800" dirty="0"/>
          </a:p>
        </p:txBody>
      </p:sp>
    </p:spTree>
    <p:extLst>
      <p:ext uri="{BB962C8B-B14F-4D97-AF65-F5344CB8AC3E}">
        <p14:creationId xmlns:p14="http://schemas.microsoft.com/office/powerpoint/2010/main" val="2166387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Design Example</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654077"/>
            <a:ext cx="10666755" cy="5549846"/>
          </a:xfrm>
        </p:spPr>
        <p:txBody>
          <a:bodyPr>
            <a:noAutofit/>
          </a:bodyPr>
          <a:lstStyle/>
          <a:p>
            <a:pPr algn="just"/>
            <a:r>
              <a:rPr lang="en-US" sz="2800" b="1" dirty="0"/>
              <a:t>     </a:t>
            </a:r>
            <a:r>
              <a:rPr lang="en-US" sz="2800" dirty="0"/>
              <a:t>Note that the filter length is M = 67, the actual stopband attenuation   </a:t>
            </a:r>
          </a:p>
          <a:p>
            <a:pPr algn="just"/>
            <a:r>
              <a:rPr lang="en-US" sz="2800" dirty="0"/>
              <a:t>     is 52 dB, and the actual passband ripple is 0.0394 </a:t>
            </a:r>
            <a:r>
              <a:rPr lang="en-US" sz="2800" dirty="0" err="1"/>
              <a:t>dB.</a:t>
            </a:r>
            <a:r>
              <a:rPr lang="en-US" sz="2800" dirty="0"/>
              <a:t> Clearly, the  </a:t>
            </a:r>
          </a:p>
          <a:p>
            <a:pPr algn="just"/>
            <a:r>
              <a:rPr lang="en-US" sz="2800" dirty="0"/>
              <a:t>     passband ripple is satisfied by this design. This practice of verifying </a:t>
            </a:r>
          </a:p>
          <a:p>
            <a:pPr algn="just"/>
            <a:r>
              <a:rPr lang="en-US" sz="2800" dirty="0"/>
              <a:t>     the passband ripple is strongly recommended. </a:t>
            </a:r>
            <a:endParaRPr lang="en-CA" sz="2800" dirty="0"/>
          </a:p>
        </p:txBody>
      </p:sp>
      <p:pic>
        <p:nvPicPr>
          <p:cNvPr id="4" name="Picture 3">
            <a:extLst>
              <a:ext uri="{FF2B5EF4-FFF2-40B4-BE49-F238E27FC236}">
                <a16:creationId xmlns:a16="http://schemas.microsoft.com/office/drawing/2014/main" id="{6FFFB3EC-2CE2-4DBF-8FD2-B796C80BEDDA}"/>
              </a:ext>
            </a:extLst>
          </p:cNvPr>
          <p:cNvPicPr>
            <a:picLocks noChangeAspect="1"/>
          </p:cNvPicPr>
          <p:nvPr/>
        </p:nvPicPr>
        <p:blipFill>
          <a:blip r:embed="rId2"/>
          <a:stretch>
            <a:fillRect/>
          </a:stretch>
        </p:blipFill>
        <p:spPr>
          <a:xfrm>
            <a:off x="2848302" y="2627448"/>
            <a:ext cx="6936429" cy="4230552"/>
          </a:xfrm>
          <a:prstGeom prst="rect">
            <a:avLst/>
          </a:prstGeom>
        </p:spPr>
      </p:pic>
    </p:spTree>
    <p:extLst>
      <p:ext uri="{BB962C8B-B14F-4D97-AF65-F5344CB8AC3E}">
        <p14:creationId xmlns:p14="http://schemas.microsoft.com/office/powerpoint/2010/main" val="17661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399394" y="412690"/>
            <a:ext cx="10930759" cy="580313"/>
          </a:xfrm>
        </p:spPr>
        <p:txBody>
          <a:bodyPr>
            <a:noAutofit/>
          </a:bodyPr>
          <a:lstStyle/>
          <a:p>
            <a:r>
              <a:rPr lang="en-CA" sz="4400" dirty="0"/>
              <a:t>IMPULSE RESPONSE of a Linear Phase FIR Filter</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46994" y="993003"/>
                <a:ext cx="11235558" cy="5326118"/>
              </a:xfrm>
            </p:spPr>
            <p:txBody>
              <a:bodyPr>
                <a:noAutofit/>
              </a:bodyPr>
              <a:lstStyle/>
              <a:p>
                <a:pPr marL="457200" indent="-457200" algn="just">
                  <a:buFont typeface="Wingdings" panose="05000000000000000000" pitchFamily="2" charset="2"/>
                  <a:buChar char="§"/>
                </a:pPr>
                <a:r>
                  <a:rPr lang="en-US" sz="2800" dirty="0"/>
                  <a:t>Let h(n), 0 ≤ n ≤ M −1 be the impulse response of length (or duration) M for linear-phase FIR filters. </a:t>
                </a:r>
              </a:p>
              <a:p>
                <a:pPr marL="457200" indent="-457200" algn="just">
                  <a:buFont typeface="Wingdings" panose="05000000000000000000" pitchFamily="2" charset="2"/>
                  <a:buChar char="§"/>
                </a:pPr>
                <a:r>
                  <a:rPr lang="en-CA" sz="2800" dirty="0"/>
                  <a:t>The frequency response function is</a:t>
                </a:r>
              </a:p>
              <a:p>
                <a:pPr marL="457200" indent="-457200" algn="just">
                  <a:buFont typeface="Wingdings" panose="05000000000000000000" pitchFamily="2" charset="2"/>
                  <a:buChar char="§"/>
                </a:pPr>
                <a:endParaRPr lang="en-CA" sz="2800" dirty="0"/>
              </a:p>
              <a:p>
                <a:pPr marL="457200" indent="-457200" algn="just">
                  <a:buFont typeface="Wingdings" panose="05000000000000000000" pitchFamily="2" charset="2"/>
                  <a:buChar char="§"/>
                </a:pPr>
                <a:endParaRPr lang="en-CA" sz="2800" dirty="0"/>
              </a:p>
              <a:p>
                <a:pPr marL="457200" indent="-457200" algn="just">
                  <a:buFont typeface="Wingdings" panose="05000000000000000000" pitchFamily="2" charset="2"/>
                  <a:buChar char="§"/>
                </a:pPr>
                <a:r>
                  <a:rPr lang="en-US" sz="2800" dirty="0"/>
                  <a:t>Then for a causal FIR filter with impulse response over [0,M-1] interval, the linear-phase condition imposes the two possibilities:</a:t>
                </a:r>
              </a:p>
              <a:p>
                <a:pPr marL="457200" indent="-457200" algn="just">
                  <a:buFont typeface="Arial" panose="020B0604020202020204" pitchFamily="34" charset="0"/>
                  <a:buChar char="•"/>
                </a:pPr>
                <a:r>
                  <a:rPr lang="en-US" sz="2800" dirty="0"/>
                  <a:t>Linear phase FIR filter with a “</a:t>
                </a:r>
                <a:r>
                  <a:rPr lang="en-US" sz="2800" b="1" dirty="0"/>
                  <a:t>constant phase delay</a:t>
                </a:r>
                <a:r>
                  <a:rPr lang="en-US" sz="2800" dirty="0"/>
                  <a:t>”</a:t>
                </a:r>
              </a:p>
              <a:p>
                <a:r>
                  <a:rPr lang="en-US" sz="2800" dirty="0"/>
                  <a:t> ∟</a:t>
                </a:r>
                <a14:m>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𝑒</m:t>
                            </m:r>
                          </m:e>
                          <m:sup>
                            <m:r>
                              <a:rPr lang="en-US" altLang="zh-CN" sz="2800" i="1">
                                <a:latin typeface="Cambria Math" panose="02040503050406030204" pitchFamily="18" charset="0"/>
                              </a:rPr>
                              <m:t>𝑗</m:t>
                            </m:r>
                            <m:r>
                              <a:rPr lang="zh-CN" altLang="en-US" sz="2800" i="1">
                                <a:latin typeface="Cambria Math" panose="02040503050406030204" pitchFamily="18" charset="0"/>
                              </a:rPr>
                              <m:t>𝜔</m:t>
                            </m:r>
                          </m:sup>
                        </m:sSup>
                      </m:e>
                    </m:d>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𝛼𝜔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𝜋</m:t>
                    </m:r>
                    <m:r>
                      <a:rPr lang="en-US" sz="2800" i="1">
                        <a:latin typeface="Cambria Math" panose="02040503050406030204" pitchFamily="18" charset="0"/>
                        <a:ea typeface="Cambria Math" panose="02040503050406030204" pitchFamily="18" charset="0"/>
                      </a:rPr>
                      <m:t>&lt;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&lt;</m:t>
                    </m:r>
                    <m:r>
                      <a:rPr lang="en-US" sz="2800" i="1">
                        <a:latin typeface="Cambria Math" panose="02040503050406030204" pitchFamily="18" charset="0"/>
                        <a:ea typeface="Cambria Math" panose="02040503050406030204" pitchFamily="18" charset="0"/>
                      </a:rPr>
                      <m:t>𝜋</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𝛼</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𝑀</m:t>
                        </m:r>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den>
                    </m:f>
                    <m:r>
                      <a:rPr lang="en-US" altLang="zh-CN" sz="2800" i="1">
                        <a:latin typeface="Cambria Math" panose="02040503050406030204" pitchFamily="18" charset="0"/>
                        <a:ea typeface="Cambria Math" panose="02040503050406030204" pitchFamily="18" charset="0"/>
                      </a:rPr>
                      <m:t> </m:t>
                    </m:r>
                  </m:oMath>
                </a14:m>
                <a:r>
                  <a:rPr lang="en-US" sz="2800" dirty="0"/>
                  <a:t> </a:t>
                </a:r>
              </a:p>
              <a:p>
                <a:pPr algn="just"/>
                <a:r>
                  <a:rPr lang="en-US" sz="2800" dirty="0"/>
                  <a:t>       An FIR filter with this characteristics is useful to design low pass filters. </a:t>
                </a:r>
              </a:p>
            </p:txBody>
          </p:sp>
        </mc:Choice>
        <mc:Fallback>
          <p:sp>
            <p:nvSpPr>
              <p:cNvPr id="3" name="Subtitle 2">
                <a:extLst>
                  <a:ext uri="{FF2B5EF4-FFF2-40B4-BE49-F238E27FC236}">
                    <a16:creationId xmlns:a16="http://schemas.microsoft.com/office/drawing/2014/main" id="{330F122D-887B-4F6F-84B5-A4D5915FA7D7}"/>
                  </a:ext>
                </a:extLst>
              </p:cNvPr>
              <p:cNvSpPr>
                <a:spLocks noGrp="1" noRot="1" noChangeAspect="1" noMove="1" noResize="1" noEditPoints="1" noAdjustHandles="1" noChangeArrowheads="1" noChangeShapeType="1" noTextEdit="1"/>
              </p:cNvSpPr>
              <p:nvPr>
                <p:ph type="subTitle" idx="1"/>
              </p:nvPr>
            </p:nvSpPr>
            <p:spPr>
              <a:xfrm>
                <a:off x="246994" y="993003"/>
                <a:ext cx="11235558" cy="5326118"/>
              </a:xfrm>
              <a:blipFill>
                <a:blip r:embed="rId2"/>
                <a:stretch>
                  <a:fillRect l="-977" t="-1945" r="-108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CFA31A59-9BBC-41BA-8CA5-114E622D1E58}"/>
              </a:ext>
            </a:extLst>
          </p:cNvPr>
          <p:cNvPicPr>
            <a:picLocks noChangeAspect="1"/>
          </p:cNvPicPr>
          <p:nvPr/>
        </p:nvPicPr>
        <p:blipFill>
          <a:blip r:embed="rId3"/>
          <a:stretch>
            <a:fillRect/>
          </a:stretch>
        </p:blipFill>
        <p:spPr>
          <a:xfrm>
            <a:off x="3298652" y="2379495"/>
            <a:ext cx="5416798" cy="1049505"/>
          </a:xfrm>
          <a:prstGeom prst="rect">
            <a:avLst/>
          </a:prstGeom>
        </p:spPr>
      </p:pic>
    </p:spTree>
    <p:extLst>
      <p:ext uri="{BB962C8B-B14F-4D97-AF65-F5344CB8AC3E}">
        <p14:creationId xmlns:p14="http://schemas.microsoft.com/office/powerpoint/2010/main" val="1091899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5725" y="164223"/>
            <a:ext cx="11277600" cy="580313"/>
          </a:xfrm>
        </p:spPr>
        <p:txBody>
          <a:bodyPr>
            <a:noAutofit/>
          </a:bodyPr>
          <a:lstStyle/>
          <a:p>
            <a:r>
              <a:rPr lang="en-CA" sz="4400" dirty="0"/>
              <a:t>Design Example</a:t>
            </a:r>
            <a:r>
              <a:rPr lang="en-US" sz="4400" dirty="0"/>
              <a:t> </a:t>
            </a: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05725" y="744536"/>
            <a:ext cx="10666755" cy="5549846"/>
          </a:xfrm>
        </p:spPr>
        <p:txBody>
          <a:bodyPr>
            <a:noAutofit/>
          </a:bodyPr>
          <a:lstStyle/>
          <a:p>
            <a:pPr algn="just"/>
            <a:r>
              <a:rPr lang="en-US" sz="2800" b="1" dirty="0"/>
              <a:t>     </a:t>
            </a:r>
            <a:r>
              <a:rPr lang="en-US" sz="2800" dirty="0"/>
              <a:t>The time- and the frequency-domain plots are shown </a:t>
            </a:r>
            <a:r>
              <a:rPr lang="en-CA" sz="2800" dirty="0"/>
              <a:t>in the following   </a:t>
            </a:r>
          </a:p>
          <a:p>
            <a:pPr algn="just"/>
            <a:r>
              <a:rPr lang="en-CA" sz="2800" dirty="0"/>
              <a:t>      Figure.</a:t>
            </a:r>
          </a:p>
        </p:txBody>
      </p:sp>
      <p:pic>
        <p:nvPicPr>
          <p:cNvPr id="4" name="Picture 3">
            <a:extLst>
              <a:ext uri="{FF2B5EF4-FFF2-40B4-BE49-F238E27FC236}">
                <a16:creationId xmlns:a16="http://schemas.microsoft.com/office/drawing/2014/main" id="{63584CF2-C2EF-444D-BE0C-25C7F287B583}"/>
              </a:ext>
            </a:extLst>
          </p:cNvPr>
          <p:cNvPicPr>
            <a:picLocks noChangeAspect="1"/>
          </p:cNvPicPr>
          <p:nvPr/>
        </p:nvPicPr>
        <p:blipFill>
          <a:blip r:embed="rId2"/>
          <a:stretch>
            <a:fillRect/>
          </a:stretch>
        </p:blipFill>
        <p:spPr>
          <a:xfrm>
            <a:off x="2144886" y="1271752"/>
            <a:ext cx="6977909" cy="5422025"/>
          </a:xfrm>
          <a:prstGeom prst="rect">
            <a:avLst/>
          </a:prstGeom>
        </p:spPr>
      </p:pic>
    </p:spTree>
    <p:extLst>
      <p:ext uri="{BB962C8B-B14F-4D97-AF65-F5344CB8AC3E}">
        <p14:creationId xmlns:p14="http://schemas.microsoft.com/office/powerpoint/2010/main" val="1475250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14249" y="367863"/>
            <a:ext cx="9385738" cy="580313"/>
          </a:xfrm>
        </p:spPr>
        <p:txBody>
          <a:bodyPr>
            <a:noAutofit/>
          </a:bodyPr>
          <a:lstStyle/>
          <a:p>
            <a:r>
              <a:rPr lang="en-CA" sz="4400" dirty="0"/>
              <a:t>Problems</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612228" y="1095321"/>
            <a:ext cx="11117318" cy="5578748"/>
          </a:xfrm>
        </p:spPr>
        <p:txBody>
          <a:bodyPr>
            <a:noAutofit/>
          </a:bodyPr>
          <a:lstStyle/>
          <a:p>
            <a:pPr marL="457200" indent="-457200" algn="l">
              <a:buFont typeface="Wingdings" panose="05000000000000000000" pitchFamily="2" charset="2"/>
              <a:buChar char="§"/>
            </a:pPr>
            <a:r>
              <a:rPr lang="en-US" sz="2800" dirty="0"/>
              <a:t>Let us design the following digital bandpass filter.</a:t>
            </a:r>
          </a:p>
          <a:p>
            <a:r>
              <a:rPr lang="en-US" sz="2800" dirty="0"/>
              <a:t>lower stopband edge: ω</a:t>
            </a:r>
            <a:r>
              <a:rPr lang="en-US" sz="1600" dirty="0"/>
              <a:t>1s</a:t>
            </a:r>
            <a:r>
              <a:rPr lang="en-US" sz="2800" dirty="0"/>
              <a:t> = 0.2π, As = 60 dB</a:t>
            </a:r>
          </a:p>
          <a:p>
            <a:r>
              <a:rPr lang="en-US" sz="2800" dirty="0"/>
              <a:t>lower passband edge: ω</a:t>
            </a:r>
            <a:r>
              <a:rPr lang="en-US" sz="1600" dirty="0"/>
              <a:t>1p</a:t>
            </a:r>
            <a:r>
              <a:rPr lang="en-US" sz="2800" dirty="0"/>
              <a:t> = 0.35π, </a:t>
            </a:r>
            <a:r>
              <a:rPr lang="en-US" sz="2800" dirty="0" err="1"/>
              <a:t>Rp</a:t>
            </a:r>
            <a:r>
              <a:rPr lang="en-US" sz="2800" dirty="0"/>
              <a:t> = 1 dB</a:t>
            </a:r>
          </a:p>
          <a:p>
            <a:r>
              <a:rPr lang="en-CA" sz="2800" dirty="0"/>
              <a:t>upper passband edge: </a:t>
            </a:r>
            <a:r>
              <a:rPr lang="el-GR" sz="2800" dirty="0"/>
              <a:t>ω</a:t>
            </a:r>
            <a:r>
              <a:rPr lang="el-GR" sz="1600" dirty="0"/>
              <a:t>2</a:t>
            </a:r>
            <a:r>
              <a:rPr lang="en-CA" sz="1600" dirty="0"/>
              <a:t>p </a:t>
            </a:r>
            <a:r>
              <a:rPr lang="en-CA" sz="2800" dirty="0"/>
              <a:t>= 0.65</a:t>
            </a:r>
            <a:r>
              <a:rPr lang="el-GR" sz="2800" dirty="0"/>
              <a:t>π </a:t>
            </a:r>
            <a:r>
              <a:rPr lang="en-CA" sz="2800" dirty="0" err="1"/>
              <a:t>Rp</a:t>
            </a:r>
            <a:r>
              <a:rPr lang="en-CA" sz="2800" dirty="0"/>
              <a:t> = 1 dB</a:t>
            </a:r>
          </a:p>
          <a:p>
            <a:r>
              <a:rPr lang="en-US" sz="2800" dirty="0"/>
              <a:t>upper stopband edge: ω</a:t>
            </a:r>
            <a:r>
              <a:rPr lang="en-US" sz="1600" dirty="0"/>
              <a:t>2s</a:t>
            </a:r>
            <a:r>
              <a:rPr lang="en-US" sz="2800" dirty="0"/>
              <a:t> = 0.8π As = 60 dB </a:t>
            </a:r>
          </a:p>
          <a:p>
            <a:pPr algn="just"/>
            <a:r>
              <a:rPr lang="en-US" sz="2800" dirty="0"/>
              <a:t>       Choose appropriate window functions (M=?, β=?,..) </a:t>
            </a:r>
          </a:p>
          <a:p>
            <a:pPr marL="457200" indent="-457200" algn="l">
              <a:buFont typeface="Wingdings" panose="05000000000000000000" pitchFamily="2" charset="2"/>
              <a:buChar char="§"/>
            </a:pPr>
            <a:r>
              <a:rPr lang="en-US" sz="2800" dirty="0"/>
              <a:t>A notch filter is an LTI system, which is used to eliminate an arbitrary frequency ω = ω0. The ideal linear-phase notch filter frequency response is given by</a:t>
            </a:r>
          </a:p>
          <a:p>
            <a:pPr marL="457200" indent="-457200" algn="l">
              <a:buFont typeface="Wingdings" panose="05000000000000000000" pitchFamily="2" charset="2"/>
              <a:buChar char="§"/>
            </a:pPr>
            <a:endParaRPr lang="en-US" sz="2800" dirty="0"/>
          </a:p>
          <a:p>
            <a:pPr marL="457200" indent="-457200" algn="l">
              <a:buFont typeface="Wingdings" panose="05000000000000000000" pitchFamily="2" charset="2"/>
              <a:buChar char="§"/>
            </a:pPr>
            <a:endParaRPr lang="en-US" sz="2800" dirty="0"/>
          </a:p>
          <a:p>
            <a:pPr algn="l"/>
            <a:endParaRPr lang="pt-BR" sz="2800" dirty="0"/>
          </a:p>
        </p:txBody>
      </p:sp>
      <p:pic>
        <p:nvPicPr>
          <p:cNvPr id="4" name="Picture 3">
            <a:extLst>
              <a:ext uri="{FF2B5EF4-FFF2-40B4-BE49-F238E27FC236}">
                <a16:creationId xmlns:a16="http://schemas.microsoft.com/office/drawing/2014/main" id="{9BC7603B-2CBA-46B3-9677-7487F1C2EFCC}"/>
              </a:ext>
            </a:extLst>
          </p:cNvPr>
          <p:cNvPicPr>
            <a:picLocks noChangeAspect="1"/>
          </p:cNvPicPr>
          <p:nvPr/>
        </p:nvPicPr>
        <p:blipFill>
          <a:blip r:embed="rId2"/>
          <a:stretch>
            <a:fillRect/>
          </a:stretch>
        </p:blipFill>
        <p:spPr>
          <a:xfrm>
            <a:off x="2564081" y="5594840"/>
            <a:ext cx="7409346" cy="814388"/>
          </a:xfrm>
          <a:prstGeom prst="rect">
            <a:avLst/>
          </a:prstGeom>
        </p:spPr>
      </p:pic>
    </p:spTree>
    <p:extLst>
      <p:ext uri="{BB962C8B-B14F-4D97-AF65-F5344CB8AC3E}">
        <p14:creationId xmlns:p14="http://schemas.microsoft.com/office/powerpoint/2010/main" val="4033725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14249" y="367863"/>
            <a:ext cx="9385738" cy="580313"/>
          </a:xfrm>
        </p:spPr>
        <p:txBody>
          <a:bodyPr>
            <a:noAutofit/>
          </a:bodyPr>
          <a:lstStyle/>
          <a:p>
            <a:r>
              <a:rPr lang="en-CA" sz="4400" dirty="0"/>
              <a:t>Problems</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612228" y="1095321"/>
            <a:ext cx="11117318" cy="5578748"/>
          </a:xfrm>
        </p:spPr>
        <p:txBody>
          <a:bodyPr>
            <a:noAutofit/>
          </a:bodyPr>
          <a:lstStyle/>
          <a:p>
            <a:pPr marL="457200" indent="-457200" algn="l">
              <a:buFont typeface="Arial" panose="020B0604020202020204" pitchFamily="34" charset="0"/>
              <a:buChar char="•"/>
            </a:pPr>
            <a:r>
              <a:rPr lang="en-US" sz="2800" dirty="0"/>
              <a:t>Determine the ideal impulse response, </a:t>
            </a:r>
            <a:r>
              <a:rPr lang="en-US" sz="2800" dirty="0" err="1"/>
              <a:t>hd</a:t>
            </a:r>
            <a:r>
              <a:rPr lang="en-US" sz="2800" dirty="0"/>
              <a:t>(n), of the ideal notch filter.</a:t>
            </a:r>
          </a:p>
          <a:p>
            <a:pPr marL="457200" indent="-457200" algn="l">
              <a:buFont typeface="Arial" panose="020B0604020202020204" pitchFamily="34" charset="0"/>
              <a:buChar char="•"/>
            </a:pPr>
            <a:r>
              <a:rPr lang="en-US" sz="2800" dirty="0"/>
              <a:t>Using </a:t>
            </a:r>
            <a:r>
              <a:rPr lang="en-US" sz="2800" dirty="0" err="1"/>
              <a:t>hd</a:t>
            </a:r>
            <a:r>
              <a:rPr lang="en-US" sz="2800" dirty="0"/>
              <a:t>(n), design a linear-phase FIR notch filter using a length 51 rectangular window to eliminate the frequency ω0 = π/2 rad/sample.</a:t>
            </a:r>
          </a:p>
          <a:p>
            <a:pPr marL="457200" indent="-457200" algn="l">
              <a:buFont typeface="Arial" panose="020B0604020202020204" pitchFamily="34" charset="0"/>
              <a:buChar char="•"/>
            </a:pPr>
            <a:r>
              <a:rPr lang="en-US" sz="2800" dirty="0"/>
              <a:t>Repeat part 2 using a length 51 Hamming window. Compare your results.  </a:t>
            </a:r>
          </a:p>
          <a:p>
            <a:pPr marL="457200" indent="-457200" algn="l">
              <a:buFont typeface="Wingdings" panose="05000000000000000000" pitchFamily="2" charset="2"/>
              <a:buChar char="§"/>
            </a:pPr>
            <a:r>
              <a:rPr lang="en-CA" sz="2800" dirty="0"/>
              <a:t>Let h(n) = {−4↑</a:t>
            </a:r>
            <a:r>
              <a:rPr lang="en-US" sz="2800" dirty="0"/>
              <a:t>, 1,−1,−2, 5, 6, 6, 5,−2,−1, 1,−4}. Determine the amplitude </a:t>
            </a:r>
            <a:r>
              <a:rPr lang="en-CA" sz="2800" dirty="0"/>
              <a:t>response Hr (</a:t>
            </a:r>
            <a:r>
              <a:rPr lang="el-GR" sz="2800" dirty="0"/>
              <a:t>ω)</a:t>
            </a:r>
            <a:r>
              <a:rPr lang="en-US" sz="2800" dirty="0"/>
              <a:t>. What is the type of the FIR filter?</a:t>
            </a:r>
          </a:p>
          <a:p>
            <a:pPr marL="457200" indent="-457200" algn="l">
              <a:buFont typeface="Wingdings" panose="05000000000000000000" pitchFamily="2" charset="2"/>
              <a:buChar char="§"/>
            </a:pPr>
            <a:endParaRPr lang="en-US" sz="2800" dirty="0"/>
          </a:p>
          <a:p>
            <a:pPr algn="l"/>
            <a:endParaRPr lang="pt-BR" sz="2800" dirty="0"/>
          </a:p>
        </p:txBody>
      </p:sp>
    </p:spTree>
    <p:extLst>
      <p:ext uri="{BB962C8B-B14F-4D97-AF65-F5344CB8AC3E}">
        <p14:creationId xmlns:p14="http://schemas.microsoft.com/office/powerpoint/2010/main" val="38718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399394" y="412690"/>
            <a:ext cx="10930759" cy="580313"/>
          </a:xfrm>
        </p:spPr>
        <p:txBody>
          <a:bodyPr>
            <a:noAutofit/>
          </a:bodyPr>
          <a:lstStyle/>
          <a:p>
            <a:r>
              <a:rPr lang="en-CA" sz="4400" dirty="0"/>
              <a:t>IMPULSE RESPONSE of a Linear Phase FIR Filter</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46994" y="1376471"/>
                <a:ext cx="11235558" cy="5326118"/>
              </a:xfrm>
            </p:spPr>
            <p:txBody>
              <a:bodyPr>
                <a:noAutofit/>
              </a:bodyPr>
              <a:lstStyle/>
              <a:p>
                <a:pPr marL="457200" indent="-457200" algn="l">
                  <a:buFont typeface="Arial" panose="020B0604020202020204" pitchFamily="34" charset="0"/>
                  <a:buChar char="•"/>
                </a:pPr>
                <a:r>
                  <a:rPr lang="en-US" sz="2800" dirty="0"/>
                  <a:t>Linear phase FIR filter with a “</a:t>
                </a:r>
                <a:r>
                  <a:rPr lang="en-US" sz="2800" b="1" dirty="0"/>
                  <a:t>constant group delay</a:t>
                </a:r>
                <a:r>
                  <a:rPr lang="en-US" sz="2800" dirty="0"/>
                  <a:t>”</a:t>
                </a:r>
              </a:p>
              <a:p>
                <a:r>
                  <a:rPr lang="en-US" altLang="zh-CN" sz="2800" dirty="0"/>
                  <a:t>∟</a:t>
                </a:r>
                <a14:m>
                  <m:oMath xmlns:m="http://schemas.openxmlformats.org/officeDocument/2006/math">
                    <m:r>
                      <a:rPr lang="en-US" altLang="zh-CN" sz="2800" i="1">
                        <a:latin typeface="Cambria Math" panose="02040503050406030204" pitchFamily="18" charset="0"/>
                      </a:rPr>
                      <m:t>𝐻</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𝑒</m:t>
                            </m:r>
                          </m:e>
                          <m:sup>
                            <m:r>
                              <a:rPr lang="en-US" altLang="zh-CN" sz="2800" i="1">
                                <a:latin typeface="Cambria Math" panose="02040503050406030204" pitchFamily="18" charset="0"/>
                              </a:rPr>
                              <m:t>𝑗</m:t>
                            </m:r>
                            <m:r>
                              <a:rPr lang="zh-CN" altLang="en-US" sz="2800" i="1">
                                <a:latin typeface="Cambria Math" panose="02040503050406030204" pitchFamily="18" charset="0"/>
                              </a:rPr>
                              <m:t>𝜔</m:t>
                            </m:r>
                          </m:sup>
                        </m:sSup>
                      </m:e>
                    </m:d>
                    <m:r>
                      <a:rPr lang="en-US" altLang="zh-CN" sz="2800" i="1">
                        <a:latin typeface="Cambria Math" panose="02040503050406030204" pitchFamily="18" charset="0"/>
                      </a:rPr>
                      <m:t>=</m:t>
                    </m:r>
                    <m:r>
                      <a:rPr lang="zh-CN" altLang="en-US" sz="2800" i="1">
                        <a:latin typeface="Cambria Math" panose="02040503050406030204" pitchFamily="18" charset="0"/>
                      </a:rPr>
                      <m:t>𝛽</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𝛼𝜔</m:t>
                    </m:r>
                    <m:r>
                      <a:rPr lang="en-US" altLang="zh-CN" sz="2800" i="1">
                        <a:latin typeface="Cambria Math" panose="02040503050406030204" pitchFamily="18" charset="0"/>
                        <a:ea typeface="Cambria Math" panose="02040503050406030204" pitchFamily="18" charset="0"/>
                      </a:rPr>
                      <m:t> </m:t>
                    </m:r>
                  </m:oMath>
                </a14:m>
                <a:r>
                  <a:rPr lang="en-US" sz="2800" dirty="0"/>
                  <a:t> which </a:t>
                </a:r>
                <a14:m>
                  <m:oMath xmlns:m="http://schemas.openxmlformats.org/officeDocument/2006/math">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𝑑</m:t>
                        </m:r>
                        <m:r>
                          <m:rPr>
                            <m:nor/>
                          </m:rPr>
                          <a:rPr lang="en-US" altLang="zh-CN" sz="2800" dirty="0"/>
                          <m:t>∟</m:t>
                        </m:r>
                        <m:r>
                          <a:rPr lang="en-US" altLang="zh-CN" sz="2800" i="1" dirty="0">
                            <a:latin typeface="Cambria Math" panose="02040503050406030204" pitchFamily="18" charset="0"/>
                          </a:rPr>
                          <m:t>𝐻</m:t>
                        </m:r>
                        <m:r>
                          <a:rPr lang="en-US" altLang="zh-CN" sz="2800" i="1" dirty="0">
                            <a:latin typeface="Cambria Math" panose="02040503050406030204" pitchFamily="18" charset="0"/>
                          </a:rPr>
                          <m:t>(</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𝑒</m:t>
                            </m:r>
                          </m:e>
                          <m:sup>
                            <m:r>
                              <a:rPr lang="en-US" altLang="zh-CN" sz="2800" i="1" dirty="0">
                                <a:latin typeface="Cambria Math" panose="02040503050406030204" pitchFamily="18" charset="0"/>
                              </a:rPr>
                              <m:t>𝑗</m:t>
                            </m:r>
                            <m:r>
                              <a:rPr lang="zh-CN" altLang="en-US" sz="2800" i="1" dirty="0">
                                <a:latin typeface="Cambria Math" panose="02040503050406030204" pitchFamily="18" charset="0"/>
                              </a:rPr>
                              <m:t>𝜔</m:t>
                            </m:r>
                          </m:sup>
                        </m:sSup>
                        <m:r>
                          <a:rPr lang="en-US" altLang="zh-CN" sz="2800" i="1" dirty="0">
                            <a:latin typeface="Cambria Math" panose="02040503050406030204" pitchFamily="18" charset="0"/>
                          </a:rPr>
                          <m:t>)</m:t>
                        </m:r>
                      </m:num>
                      <m:den>
                        <m:r>
                          <a:rPr lang="en-US" altLang="zh-CN" sz="2800" i="1">
                            <a:latin typeface="Cambria Math" panose="02040503050406030204" pitchFamily="18" charset="0"/>
                            <a:ea typeface="Cambria Math" panose="02040503050406030204" pitchFamily="18" charset="0"/>
                          </a:rPr>
                          <m:t>𝑑</m:t>
                        </m:r>
                        <m:r>
                          <a:rPr lang="zh-CN" altLang="en-US" sz="2800" i="1">
                            <a:latin typeface="Cambria Math" panose="02040503050406030204" pitchFamily="18" charset="0"/>
                            <a:ea typeface="Cambria Math" panose="02040503050406030204" pitchFamily="18" charset="0"/>
                          </a:rPr>
                          <m:t>𝜔</m:t>
                        </m:r>
                      </m:den>
                    </m:f>
                    <m:r>
                      <a:rPr lang="en-US" altLang="zh-CN"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𝛼</m:t>
                    </m:r>
                  </m:oMath>
                </a14:m>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𝑀</m:t>
                        </m:r>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den>
                    </m:f>
                  </m:oMath>
                </a14:m>
                <a:r>
                  <a:rPr lang="en-US" sz="2800" dirty="0"/>
                  <a:t> and </a:t>
                </a:r>
                <a14:m>
                  <m:oMath xmlns:m="http://schemas.openxmlformats.org/officeDocument/2006/math">
                    <m:r>
                      <a:rPr lang="zh-CN" altLang="en-US" sz="2800" i="1">
                        <a:latin typeface="Cambria Math" panose="02040503050406030204" pitchFamily="18" charset="0"/>
                      </a:rPr>
                      <m:t>𝛽</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𝜋</m:t>
                        </m:r>
                      </m:num>
                      <m:den>
                        <m:r>
                          <a:rPr lang="en-US" altLang="zh-CN" sz="2800" i="1">
                            <a:latin typeface="Cambria Math" panose="02040503050406030204" pitchFamily="18" charset="0"/>
                            <a:ea typeface="Cambria Math" panose="02040503050406030204" pitchFamily="18" charset="0"/>
                          </a:rPr>
                          <m:t>2</m:t>
                        </m:r>
                      </m:den>
                    </m:f>
                  </m:oMath>
                </a14:m>
                <a:endParaRPr lang="en-US" sz="2800" dirty="0"/>
              </a:p>
              <a:p>
                <a:pPr marL="457200" indent="-457200" algn="just">
                  <a:buFont typeface="Wingdings" panose="05000000000000000000" pitchFamily="2" charset="2"/>
                  <a:buChar char="§"/>
                </a:pPr>
                <a:r>
                  <a:rPr lang="en-US" sz="2800" dirty="0"/>
                  <a:t>An FIR filter with this characteristics is not useful to design low pass filters, but it can be used to design other signal processors like digital differentiators, or digital transformers that we don’t discuss them in this course.</a:t>
                </a:r>
                <a:endParaRPr lang="en-CA" sz="2800" dirty="0"/>
              </a:p>
              <a:p>
                <a:pPr algn="just"/>
                <a:endParaRPr lang="en-US" sz="2800" dirty="0"/>
              </a:p>
            </p:txBody>
          </p:sp>
        </mc:Choice>
        <mc:Fallback>
          <p:sp>
            <p:nvSpPr>
              <p:cNvPr id="3" name="Subtitle 2">
                <a:extLst>
                  <a:ext uri="{FF2B5EF4-FFF2-40B4-BE49-F238E27FC236}">
                    <a16:creationId xmlns:a16="http://schemas.microsoft.com/office/drawing/2014/main" id="{330F122D-887B-4F6F-84B5-A4D5915FA7D7}"/>
                  </a:ext>
                </a:extLst>
              </p:cNvPr>
              <p:cNvSpPr>
                <a:spLocks noGrp="1" noRot="1" noChangeAspect="1" noMove="1" noResize="1" noEditPoints="1" noAdjustHandles="1" noChangeArrowheads="1" noChangeShapeType="1" noTextEdit="1"/>
              </p:cNvSpPr>
              <p:nvPr>
                <p:ph type="subTitle" idx="1"/>
              </p:nvPr>
            </p:nvSpPr>
            <p:spPr>
              <a:xfrm>
                <a:off x="246994" y="1376471"/>
                <a:ext cx="11235558" cy="5326118"/>
              </a:xfrm>
              <a:blipFill>
                <a:blip r:embed="rId2"/>
                <a:stretch>
                  <a:fillRect l="-977" t="-1945" r="-1085"/>
                </a:stretch>
              </a:blipFill>
            </p:spPr>
            <p:txBody>
              <a:bodyPr/>
              <a:lstStyle/>
              <a:p>
                <a:r>
                  <a:rPr lang="en-CA">
                    <a:noFill/>
                  </a:rPr>
                  <a:t> </a:t>
                </a:r>
              </a:p>
            </p:txBody>
          </p:sp>
        </mc:Fallback>
      </mc:AlternateContent>
    </p:spTree>
    <p:extLst>
      <p:ext uri="{BB962C8B-B14F-4D97-AF65-F5344CB8AC3E}">
        <p14:creationId xmlns:p14="http://schemas.microsoft.com/office/powerpoint/2010/main" val="64535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489353" y="659522"/>
            <a:ext cx="11213293" cy="580313"/>
          </a:xfrm>
        </p:spPr>
        <p:txBody>
          <a:bodyPr>
            <a:noAutofit/>
          </a:bodyPr>
          <a:lstStyle/>
          <a:p>
            <a:r>
              <a:rPr lang="en-CA" sz="4400" dirty="0"/>
              <a:t>IMPULSE RESPONSE of a Linear Phase FIR Filter with </a:t>
            </a:r>
            <a:r>
              <a:rPr lang="en-US" sz="4400" dirty="0"/>
              <a:t>constant phase delay</a:t>
            </a:r>
            <a:endParaRPr lang="en-CA" sz="44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6585" y="887934"/>
                <a:ext cx="10666755" cy="5326118"/>
              </a:xfrm>
            </p:spPr>
            <p:txBody>
              <a:bodyPr>
                <a:noAutofit/>
              </a:bodyPr>
              <a:lstStyle/>
              <a:p>
                <a:pPr marL="457200" indent="-457200" algn="just">
                  <a:buFont typeface="Wingdings" panose="05000000000000000000" pitchFamily="2" charset="2"/>
                  <a:buChar char="§"/>
                </a:pPr>
                <a:endParaRPr lang="en-US" altLang="zh-CN" sz="2800" dirty="0"/>
              </a:p>
              <a:p>
                <a:pPr marL="457200" indent="-457200" algn="just">
                  <a:buFont typeface="Wingdings" panose="05000000000000000000" pitchFamily="2" charset="2"/>
                  <a:buChar char="§"/>
                </a:pPr>
                <a:r>
                  <a:rPr lang="en-US" altLang="zh-CN" sz="2800" dirty="0"/>
                  <a:t>M: odd   In this case, </a:t>
                </a:r>
                <a14:m>
                  <m:oMath xmlns:m="http://schemas.openxmlformats.org/officeDocument/2006/math">
                    <m:r>
                      <a:rPr lang="zh-CN" altLang="en-US" sz="2800" i="1">
                        <a:latin typeface="Cambria Math" panose="02040503050406030204" pitchFamily="18" charset="0"/>
                      </a:rPr>
                      <m:t>𝛼</m:t>
                    </m:r>
                    <m:f>
                      <m:fPr>
                        <m:type m:val="lin"/>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𝑀</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oMath>
                </a14:m>
                <a:r>
                  <a:rPr lang="zh-CN" altLang="en-US" sz="2800" dirty="0"/>
                  <a:t> </a:t>
                </a:r>
                <a:r>
                  <a:rPr lang="en-US" altLang="zh-CN" sz="2800" dirty="0"/>
                  <a:t> is an integer.</a:t>
                </a:r>
                <a:endParaRPr lang="zh-CN" altLang="en-US" sz="2800" dirty="0"/>
              </a:p>
              <a:p>
                <a:pPr marL="457200" indent="-457200" algn="just">
                  <a:buFont typeface="Wingdings" panose="05000000000000000000" pitchFamily="2" charset="2"/>
                  <a:buChar char="§"/>
                </a:pPr>
                <a:endParaRPr lang="en-US" altLang="zh-CN" sz="2800" dirty="0"/>
              </a:p>
              <a:p>
                <a:pPr marL="457200" indent="-457200" algn="just">
                  <a:buFont typeface="Wingdings" panose="05000000000000000000" pitchFamily="2" charset="2"/>
                  <a:buChar char="§"/>
                </a:pPr>
                <a:endParaRPr lang="en-US" altLang="zh-CN" sz="2800" dirty="0"/>
              </a:p>
              <a:p>
                <a:pPr marL="457200" indent="-457200" algn="just">
                  <a:buFont typeface="Wingdings" panose="05000000000000000000" pitchFamily="2" charset="2"/>
                  <a:buChar char="§"/>
                </a:pPr>
                <a:endParaRPr lang="en-US" altLang="zh-CN" sz="2800" dirty="0"/>
              </a:p>
              <a:p>
                <a:pPr marL="457200" indent="-457200" algn="just">
                  <a:buFont typeface="Wingdings" panose="05000000000000000000" pitchFamily="2" charset="2"/>
                  <a:buChar char="§"/>
                </a:pPr>
                <a:endParaRPr lang="en-US" altLang="zh-CN" sz="2800" dirty="0"/>
              </a:p>
              <a:p>
                <a:pPr marL="457200" indent="-457200" algn="just">
                  <a:buFont typeface="Wingdings" panose="05000000000000000000" pitchFamily="2" charset="2"/>
                  <a:buChar char="§"/>
                </a:pPr>
                <a:r>
                  <a:rPr lang="en-US" altLang="zh-CN" sz="2800" dirty="0"/>
                  <a:t>M: even  In this case, </a:t>
                </a:r>
                <a14:m>
                  <m:oMath xmlns:m="http://schemas.openxmlformats.org/officeDocument/2006/math">
                    <m:r>
                      <a:rPr lang="zh-CN" altLang="en-US" sz="2800">
                        <a:latin typeface="Cambria Math" panose="02040503050406030204" pitchFamily="18" charset="0"/>
                      </a:rPr>
                      <m:t>𝛼</m:t>
                    </m:r>
                    <m:f>
                      <m:fPr>
                        <m:type m:val="lin"/>
                        <m:ctrlPr>
                          <a:rPr lang="en-US" altLang="zh-CN" sz="2800" i="1">
                            <a:latin typeface="Cambria Math" panose="02040503050406030204" pitchFamily="18" charset="0"/>
                          </a:rPr>
                        </m:ctrlPr>
                      </m:fPr>
                      <m:num>
                        <m:r>
                          <a:rPr lang="en-US" altLang="zh-CN" sz="2800">
                            <a:latin typeface="Cambria Math" panose="02040503050406030204" pitchFamily="18" charset="0"/>
                          </a:rPr>
                          <m:t>=(</m:t>
                        </m:r>
                        <m:r>
                          <a:rPr lang="en-US" altLang="zh-CN" sz="2800">
                            <a:latin typeface="Cambria Math" panose="02040503050406030204" pitchFamily="18" charset="0"/>
                          </a:rPr>
                          <m:t>𝑀</m:t>
                        </m:r>
                        <m:r>
                          <a:rPr lang="en-US" altLang="zh-CN" sz="2800">
                            <a:latin typeface="Cambria Math" panose="02040503050406030204" pitchFamily="18" charset="0"/>
                          </a:rPr>
                          <m:t>−1)</m:t>
                        </m:r>
                      </m:num>
                      <m:den>
                        <m:r>
                          <a:rPr lang="en-US" altLang="zh-CN" sz="2800">
                            <a:latin typeface="Cambria Math" panose="02040503050406030204" pitchFamily="18" charset="0"/>
                          </a:rPr>
                          <m:t>2</m:t>
                        </m:r>
                      </m:den>
                    </m:f>
                  </m:oMath>
                </a14:m>
                <a:r>
                  <a:rPr lang="zh-CN" altLang="en-US" sz="2800" dirty="0"/>
                  <a:t> </a:t>
                </a:r>
                <a:r>
                  <a:rPr lang="en-US" altLang="zh-CN" sz="2800" dirty="0"/>
                  <a:t> is not an integer.</a:t>
                </a:r>
                <a:endParaRPr lang="zh-CN" altLang="en-US" sz="2800" dirty="0"/>
              </a:p>
              <a:p>
                <a:pPr marL="457200" indent="-457200" algn="just">
                  <a:buFont typeface="Wingdings" panose="05000000000000000000" pitchFamily="2" charset="2"/>
                  <a:buChar char="§"/>
                </a:pPr>
                <a:endParaRPr lang="en-US" altLang="zh-CN" sz="2800" dirty="0"/>
              </a:p>
              <a:p>
                <a:pPr algn="just"/>
                <a:endParaRPr lang="en-US" sz="2800" dirty="0"/>
              </a:p>
            </p:txBody>
          </p:sp>
        </mc:Choice>
        <mc:Fallback>
          <p:sp>
            <p:nvSpPr>
              <p:cNvPr id="3" name="Subtitle 2">
                <a:extLst>
                  <a:ext uri="{FF2B5EF4-FFF2-40B4-BE49-F238E27FC236}">
                    <a16:creationId xmlns:a16="http://schemas.microsoft.com/office/drawing/2014/main" id="{330F122D-887B-4F6F-84B5-A4D5915FA7D7}"/>
                  </a:ext>
                </a:extLst>
              </p:cNvPr>
              <p:cNvSpPr>
                <a:spLocks noGrp="1" noRot="1" noChangeAspect="1" noMove="1" noResize="1" noEditPoints="1" noAdjustHandles="1" noChangeArrowheads="1" noChangeShapeType="1" noTextEdit="1"/>
              </p:cNvSpPr>
              <p:nvPr>
                <p:ph type="subTitle" idx="1"/>
              </p:nvPr>
            </p:nvSpPr>
            <p:spPr>
              <a:xfrm>
                <a:off x="546585" y="887934"/>
                <a:ext cx="10666755" cy="5326118"/>
              </a:xfrm>
              <a:blipFill>
                <a:blip r:embed="rId2"/>
                <a:stretch>
                  <a:fillRect l="-1029"/>
                </a:stretch>
              </a:blipFill>
            </p:spPr>
            <p:txBody>
              <a:bodyPr/>
              <a:lstStyle/>
              <a:p>
                <a:r>
                  <a:rPr lang="en-CA">
                    <a:noFill/>
                  </a:rPr>
                  <a:t> </a:t>
                </a:r>
              </a:p>
            </p:txBody>
          </p:sp>
        </mc:Fallback>
      </mc:AlternateContent>
      <p:pic>
        <p:nvPicPr>
          <p:cNvPr id="6" name="图片 4">
            <a:extLst>
              <a:ext uri="{FF2B5EF4-FFF2-40B4-BE49-F238E27FC236}">
                <a16:creationId xmlns:a16="http://schemas.microsoft.com/office/drawing/2014/main" id="{7D182712-DB87-421F-BC76-F85F95454C7A}"/>
              </a:ext>
            </a:extLst>
          </p:cNvPr>
          <p:cNvPicPr>
            <a:picLocks noChangeAspect="1"/>
          </p:cNvPicPr>
          <p:nvPr/>
        </p:nvPicPr>
        <p:blipFill>
          <a:blip r:embed="rId3"/>
          <a:stretch>
            <a:fillRect/>
          </a:stretch>
        </p:blipFill>
        <p:spPr>
          <a:xfrm>
            <a:off x="3188014" y="4471226"/>
            <a:ext cx="5333222" cy="2068644"/>
          </a:xfrm>
          <a:prstGeom prst="rect">
            <a:avLst/>
          </a:prstGeom>
        </p:spPr>
      </p:pic>
      <p:pic>
        <p:nvPicPr>
          <p:cNvPr id="7" name="内容占位符 3">
            <a:extLst>
              <a:ext uri="{FF2B5EF4-FFF2-40B4-BE49-F238E27FC236}">
                <a16:creationId xmlns:a16="http://schemas.microsoft.com/office/drawing/2014/main" id="{DB84BF05-1E40-4257-84AB-55C012D1862C}"/>
              </a:ext>
            </a:extLst>
          </p:cNvPr>
          <p:cNvPicPr>
            <a:picLocks noChangeAspect="1"/>
          </p:cNvPicPr>
          <p:nvPr/>
        </p:nvPicPr>
        <p:blipFill>
          <a:blip r:embed="rId4"/>
          <a:stretch>
            <a:fillRect/>
          </a:stretch>
        </p:blipFill>
        <p:spPr>
          <a:xfrm>
            <a:off x="3238687" y="1734223"/>
            <a:ext cx="5282549" cy="2037857"/>
          </a:xfrm>
          <a:prstGeom prst="rect">
            <a:avLst/>
          </a:prstGeom>
        </p:spPr>
      </p:pic>
    </p:spTree>
    <p:extLst>
      <p:ext uri="{BB962C8B-B14F-4D97-AF65-F5344CB8AC3E}">
        <p14:creationId xmlns:p14="http://schemas.microsoft.com/office/powerpoint/2010/main" val="175881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8" y="386638"/>
            <a:ext cx="11277600" cy="580313"/>
          </a:xfrm>
        </p:spPr>
        <p:txBody>
          <a:bodyPr>
            <a:noAutofit/>
          </a:bodyPr>
          <a:lstStyle/>
          <a:p>
            <a:r>
              <a:rPr lang="en-CA" sz="4400" dirty="0"/>
              <a:t>Frequency Response of a Linear Phase FIR Filter</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705394" y="1032801"/>
                <a:ext cx="10666755" cy="5326118"/>
              </a:xfrm>
            </p:spPr>
            <p:txBody>
              <a:bodyPr>
                <a:noAutofit/>
              </a:bodyPr>
              <a:lstStyle/>
              <a:p>
                <a:pPr marL="457200" indent="-457200" algn="just">
                  <a:buFont typeface="Wingdings" panose="05000000000000000000" pitchFamily="2" charset="2"/>
                  <a:buChar char="§"/>
                </a:pPr>
                <a:r>
                  <a:rPr lang="en-US" sz="2800" dirty="0"/>
                  <a:t>To study the f</a:t>
                </a:r>
                <a:r>
                  <a:rPr lang="en-CA" sz="2800" dirty="0" err="1"/>
                  <a:t>requency</a:t>
                </a:r>
                <a:r>
                  <a:rPr lang="en-CA" sz="2800" dirty="0"/>
                  <a:t> response of a Linear Phase FIR Filter</a:t>
                </a:r>
                <a:r>
                  <a:rPr lang="en-US" sz="2800" dirty="0"/>
                  <a:t>, we write H(</a:t>
                </a:r>
                <a:r>
                  <a:rPr lang="en-US" sz="2800" dirty="0" err="1"/>
                  <a:t>ejω</a:t>
                </a:r>
                <a:r>
                  <a:rPr lang="en-US" sz="2800" dirty="0"/>
                  <a:t>) as </a:t>
                </a:r>
              </a:p>
              <a:p>
                <a:pPr algn="just"/>
                <a:endParaRPr lang="en-US" sz="2800" dirty="0"/>
              </a:p>
              <a:p>
                <a14:m>
                  <m:oMath xmlns:m="http://schemas.openxmlformats.org/officeDocument/2006/math">
                    <m:r>
                      <a:rPr lang="en-US" sz="2800" i="1">
                        <a:latin typeface="Cambria Math" panose="02040503050406030204" pitchFamily="18" charset="0"/>
                        <a:ea typeface="Cambria Math" panose="02040503050406030204" pitchFamily="18" charset="0"/>
                      </a:rPr>
                      <m:t>𝛼</m:t>
                    </m:r>
                  </m:oMath>
                </a14:m>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𝑀</m:t>
                        </m:r>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den>
                    </m:f>
                  </m:oMath>
                </a14:m>
                <a:r>
                  <a:rPr lang="en-US" sz="2800" dirty="0"/>
                  <a:t> and </a:t>
                </a:r>
                <a14:m>
                  <m:oMath xmlns:m="http://schemas.openxmlformats.org/officeDocument/2006/math">
                    <m:r>
                      <a:rPr lang="zh-CN" altLang="en-US" sz="2800" i="1">
                        <a:latin typeface="Cambria Math" panose="02040503050406030204" pitchFamily="18" charset="0"/>
                      </a:rPr>
                      <m:t>𝛽</m:t>
                    </m:r>
                    <m:r>
                      <a:rPr lang="en-US" altLang="zh-CN" sz="2800" i="1">
                        <a:latin typeface="Cambria Math" panose="02040503050406030204" pitchFamily="18" charset="0"/>
                      </a:rPr>
                      <m:t>=</m:t>
                    </m:r>
                    <m:r>
                      <a:rPr lang="en-CA" altLang="zh-CN" sz="2800" b="0" i="1" smtClean="0">
                        <a:latin typeface="Cambria Math" panose="02040503050406030204" pitchFamily="18" charset="0"/>
                      </a:rPr>
                      <m:t>0 </m:t>
                    </m:r>
                    <m:r>
                      <a:rPr lang="en-CA" altLang="zh-CN" sz="2800" b="0" i="1" smtClean="0">
                        <a:latin typeface="Cambria Math" panose="02040503050406030204" pitchFamily="18" charset="0"/>
                      </a:rPr>
                      <m:t>𝑜𝑟</m:t>
                    </m:r>
                    <m:r>
                      <a:rPr lang="en-CA" altLang="zh-CN" sz="2800" b="0" i="1" smtClean="0">
                        <a:latin typeface="Cambria Math" panose="02040503050406030204" pitchFamily="18" charset="0"/>
                      </a:rPr>
                      <m:t> ±</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𝜋</m:t>
                        </m:r>
                      </m:num>
                      <m:den>
                        <m:r>
                          <a:rPr lang="en-US" altLang="zh-CN" sz="2800" i="1">
                            <a:latin typeface="Cambria Math" panose="02040503050406030204" pitchFamily="18" charset="0"/>
                            <a:ea typeface="Cambria Math" panose="02040503050406030204" pitchFamily="18" charset="0"/>
                          </a:rPr>
                          <m:t>2</m:t>
                        </m:r>
                      </m:den>
                    </m:f>
                  </m:oMath>
                </a14:m>
                <a:endParaRPr lang="en-US" sz="2800" dirty="0"/>
              </a:p>
              <a:p>
                <a:pPr algn="just"/>
                <a:r>
                  <a:rPr lang="en-US" sz="2800" dirty="0"/>
                  <a:t>       where </a:t>
                </a:r>
                <a:r>
                  <a:rPr lang="en-US" sz="2800" dirty="0" err="1"/>
                  <a:t>Hr</a:t>
                </a:r>
                <a:r>
                  <a:rPr lang="en-US" sz="2800" dirty="0"/>
                  <a:t>(ω) is an “</a:t>
                </a:r>
                <a:r>
                  <a:rPr lang="en-US" sz="2800" b="1" dirty="0"/>
                  <a:t>amplitude response function” </a:t>
                </a:r>
                <a:r>
                  <a:rPr lang="en-US" sz="2800" dirty="0"/>
                  <a:t>and not a    </a:t>
                </a:r>
              </a:p>
              <a:p>
                <a:pPr algn="just"/>
                <a:r>
                  <a:rPr lang="en-US" sz="2800" dirty="0"/>
                  <a:t>       magnitude response function. </a:t>
                </a:r>
              </a:p>
              <a:p>
                <a:pPr marL="457200" indent="-457200" algn="just">
                  <a:buFont typeface="Wingdings" panose="05000000000000000000" pitchFamily="2" charset="2"/>
                  <a:buChar char="§"/>
                </a:pPr>
                <a:r>
                  <a:rPr lang="en-US" sz="2800" dirty="0"/>
                  <a:t>The amplitude response is a real function, but unlike the magnitude response, which is always positive, the amplitude response may be both positive and negative. </a:t>
                </a:r>
              </a:p>
              <a:p>
                <a:pPr marL="457200" indent="-457200" algn="just">
                  <a:buFont typeface="Wingdings" panose="05000000000000000000" pitchFamily="2" charset="2"/>
                  <a:buChar char="§"/>
                </a:pPr>
                <a:r>
                  <a:rPr lang="en-US" sz="2800" dirty="0"/>
                  <a:t>The phase response associated with the magnitude response is a discontinuous function, while that associated with the amplitude response is a continuous linear function. </a:t>
                </a:r>
              </a:p>
            </p:txBody>
          </p:sp>
        </mc:Choice>
        <mc:Fallback xmlns="">
          <p:sp>
            <p:nvSpPr>
              <p:cNvPr id="3" name="Subtitle 2">
                <a:extLst>
                  <a:ext uri="{FF2B5EF4-FFF2-40B4-BE49-F238E27FC236}">
                    <a16:creationId xmlns:a16="http://schemas.microsoft.com/office/drawing/2014/main" id="{330F122D-887B-4F6F-84B5-A4D5915FA7D7}"/>
                  </a:ext>
                </a:extLst>
              </p:cNvPr>
              <p:cNvSpPr>
                <a:spLocks noGrp="1" noRot="1" noChangeAspect="1" noMove="1" noResize="1" noEditPoints="1" noAdjustHandles="1" noChangeArrowheads="1" noChangeShapeType="1" noTextEdit="1"/>
              </p:cNvSpPr>
              <p:nvPr>
                <p:ph type="subTitle" idx="1"/>
              </p:nvPr>
            </p:nvSpPr>
            <p:spPr>
              <a:xfrm>
                <a:off x="705394" y="1032801"/>
                <a:ext cx="10666755" cy="5326118"/>
              </a:xfrm>
              <a:blipFill>
                <a:blip r:embed="rId2"/>
                <a:stretch>
                  <a:fillRect l="-1029" t="-1831" r="-1143" b="-8810"/>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CC2B9066-7DCF-4360-8DB0-870DC2E16532}"/>
              </a:ext>
            </a:extLst>
          </p:cNvPr>
          <p:cNvPicPr>
            <a:picLocks noChangeAspect="1"/>
          </p:cNvPicPr>
          <p:nvPr/>
        </p:nvPicPr>
        <p:blipFill>
          <a:blip r:embed="rId3"/>
          <a:stretch>
            <a:fillRect/>
          </a:stretch>
        </p:blipFill>
        <p:spPr>
          <a:xfrm>
            <a:off x="3964150" y="1639614"/>
            <a:ext cx="3706654" cy="725214"/>
          </a:xfrm>
          <a:prstGeom prst="rect">
            <a:avLst/>
          </a:prstGeom>
        </p:spPr>
      </p:pic>
    </p:spTree>
    <p:extLst>
      <p:ext uri="{BB962C8B-B14F-4D97-AF65-F5344CB8AC3E}">
        <p14:creationId xmlns:p14="http://schemas.microsoft.com/office/powerpoint/2010/main" val="96610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8" y="386638"/>
            <a:ext cx="11277600" cy="580313"/>
          </a:xfrm>
        </p:spPr>
        <p:txBody>
          <a:bodyPr>
            <a:noAutofit/>
          </a:bodyPr>
          <a:lstStyle/>
          <a:p>
            <a:r>
              <a:rPr lang="en-CA" sz="4400" dirty="0"/>
              <a:t>Frequency Response of a Linear Phase FIR Filter</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762622" y="1255869"/>
            <a:ext cx="10666755" cy="5326118"/>
          </a:xfrm>
        </p:spPr>
        <p:txBody>
          <a:bodyPr>
            <a:noAutofit/>
          </a:bodyPr>
          <a:lstStyle/>
          <a:p>
            <a:pPr marL="457200" indent="-457200" algn="just">
              <a:buFont typeface="Wingdings" panose="05000000000000000000" pitchFamily="2" charset="2"/>
              <a:buChar char="§"/>
            </a:pPr>
            <a:r>
              <a:rPr lang="en-US" sz="2800" b="1" dirty="0"/>
              <a:t>EXAMPLE</a:t>
            </a:r>
            <a:r>
              <a:rPr lang="en-US" sz="2800" dirty="0"/>
              <a:t> Let the impulse response be h(n) = {1↑, 1, 1}. Determine and draw frequency </a:t>
            </a:r>
            <a:r>
              <a:rPr lang="en-CA" sz="2800" dirty="0"/>
              <a:t>responses.</a:t>
            </a:r>
          </a:p>
          <a:p>
            <a:pPr algn="just"/>
            <a:r>
              <a:rPr lang="en-US" sz="2800" dirty="0"/>
              <a:t>      </a:t>
            </a:r>
            <a:r>
              <a:rPr lang="en-US" sz="2800" b="1" dirty="0"/>
              <a:t>Solution</a:t>
            </a:r>
            <a:r>
              <a:rPr lang="en-US" sz="2800" dirty="0"/>
              <a:t> The frequency response function is </a:t>
            </a:r>
          </a:p>
          <a:p>
            <a:pPr algn="just"/>
            <a:endParaRPr lang="en-US" sz="2800" dirty="0"/>
          </a:p>
          <a:p>
            <a:pPr algn="just"/>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From this the magnitude and the phase responses are </a:t>
            </a:r>
          </a:p>
          <a:p>
            <a:pPr algn="just"/>
            <a:endParaRPr lang="en-US" sz="2800" dirty="0"/>
          </a:p>
          <a:p>
            <a:endParaRPr lang="en-US" sz="2800" dirty="0"/>
          </a:p>
          <a:p>
            <a:pPr algn="l"/>
            <a:r>
              <a:rPr lang="en-US" sz="2800" dirty="0"/>
              <a:t>       since cos ω can be both positive and negative. </a:t>
            </a:r>
          </a:p>
          <a:p>
            <a:pPr marL="457200" indent="-457200" algn="just">
              <a:buFont typeface="Wingdings" panose="05000000000000000000" pitchFamily="2" charset="2"/>
              <a:buChar char="§"/>
            </a:pPr>
            <a:r>
              <a:rPr lang="en-US" sz="2800" dirty="0"/>
              <a:t>In this case the phase response is </a:t>
            </a:r>
            <a:r>
              <a:rPr lang="en-US" sz="2800" b="1" dirty="0"/>
              <a:t>piecewise linear</a:t>
            </a:r>
            <a:r>
              <a:rPr lang="en-US" sz="2800" dirty="0"/>
              <a:t>. </a:t>
            </a:r>
          </a:p>
        </p:txBody>
      </p:sp>
      <p:pic>
        <p:nvPicPr>
          <p:cNvPr id="4" name="Picture 3">
            <a:extLst>
              <a:ext uri="{FF2B5EF4-FFF2-40B4-BE49-F238E27FC236}">
                <a16:creationId xmlns:a16="http://schemas.microsoft.com/office/drawing/2014/main" id="{6BD55ECF-674D-4548-B221-343E0A10A17A}"/>
              </a:ext>
            </a:extLst>
          </p:cNvPr>
          <p:cNvPicPr>
            <a:picLocks noChangeAspect="1"/>
          </p:cNvPicPr>
          <p:nvPr/>
        </p:nvPicPr>
        <p:blipFill>
          <a:blip r:embed="rId2"/>
          <a:stretch>
            <a:fillRect/>
          </a:stretch>
        </p:blipFill>
        <p:spPr>
          <a:xfrm>
            <a:off x="3128666" y="4666418"/>
            <a:ext cx="4221479" cy="1168079"/>
          </a:xfrm>
          <a:prstGeom prst="rect">
            <a:avLst/>
          </a:prstGeom>
        </p:spPr>
      </p:pic>
      <p:pic>
        <p:nvPicPr>
          <p:cNvPr id="5" name="Picture 4">
            <a:extLst>
              <a:ext uri="{FF2B5EF4-FFF2-40B4-BE49-F238E27FC236}">
                <a16:creationId xmlns:a16="http://schemas.microsoft.com/office/drawing/2014/main" id="{CA5C3729-8E11-4C84-AB70-E4FCA2397E4F}"/>
              </a:ext>
            </a:extLst>
          </p:cNvPr>
          <p:cNvPicPr>
            <a:picLocks noChangeAspect="1"/>
          </p:cNvPicPr>
          <p:nvPr/>
        </p:nvPicPr>
        <p:blipFill>
          <a:blip r:embed="rId3"/>
          <a:stretch>
            <a:fillRect/>
          </a:stretch>
        </p:blipFill>
        <p:spPr>
          <a:xfrm>
            <a:off x="2244499" y="2750850"/>
            <a:ext cx="7703000" cy="1168078"/>
          </a:xfrm>
          <a:prstGeom prst="rect">
            <a:avLst/>
          </a:prstGeom>
        </p:spPr>
      </p:pic>
    </p:spTree>
    <p:extLst>
      <p:ext uri="{BB962C8B-B14F-4D97-AF65-F5344CB8AC3E}">
        <p14:creationId xmlns:p14="http://schemas.microsoft.com/office/powerpoint/2010/main" val="330355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241737" y="521911"/>
            <a:ext cx="11277600" cy="580313"/>
          </a:xfrm>
        </p:spPr>
        <p:txBody>
          <a:bodyPr>
            <a:noAutofit/>
          </a:bodyPr>
          <a:lstStyle/>
          <a:p>
            <a:r>
              <a:rPr lang="en-CA" sz="4400" dirty="0"/>
              <a:t>Frequency Response of a Linear Phase FIR Filter</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547160" y="1531882"/>
            <a:ext cx="10666755" cy="5326118"/>
          </a:xfrm>
        </p:spPr>
        <p:txBody>
          <a:bodyPr>
            <a:noAutofit/>
          </a:bodyPr>
          <a:lstStyle/>
          <a:p>
            <a:pPr marL="457200" indent="-457200" algn="l">
              <a:buFont typeface="Wingdings" panose="05000000000000000000" pitchFamily="2" charset="2"/>
              <a:buChar char="§"/>
            </a:pPr>
            <a:r>
              <a:rPr lang="en-US" sz="2800" dirty="0"/>
              <a:t>On the other hand, the amplitude and the corresponding </a:t>
            </a:r>
            <a:r>
              <a:rPr lang="en-CA" sz="2800" dirty="0"/>
              <a:t>phase responses are </a:t>
            </a:r>
          </a:p>
          <a:p>
            <a:endParaRPr lang="en-CA" sz="2800" dirty="0"/>
          </a:p>
          <a:p>
            <a:endParaRPr lang="en-CA" sz="2800" dirty="0"/>
          </a:p>
          <a:p>
            <a:pPr marL="457200" indent="-457200" algn="just">
              <a:buFont typeface="Wingdings" panose="05000000000000000000" pitchFamily="2" charset="2"/>
              <a:buChar char="§"/>
            </a:pPr>
            <a:r>
              <a:rPr lang="en-US" sz="2800" dirty="0"/>
              <a:t>In this case the phase response is truly linear. </a:t>
            </a:r>
          </a:p>
        </p:txBody>
      </p:sp>
      <p:pic>
        <p:nvPicPr>
          <p:cNvPr id="4" name="Picture 3">
            <a:extLst>
              <a:ext uri="{FF2B5EF4-FFF2-40B4-BE49-F238E27FC236}">
                <a16:creationId xmlns:a16="http://schemas.microsoft.com/office/drawing/2014/main" id="{175E6D0F-CBB5-410D-A282-441B9A8BD382}"/>
              </a:ext>
            </a:extLst>
          </p:cNvPr>
          <p:cNvPicPr>
            <a:picLocks noChangeAspect="1"/>
          </p:cNvPicPr>
          <p:nvPr/>
        </p:nvPicPr>
        <p:blipFill>
          <a:blip r:embed="rId2"/>
          <a:stretch>
            <a:fillRect/>
          </a:stretch>
        </p:blipFill>
        <p:spPr>
          <a:xfrm>
            <a:off x="3231934" y="2391198"/>
            <a:ext cx="4587763" cy="944540"/>
          </a:xfrm>
          <a:prstGeom prst="rect">
            <a:avLst/>
          </a:prstGeom>
        </p:spPr>
      </p:pic>
    </p:spTree>
    <p:extLst>
      <p:ext uri="{BB962C8B-B14F-4D97-AF65-F5344CB8AC3E}">
        <p14:creationId xmlns:p14="http://schemas.microsoft.com/office/powerpoint/2010/main" val="37114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3072</Words>
  <Application>Microsoft Office PowerPoint</Application>
  <PresentationFormat>Widescreen</PresentationFormat>
  <Paragraphs>252</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Wingdings</vt:lpstr>
      <vt:lpstr>Office Theme</vt:lpstr>
      <vt:lpstr>FIR Filter Design </vt:lpstr>
      <vt:lpstr> Why FIR Filter Design? </vt:lpstr>
      <vt:lpstr> Why LINEAR-PHASE FIR FILTERS?</vt:lpstr>
      <vt:lpstr>IMPULSE RESPONSE of a Linear Phase FIR Filter</vt:lpstr>
      <vt:lpstr>IMPULSE RESPONSE of a Linear Phase FIR Filter</vt:lpstr>
      <vt:lpstr>IMPULSE RESPONSE of a Linear Phase FIR Filter with constant phase delay</vt:lpstr>
      <vt:lpstr>Frequency Response of a Linear Phase FIR Filter</vt:lpstr>
      <vt:lpstr>Frequency Response of a Linear Phase FIR Filter</vt:lpstr>
      <vt:lpstr>Frequency Response of a Linear Phase FIR Filter</vt:lpstr>
      <vt:lpstr>Frequency Response of a Linear Phase FIR Filter</vt:lpstr>
      <vt:lpstr>Frequency Response of a Linear Phase FIR Filter</vt:lpstr>
      <vt:lpstr>Frequency Response of a Linear Phase FIR Filter</vt:lpstr>
      <vt:lpstr>Frequency Response of a Linear Phase FIR Filter</vt:lpstr>
      <vt:lpstr>Octave Implementation, Hr-Type1</vt:lpstr>
      <vt:lpstr>Octave Implementation, Hr-Type2</vt:lpstr>
      <vt:lpstr>WINDOW DESIGN TECHNIQUES</vt:lpstr>
      <vt:lpstr>WINDOW DESIGN TECHNIQUES</vt:lpstr>
      <vt:lpstr>WINDOW DESIGN TECHNIQUES</vt:lpstr>
      <vt:lpstr>WINDOW DESIGN TECHNIQUES</vt:lpstr>
      <vt:lpstr>WINDOW DESIGN TECHNIQUES</vt:lpstr>
      <vt:lpstr>WINDOW DESIGN TECHNIQUES</vt:lpstr>
      <vt:lpstr>Basic window design idea </vt:lpstr>
      <vt:lpstr>RECTANGULAR WINDOW </vt:lpstr>
      <vt:lpstr>RECTANGULAR WINDOW </vt:lpstr>
      <vt:lpstr>RECTANGULAR WINDOW </vt:lpstr>
      <vt:lpstr>RECTANGULAR WINDOW </vt:lpstr>
      <vt:lpstr>RECTANGULAR WINDOW </vt:lpstr>
      <vt:lpstr>RECTANGULAR WINDOW </vt:lpstr>
      <vt:lpstr>HANN WINDOW </vt:lpstr>
      <vt:lpstr>HANN WINDOW </vt:lpstr>
      <vt:lpstr>HAMMING WINDOW </vt:lpstr>
      <vt:lpstr>HAMMING WINDOW </vt:lpstr>
      <vt:lpstr>KAISER WINDOW </vt:lpstr>
      <vt:lpstr>KAISER WINDOW </vt:lpstr>
      <vt:lpstr>KAISER WINDOW </vt:lpstr>
      <vt:lpstr>Octave Implementation </vt:lpstr>
      <vt:lpstr>Octave Implementation </vt:lpstr>
      <vt:lpstr>Design Example </vt:lpstr>
      <vt:lpstr>Design Example </vt:lpstr>
      <vt:lpstr>Design Example </vt:lpstr>
      <vt:lpstr>Problems</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a digital signal processing system</dc:title>
  <dc:creator>Mahmoud Aleshams</dc:creator>
  <cp:lastModifiedBy>Mahmoud Aleshams</cp:lastModifiedBy>
  <cp:revision>121</cp:revision>
  <dcterms:created xsi:type="dcterms:W3CDTF">2020-01-26T23:45:39Z</dcterms:created>
  <dcterms:modified xsi:type="dcterms:W3CDTF">2020-03-18T17:28:25Z</dcterms:modified>
</cp:coreProperties>
</file>