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5" r:id="rId15"/>
    <p:sldId id="296" r:id="rId16"/>
    <p:sldId id="297" r:id="rId17"/>
    <p:sldId id="298"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BBC3-B395-4446-AFE3-4591782F5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1C59042-7DA5-4878-87C5-0AC6C2DFE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5EB9C17-2736-4718-81BB-538143363C5A}"/>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5" name="Footer Placeholder 4">
            <a:extLst>
              <a:ext uri="{FF2B5EF4-FFF2-40B4-BE49-F238E27FC236}">
                <a16:creationId xmlns:a16="http://schemas.microsoft.com/office/drawing/2014/main" id="{0A3577B3-6A1A-4A66-88AB-72AAFAC7C2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21FE01-BBCB-4DAB-82C2-4603DC1C855A}"/>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4695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624A-3AB8-4AD0-879D-720E4047103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AB0BFE-781E-486C-8921-1C507567B9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B581B0-D722-462D-B90A-4B3D4E76AE25}"/>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5" name="Footer Placeholder 4">
            <a:extLst>
              <a:ext uri="{FF2B5EF4-FFF2-40B4-BE49-F238E27FC236}">
                <a16:creationId xmlns:a16="http://schemas.microsoft.com/office/drawing/2014/main" id="{DA18F4E4-4FA7-4B88-B4D5-F22CFDE2D6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1B1588-0D3D-4F06-9FDE-5994B40B75A5}"/>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05671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28F8B-1A2A-4D6F-9403-61D7DFC47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887564-DE23-483A-AE22-C3634D1A6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5F1876-0415-405D-9630-6751881867BA}"/>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5" name="Footer Placeholder 4">
            <a:extLst>
              <a:ext uri="{FF2B5EF4-FFF2-40B4-BE49-F238E27FC236}">
                <a16:creationId xmlns:a16="http://schemas.microsoft.com/office/drawing/2014/main" id="{2B260632-ED93-442D-BFBD-AE807E20C5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0D60A5-99ED-4157-9AC4-62DEE7E80A99}"/>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76251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48F-027E-46D9-9FB8-7C6FAC6006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773B900-35C4-4541-880E-2D43D5F56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84F11C-1D5E-4487-8084-FEA3FC93A52E}"/>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5" name="Footer Placeholder 4">
            <a:extLst>
              <a:ext uri="{FF2B5EF4-FFF2-40B4-BE49-F238E27FC236}">
                <a16:creationId xmlns:a16="http://schemas.microsoft.com/office/drawing/2014/main" id="{9B7508FE-FD39-45EA-9F09-4D23E25CBA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CBBE10-2643-4957-8C17-914BC9F0B2AD}"/>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37649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4FBE-6CCE-4BEA-B0C1-C0810D095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27EB1B7-3028-497A-BD0E-F2C243E1D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817FDC-9A9A-43A2-B35D-5186432512C4}"/>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5" name="Footer Placeholder 4">
            <a:extLst>
              <a:ext uri="{FF2B5EF4-FFF2-40B4-BE49-F238E27FC236}">
                <a16:creationId xmlns:a16="http://schemas.microsoft.com/office/drawing/2014/main" id="{12702228-3D23-4911-B655-6E031C5E0A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FD2CBA-01EB-4783-AFB8-94BB5418C48A}"/>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1645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9C64-2F2A-4550-A68C-AD128EF3F4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06C745-F9A8-4D99-B5B8-9FF4C80B00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8006F2E-4065-46EC-B06B-138A932BF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FA660BE-AD88-42A1-A2C9-C5D228D4B6B8}"/>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6" name="Footer Placeholder 5">
            <a:extLst>
              <a:ext uri="{FF2B5EF4-FFF2-40B4-BE49-F238E27FC236}">
                <a16:creationId xmlns:a16="http://schemas.microsoft.com/office/drawing/2014/main" id="{B75D706B-09A2-4B50-A5D7-7BB2DCECC7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2200F5-249C-4FCD-87AF-9D723C5B0C3A}"/>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31030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197A-DA3C-442C-A0F8-1DB7411261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311C5DC-23D9-4634-AC2F-AE29E561A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F43DA0-FEA7-4A58-8172-67E33B386B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C17ABF0-8706-4442-89DB-A10D2E68E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3E8EE-4813-48CC-BA68-FB174A3FF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B31B391-B06C-4B7A-9A1D-FC895F924C6C}"/>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8" name="Footer Placeholder 7">
            <a:extLst>
              <a:ext uri="{FF2B5EF4-FFF2-40B4-BE49-F238E27FC236}">
                <a16:creationId xmlns:a16="http://schemas.microsoft.com/office/drawing/2014/main" id="{F182C696-EFE5-4EF5-ABB9-EB1CA820527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8276E48-AF0E-4ECD-B0AB-EB7C0FA43970}"/>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27333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8CE9-EBC2-471C-AB97-9748D4CA049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D837D58-F18F-4B67-B5E4-04A9C7DE04B1}"/>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4" name="Footer Placeholder 3">
            <a:extLst>
              <a:ext uri="{FF2B5EF4-FFF2-40B4-BE49-F238E27FC236}">
                <a16:creationId xmlns:a16="http://schemas.microsoft.com/office/drawing/2014/main" id="{3819CEDA-01AD-43ED-A369-21C75C6944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CC38F6-62E4-4CEE-AEEE-AC9BA4F2096F}"/>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59728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00B46-73BF-43A8-94A1-401D5340E822}"/>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3" name="Footer Placeholder 2">
            <a:extLst>
              <a:ext uri="{FF2B5EF4-FFF2-40B4-BE49-F238E27FC236}">
                <a16:creationId xmlns:a16="http://schemas.microsoft.com/office/drawing/2014/main" id="{656EF688-2873-4DD6-AB49-6033ACAC83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563144C-33C2-4C62-8D4C-B75944A5F76B}"/>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8945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73E8-3627-4F45-BDA6-F2C90F64A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261CE0A-9B72-46C5-8F0D-BF3B22A7C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A1385B3-6654-4C8D-8395-D1E8FCFB9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71FD4-E2EE-4CD0-8FD9-8A715E09F6B0}"/>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6" name="Footer Placeholder 5">
            <a:extLst>
              <a:ext uri="{FF2B5EF4-FFF2-40B4-BE49-F238E27FC236}">
                <a16:creationId xmlns:a16="http://schemas.microsoft.com/office/drawing/2014/main" id="{2AD63D9E-67BD-48BE-A9E9-991DCB181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0CD6DB-4ED6-4681-BF27-AFF190DAD508}"/>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133929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422-1522-4AE4-8EF1-2EC6C7663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E26BADE-49D5-4180-8DB2-F6722E70F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8B10FA5-6A12-40B7-84CA-53975483E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2BB5C-DE68-4518-8AFD-7C6F18844B94}"/>
              </a:ext>
            </a:extLst>
          </p:cNvPr>
          <p:cNvSpPr>
            <a:spLocks noGrp="1"/>
          </p:cNvSpPr>
          <p:nvPr>
            <p:ph type="dt" sz="half" idx="10"/>
          </p:nvPr>
        </p:nvSpPr>
        <p:spPr/>
        <p:txBody>
          <a:bodyPr/>
          <a:lstStyle/>
          <a:p>
            <a:fld id="{FFDBB07A-51FE-4D7B-B606-E5C912A37869}" type="datetimeFigureOut">
              <a:rPr lang="en-CA" smtClean="0"/>
              <a:t>2020-03-12</a:t>
            </a:fld>
            <a:endParaRPr lang="en-CA"/>
          </a:p>
        </p:txBody>
      </p:sp>
      <p:sp>
        <p:nvSpPr>
          <p:cNvPr id="6" name="Footer Placeholder 5">
            <a:extLst>
              <a:ext uri="{FF2B5EF4-FFF2-40B4-BE49-F238E27FC236}">
                <a16:creationId xmlns:a16="http://schemas.microsoft.com/office/drawing/2014/main" id="{020AB082-90D8-4A4F-9722-104B02CB9F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8EF3AA-8F20-4B1E-BED6-E0A752169062}"/>
              </a:ext>
            </a:extLst>
          </p:cNvPr>
          <p:cNvSpPr>
            <a:spLocks noGrp="1"/>
          </p:cNvSpPr>
          <p:nvPr>
            <p:ph type="sldNum" sz="quarter" idx="12"/>
          </p:nvPr>
        </p:nvSpPr>
        <p:spPr/>
        <p:txBody>
          <a:bodyPr/>
          <a:lstStyle/>
          <a:p>
            <a:fld id="{9D3A7F09-7B95-4F54-B91D-F1AB7554CBF5}" type="slidenum">
              <a:rPr lang="en-CA" smtClean="0"/>
              <a:t>‹#›</a:t>
            </a:fld>
            <a:endParaRPr lang="en-CA"/>
          </a:p>
        </p:txBody>
      </p:sp>
    </p:spTree>
    <p:extLst>
      <p:ext uri="{BB962C8B-B14F-4D97-AF65-F5344CB8AC3E}">
        <p14:creationId xmlns:p14="http://schemas.microsoft.com/office/powerpoint/2010/main" val="69315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A6A48-8FF0-45D8-812D-4DD34CC96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6DE2F2-3DD1-4CA9-BB54-6E04DFD7D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74FD91-72BD-485C-8565-205610336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B07A-51FE-4D7B-B606-E5C912A37869}" type="datetimeFigureOut">
              <a:rPr lang="en-CA" smtClean="0"/>
              <a:t>2020-03-12</a:t>
            </a:fld>
            <a:endParaRPr lang="en-CA"/>
          </a:p>
        </p:txBody>
      </p:sp>
      <p:sp>
        <p:nvSpPr>
          <p:cNvPr id="5" name="Footer Placeholder 4">
            <a:extLst>
              <a:ext uri="{FF2B5EF4-FFF2-40B4-BE49-F238E27FC236}">
                <a16:creationId xmlns:a16="http://schemas.microsoft.com/office/drawing/2014/main" id="{AA0DF363-1301-465E-88C9-2114E113D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12747F0-C0DD-4580-BAFF-5EE06FFD0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A7F09-7B95-4F54-B91D-F1AB7554CBF5}" type="slidenum">
              <a:rPr lang="en-CA" smtClean="0"/>
              <a:t>‹#›</a:t>
            </a:fld>
            <a:endParaRPr lang="en-CA"/>
          </a:p>
        </p:txBody>
      </p:sp>
    </p:spTree>
    <p:extLst>
      <p:ext uri="{BB962C8B-B14F-4D97-AF65-F5344CB8AC3E}">
        <p14:creationId xmlns:p14="http://schemas.microsoft.com/office/powerpoint/2010/main" val="219796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p:txBody>
          <a:bodyPr>
            <a:normAutofit/>
          </a:bodyPr>
          <a:lstStyle/>
          <a:p>
            <a:r>
              <a:rPr lang="en-CA" dirty="0"/>
              <a:t>The </a:t>
            </a:r>
            <a:r>
              <a:rPr lang="en-CA" dirty="0" smtClean="0"/>
              <a:t>z Transfer Function </a:t>
            </a:r>
            <a:r>
              <a:rPr lang="en-US" dirty="0" smtClean="0"/>
              <a:t>of </a:t>
            </a:r>
            <a:r>
              <a:rPr lang="en-US" dirty="0"/>
              <a:t>an LTI system</a:t>
            </a:r>
            <a:endParaRPr lang="en-CA" dirty="0"/>
          </a:p>
        </p:txBody>
      </p:sp>
    </p:spTree>
    <p:extLst>
      <p:ext uri="{BB962C8B-B14F-4D97-AF65-F5344CB8AC3E}">
        <p14:creationId xmlns:p14="http://schemas.microsoft.com/office/powerpoint/2010/main" val="121113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119352" y="0"/>
            <a:ext cx="9385738" cy="1683900"/>
          </a:xfrm>
        </p:spPr>
        <p:txBody>
          <a:bodyPr>
            <a:noAutofit/>
          </a:bodyPr>
          <a:lstStyle/>
          <a:p>
            <a:r>
              <a:rPr lang="en-US" sz="4400" dirty="0"/>
              <a:t/>
            </a:r>
            <a:br>
              <a:rPr lang="en-US" sz="4400" dirty="0"/>
            </a:br>
            <a:r>
              <a:rPr lang="en-CA" sz="4400" dirty="0"/>
              <a:t>INVERSION OF THE z-TRANSFORM</a:t>
            </a:r>
            <a:r>
              <a:rPr lang="en-US" sz="4400" dirty="0"/>
              <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8" y="1387365"/>
            <a:ext cx="11204027" cy="5326118"/>
          </a:xfrm>
        </p:spPr>
        <p:txBody>
          <a:bodyPr>
            <a:noAutofit/>
          </a:bodyPr>
          <a:lstStyle/>
          <a:p>
            <a:pPr marL="457200" indent="-457200" algn="just">
              <a:buFont typeface="Wingdings" panose="05000000000000000000" pitchFamily="2" charset="2"/>
              <a:buChar char="§"/>
            </a:pPr>
            <a:r>
              <a:rPr lang="en-US" sz="2800" dirty="0"/>
              <a:t>Regarding the given formula, the inverse z-transform computation requires an evaluation of a complex contour integral that, in general, is a complicated procedure. </a:t>
            </a:r>
          </a:p>
          <a:p>
            <a:pPr marL="457200" indent="-457200" algn="just">
              <a:buFont typeface="Wingdings" panose="05000000000000000000" pitchFamily="2" charset="2"/>
              <a:buChar char="§"/>
            </a:pPr>
            <a:r>
              <a:rPr lang="en-US" sz="2800" dirty="0"/>
              <a:t>The most practical approach is to use the </a:t>
            </a:r>
            <a:r>
              <a:rPr lang="en-US" sz="2800" dirty="0" smtClean="0"/>
              <a:t>“</a:t>
            </a:r>
            <a:r>
              <a:rPr lang="en-US" sz="2800" b="1" dirty="0" smtClean="0"/>
              <a:t>partial </a:t>
            </a:r>
            <a:r>
              <a:rPr lang="en-US" sz="2800" b="1" dirty="0"/>
              <a:t>fraction </a:t>
            </a:r>
            <a:r>
              <a:rPr lang="en-US" sz="2800" b="1" dirty="0" smtClean="0"/>
              <a:t>expansion</a:t>
            </a:r>
            <a:r>
              <a:rPr lang="en-US" sz="2800" dirty="0" smtClean="0"/>
              <a:t>” </a:t>
            </a:r>
            <a:r>
              <a:rPr lang="en-US" sz="2800" dirty="0"/>
              <a:t>method. It makes use of the z-transform Table mentioned in the previous slide. </a:t>
            </a:r>
          </a:p>
          <a:p>
            <a:pPr marL="457200" indent="-457200" algn="just">
              <a:buFont typeface="Wingdings" panose="05000000000000000000" pitchFamily="2" charset="2"/>
              <a:buChar char="§"/>
            </a:pPr>
            <a:r>
              <a:rPr lang="en-US" sz="2800" dirty="0"/>
              <a:t>The z-transform, however, must be a </a:t>
            </a:r>
            <a:r>
              <a:rPr lang="en-US" sz="2800" dirty="0" smtClean="0"/>
              <a:t>“</a:t>
            </a:r>
            <a:r>
              <a:rPr lang="en-US" sz="2800" b="1" dirty="0" smtClean="0"/>
              <a:t>rational function</a:t>
            </a:r>
            <a:r>
              <a:rPr lang="en-US" sz="2800" dirty="0" smtClean="0"/>
              <a:t>”. </a:t>
            </a:r>
            <a:r>
              <a:rPr lang="en-US" sz="2800" dirty="0"/>
              <a:t>This requirement is generally satisfied in digital signal </a:t>
            </a:r>
            <a:r>
              <a:rPr lang="en-CA" sz="2800" dirty="0"/>
              <a:t>processing.</a:t>
            </a:r>
          </a:p>
          <a:p>
            <a:pPr marL="457200" indent="-457200" algn="just">
              <a:buFont typeface="Wingdings" panose="05000000000000000000" pitchFamily="2" charset="2"/>
              <a:buChar char="§"/>
            </a:pPr>
            <a:r>
              <a:rPr lang="en-CA" sz="2800" dirty="0"/>
              <a:t>Given the rational function</a:t>
            </a:r>
          </a:p>
        </p:txBody>
      </p:sp>
      <p:pic>
        <p:nvPicPr>
          <p:cNvPr id="4" name="Picture 3">
            <a:extLst>
              <a:ext uri="{FF2B5EF4-FFF2-40B4-BE49-F238E27FC236}">
                <a16:creationId xmlns:a16="http://schemas.microsoft.com/office/drawing/2014/main" id="{453E1BD0-61C1-4A1B-99D9-81420E1D5284}"/>
              </a:ext>
            </a:extLst>
          </p:cNvPr>
          <p:cNvPicPr>
            <a:picLocks noChangeAspect="1"/>
          </p:cNvPicPr>
          <p:nvPr/>
        </p:nvPicPr>
        <p:blipFill>
          <a:blip r:embed="rId2"/>
          <a:stretch>
            <a:fillRect/>
          </a:stretch>
        </p:blipFill>
        <p:spPr>
          <a:xfrm>
            <a:off x="3026979" y="5364301"/>
            <a:ext cx="6246947" cy="696972"/>
          </a:xfrm>
          <a:prstGeom prst="rect">
            <a:avLst/>
          </a:prstGeom>
        </p:spPr>
      </p:pic>
    </p:spTree>
    <p:extLst>
      <p:ext uri="{BB962C8B-B14F-4D97-AF65-F5344CB8AC3E}">
        <p14:creationId xmlns:p14="http://schemas.microsoft.com/office/powerpoint/2010/main" val="327444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119352" y="0"/>
            <a:ext cx="9385738" cy="1683900"/>
          </a:xfrm>
        </p:spPr>
        <p:txBody>
          <a:bodyPr>
            <a:noAutofit/>
          </a:bodyPr>
          <a:lstStyle/>
          <a:p>
            <a:r>
              <a:rPr lang="en-US" sz="4400" dirty="0"/>
              <a:t/>
            </a:r>
            <a:br>
              <a:rPr lang="en-US" sz="4400" dirty="0"/>
            </a:br>
            <a:r>
              <a:rPr lang="en-CA" sz="4400" dirty="0"/>
              <a:t>INVERSION OF THE z-TRANSFORM</a:t>
            </a:r>
            <a:r>
              <a:rPr lang="en-US" sz="4400" dirty="0"/>
              <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7" y="1135116"/>
            <a:ext cx="11204027" cy="5326118"/>
          </a:xfrm>
        </p:spPr>
        <p:txBody>
          <a:bodyPr>
            <a:noAutofit/>
          </a:bodyPr>
          <a:lstStyle/>
          <a:p>
            <a:pPr marL="457200" indent="-457200" algn="just">
              <a:buFont typeface="Wingdings" panose="05000000000000000000" pitchFamily="2" charset="2"/>
              <a:buChar char="§"/>
            </a:pPr>
            <a:r>
              <a:rPr lang="en-US" sz="2800" dirty="0"/>
              <a:t>Perform a partial fraction expansion on the proper rational part of </a:t>
            </a:r>
            <a:r>
              <a:rPr lang="en-CA" sz="2800" dirty="0"/>
              <a:t>X(z) to obtain </a:t>
            </a:r>
          </a:p>
          <a:p>
            <a:pPr marL="457200" indent="-457200" algn="just">
              <a:buFont typeface="Wingdings" panose="05000000000000000000" pitchFamily="2" charset="2"/>
              <a:buChar char="§"/>
            </a:pPr>
            <a:endParaRPr lang="en-CA" sz="2800" dirty="0"/>
          </a:p>
          <a:p>
            <a:pPr algn="just"/>
            <a:r>
              <a:rPr lang="en-US" sz="2800" dirty="0"/>
              <a:t>      where p</a:t>
            </a:r>
            <a:r>
              <a:rPr lang="en-US" sz="1600" dirty="0"/>
              <a:t>k</a:t>
            </a:r>
            <a:r>
              <a:rPr lang="en-US" sz="2800" dirty="0"/>
              <a:t> is the </a:t>
            </a:r>
            <a:r>
              <a:rPr lang="en-US" dirty="0"/>
              <a:t>k</a:t>
            </a:r>
            <a:r>
              <a:rPr lang="en-US" sz="2800" dirty="0"/>
              <a:t>th pole of X(z) and </a:t>
            </a:r>
            <a:r>
              <a:rPr lang="en-US" sz="2800" dirty="0" err="1"/>
              <a:t>R</a:t>
            </a:r>
            <a:r>
              <a:rPr lang="en-US" sz="1600" dirty="0" err="1"/>
              <a:t>k</a:t>
            </a:r>
            <a:r>
              <a:rPr lang="en-US" sz="1600" dirty="0"/>
              <a:t> </a:t>
            </a:r>
            <a:r>
              <a:rPr lang="en-US" sz="2800" dirty="0"/>
              <a:t>is the residue at p</a:t>
            </a:r>
            <a:r>
              <a:rPr lang="en-US" sz="1600" dirty="0"/>
              <a:t>k</a:t>
            </a:r>
            <a:r>
              <a:rPr lang="en-US" sz="2800" dirty="0"/>
              <a:t>. </a:t>
            </a:r>
          </a:p>
          <a:p>
            <a:pPr marL="457200" indent="-457200" algn="just">
              <a:buFont typeface="Wingdings" panose="05000000000000000000" pitchFamily="2" charset="2"/>
              <a:buChar char="§"/>
            </a:pPr>
            <a:r>
              <a:rPr lang="en-US" sz="2800" dirty="0"/>
              <a:t>Assuming distinct poles, write x(n) as </a:t>
            </a:r>
          </a:p>
          <a:p>
            <a:endParaRPr lang="en-US" sz="2800" dirty="0"/>
          </a:p>
          <a:p>
            <a:endParaRPr lang="en-US" sz="2800" dirty="0"/>
          </a:p>
          <a:p>
            <a:pPr marL="457200" indent="-457200" algn="just">
              <a:buFont typeface="Wingdings" panose="05000000000000000000" pitchFamily="2" charset="2"/>
              <a:buChar char="§"/>
            </a:pPr>
            <a:r>
              <a:rPr lang="en-US" sz="2800" dirty="0"/>
              <a:t>Finally, use the relation from the z-transform </a:t>
            </a:r>
            <a:r>
              <a:rPr lang="en-US" sz="2800" dirty="0" smtClean="0"/>
              <a:t>Table</a:t>
            </a:r>
            <a:r>
              <a:rPr lang="en-CA" sz="2800" dirty="0" smtClean="0"/>
              <a:t> </a:t>
            </a:r>
            <a:r>
              <a:rPr lang="en-CA" sz="2800" dirty="0"/>
              <a:t>to complete x(n).</a:t>
            </a:r>
            <a:endParaRPr lang="en-US" sz="2800" dirty="0"/>
          </a:p>
        </p:txBody>
      </p:sp>
      <p:pic>
        <p:nvPicPr>
          <p:cNvPr id="5" name="Picture 4">
            <a:extLst>
              <a:ext uri="{FF2B5EF4-FFF2-40B4-BE49-F238E27FC236}">
                <a16:creationId xmlns:a16="http://schemas.microsoft.com/office/drawing/2014/main" id="{2E0B06B8-9473-4279-A8E3-2688D90BFD0F}"/>
              </a:ext>
            </a:extLst>
          </p:cNvPr>
          <p:cNvPicPr>
            <a:picLocks noChangeAspect="1"/>
          </p:cNvPicPr>
          <p:nvPr/>
        </p:nvPicPr>
        <p:blipFill>
          <a:blip r:embed="rId2"/>
          <a:stretch>
            <a:fillRect/>
          </a:stretch>
        </p:blipFill>
        <p:spPr>
          <a:xfrm>
            <a:off x="3446061" y="3552498"/>
            <a:ext cx="4228863" cy="945930"/>
          </a:xfrm>
          <a:prstGeom prst="rect">
            <a:avLst/>
          </a:prstGeom>
        </p:spPr>
      </p:pic>
      <p:pic>
        <p:nvPicPr>
          <p:cNvPr id="6" name="Picture 5">
            <a:extLst>
              <a:ext uri="{FF2B5EF4-FFF2-40B4-BE49-F238E27FC236}">
                <a16:creationId xmlns:a16="http://schemas.microsoft.com/office/drawing/2014/main" id="{E7568B21-7E83-4734-B75C-564D8BEB03E8}"/>
              </a:ext>
            </a:extLst>
          </p:cNvPr>
          <p:cNvPicPr>
            <a:picLocks noChangeAspect="1"/>
          </p:cNvPicPr>
          <p:nvPr/>
        </p:nvPicPr>
        <p:blipFill>
          <a:blip r:embed="rId3"/>
          <a:stretch>
            <a:fillRect/>
          </a:stretch>
        </p:blipFill>
        <p:spPr>
          <a:xfrm>
            <a:off x="4112850" y="1589692"/>
            <a:ext cx="2837790" cy="945930"/>
          </a:xfrm>
          <a:prstGeom prst="rect">
            <a:avLst/>
          </a:prstGeom>
        </p:spPr>
      </p:pic>
    </p:spTree>
    <p:extLst>
      <p:ext uri="{BB962C8B-B14F-4D97-AF65-F5344CB8AC3E}">
        <p14:creationId xmlns:p14="http://schemas.microsoft.com/office/powerpoint/2010/main" val="403750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45779" y="-315311"/>
            <a:ext cx="9385738" cy="1683900"/>
          </a:xfrm>
        </p:spPr>
        <p:txBody>
          <a:bodyPr>
            <a:noAutofit/>
          </a:bodyPr>
          <a:lstStyle/>
          <a:p>
            <a:r>
              <a:rPr lang="en-US" sz="4400" dirty="0"/>
              <a:t/>
            </a:r>
            <a:br>
              <a:rPr lang="en-US" sz="4400" dirty="0"/>
            </a:br>
            <a:r>
              <a:rPr lang="en-CA" sz="4400" dirty="0"/>
              <a:t>INVERSION OF THE z-TRANSFORM</a:t>
            </a:r>
            <a:r>
              <a:rPr lang="en-US" sz="4400" dirty="0"/>
              <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20717" y="843056"/>
            <a:ext cx="11204027" cy="5326118"/>
          </a:xfrm>
        </p:spPr>
        <p:txBody>
          <a:bodyPr>
            <a:noAutofit/>
          </a:bodyPr>
          <a:lstStyle/>
          <a:p>
            <a:pPr marL="457200" indent="-457200" algn="just">
              <a:buFont typeface="Wingdings" panose="05000000000000000000" pitchFamily="2" charset="2"/>
              <a:buChar char="§"/>
            </a:pPr>
            <a:r>
              <a:rPr lang="en-US" sz="2800" dirty="0"/>
              <a:t>EXAMPLE Find the inverse z-transform of right-sided signal</a:t>
            </a:r>
            <a:endParaRPr lang="en-CA" sz="2800" dirty="0"/>
          </a:p>
          <a:p>
            <a:pPr algn="just"/>
            <a:r>
              <a:rPr lang="en-US" sz="2800" dirty="0"/>
              <a:t>      </a:t>
            </a:r>
          </a:p>
          <a:p>
            <a:pPr algn="just"/>
            <a:r>
              <a:rPr lang="en-US" sz="2800" dirty="0"/>
              <a:t>      Solution:  Write  </a:t>
            </a:r>
          </a:p>
          <a:p>
            <a:pPr algn="just"/>
            <a:endParaRPr lang="en-US" sz="2800" dirty="0"/>
          </a:p>
          <a:p>
            <a:pPr algn="just"/>
            <a:endParaRPr lang="en-US" sz="2800" dirty="0"/>
          </a:p>
          <a:p>
            <a:pPr algn="just"/>
            <a:endParaRPr lang="en-US" sz="2800" dirty="0"/>
          </a:p>
          <a:p>
            <a:pPr algn="just"/>
            <a:r>
              <a:rPr lang="en-US" sz="2800" dirty="0"/>
              <a:t>      or</a:t>
            </a:r>
          </a:p>
          <a:p>
            <a:pPr algn="just"/>
            <a:endParaRPr lang="en-US" sz="2800" dirty="0"/>
          </a:p>
          <a:p>
            <a:pPr algn="just"/>
            <a:r>
              <a:rPr lang="en-US" sz="2800" dirty="0"/>
              <a:t>      Now, X(z) has two poles: z</a:t>
            </a:r>
            <a:r>
              <a:rPr lang="en-US" sz="1600" dirty="0"/>
              <a:t>1</a:t>
            </a:r>
            <a:r>
              <a:rPr lang="en-US" sz="2800" dirty="0"/>
              <a:t> = 1 and z</a:t>
            </a:r>
            <a:r>
              <a:rPr lang="en-US" sz="1600" dirty="0"/>
              <a:t>2</a:t>
            </a:r>
            <a:r>
              <a:rPr lang="en-US" sz="2800" dirty="0"/>
              <a:t> = 1/</a:t>
            </a:r>
            <a:r>
              <a:rPr lang="en-CA" sz="2800" dirty="0"/>
              <a:t>3 ; and since the signal is     </a:t>
            </a:r>
          </a:p>
          <a:p>
            <a:pPr algn="just"/>
            <a:r>
              <a:rPr lang="en-CA" sz="2800" dirty="0"/>
              <a:t>      right-sided then </a:t>
            </a:r>
            <a:endParaRPr lang="en-US" sz="2800" dirty="0"/>
          </a:p>
        </p:txBody>
      </p:sp>
      <p:pic>
        <p:nvPicPr>
          <p:cNvPr id="4" name="Picture 3">
            <a:extLst>
              <a:ext uri="{FF2B5EF4-FFF2-40B4-BE49-F238E27FC236}">
                <a16:creationId xmlns:a16="http://schemas.microsoft.com/office/drawing/2014/main" id="{6948D829-98AD-4DA9-8E56-0DE768F004FC}"/>
              </a:ext>
            </a:extLst>
          </p:cNvPr>
          <p:cNvPicPr>
            <a:picLocks noChangeAspect="1"/>
          </p:cNvPicPr>
          <p:nvPr/>
        </p:nvPicPr>
        <p:blipFill>
          <a:blip r:embed="rId2"/>
          <a:stretch>
            <a:fillRect/>
          </a:stretch>
        </p:blipFill>
        <p:spPr>
          <a:xfrm>
            <a:off x="4169946" y="1334125"/>
            <a:ext cx="2262386" cy="713729"/>
          </a:xfrm>
          <a:prstGeom prst="rect">
            <a:avLst/>
          </a:prstGeom>
        </p:spPr>
      </p:pic>
      <p:pic>
        <p:nvPicPr>
          <p:cNvPr id="5" name="Picture 4">
            <a:extLst>
              <a:ext uri="{FF2B5EF4-FFF2-40B4-BE49-F238E27FC236}">
                <a16:creationId xmlns:a16="http://schemas.microsoft.com/office/drawing/2014/main" id="{2917D402-2E32-4CAD-BFC9-6A8F01AB870D}"/>
              </a:ext>
            </a:extLst>
          </p:cNvPr>
          <p:cNvPicPr>
            <a:picLocks noChangeAspect="1"/>
          </p:cNvPicPr>
          <p:nvPr/>
        </p:nvPicPr>
        <p:blipFill>
          <a:blip r:embed="rId3"/>
          <a:stretch>
            <a:fillRect/>
          </a:stretch>
        </p:blipFill>
        <p:spPr>
          <a:xfrm>
            <a:off x="3476723" y="2199040"/>
            <a:ext cx="5238554" cy="1460305"/>
          </a:xfrm>
          <a:prstGeom prst="rect">
            <a:avLst/>
          </a:prstGeom>
        </p:spPr>
      </p:pic>
      <p:pic>
        <p:nvPicPr>
          <p:cNvPr id="6" name="Picture 5">
            <a:extLst>
              <a:ext uri="{FF2B5EF4-FFF2-40B4-BE49-F238E27FC236}">
                <a16:creationId xmlns:a16="http://schemas.microsoft.com/office/drawing/2014/main" id="{04CD1C98-8FCD-4F77-87EA-AABF4C3D8944}"/>
              </a:ext>
            </a:extLst>
          </p:cNvPr>
          <p:cNvPicPr>
            <a:picLocks noChangeAspect="1"/>
          </p:cNvPicPr>
          <p:nvPr/>
        </p:nvPicPr>
        <p:blipFill>
          <a:blip r:embed="rId4"/>
          <a:stretch>
            <a:fillRect/>
          </a:stretch>
        </p:blipFill>
        <p:spPr>
          <a:xfrm>
            <a:off x="3912773" y="4013787"/>
            <a:ext cx="3651747" cy="642436"/>
          </a:xfrm>
          <a:prstGeom prst="rect">
            <a:avLst/>
          </a:prstGeom>
        </p:spPr>
      </p:pic>
      <p:pic>
        <p:nvPicPr>
          <p:cNvPr id="7" name="Picture 6">
            <a:extLst>
              <a:ext uri="{FF2B5EF4-FFF2-40B4-BE49-F238E27FC236}">
                <a16:creationId xmlns:a16="http://schemas.microsoft.com/office/drawing/2014/main" id="{2B1B3919-FD1C-4C3E-B680-FC7A2D84F711}"/>
              </a:ext>
            </a:extLst>
          </p:cNvPr>
          <p:cNvPicPr>
            <a:picLocks noChangeAspect="1"/>
          </p:cNvPicPr>
          <p:nvPr/>
        </p:nvPicPr>
        <p:blipFill>
          <a:blip r:embed="rId5"/>
          <a:stretch>
            <a:fillRect/>
          </a:stretch>
        </p:blipFill>
        <p:spPr>
          <a:xfrm>
            <a:off x="4028386" y="5599468"/>
            <a:ext cx="3214318" cy="645299"/>
          </a:xfrm>
          <a:prstGeom prst="rect">
            <a:avLst/>
          </a:prstGeom>
        </p:spPr>
      </p:pic>
    </p:spTree>
    <p:extLst>
      <p:ext uri="{BB962C8B-B14F-4D97-AF65-F5344CB8AC3E}">
        <p14:creationId xmlns:p14="http://schemas.microsoft.com/office/powerpoint/2010/main" val="334234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45778" y="-139895"/>
            <a:ext cx="9385738" cy="1683900"/>
          </a:xfrm>
        </p:spPr>
        <p:txBody>
          <a:bodyPr>
            <a:noAutofit/>
          </a:bodyPr>
          <a:lstStyle/>
          <a:p>
            <a:r>
              <a:rPr lang="en-US" sz="4400" dirty="0"/>
              <a:t/>
            </a:r>
            <a:br>
              <a:rPr lang="en-US" sz="4400" dirty="0"/>
            </a:br>
            <a:r>
              <a:rPr lang="en-US" sz="4400" dirty="0"/>
              <a:t>The pole-zero plot of a LTI system</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36634" y="1259052"/>
            <a:ext cx="11204027" cy="5326118"/>
          </a:xfrm>
        </p:spPr>
        <p:txBody>
          <a:bodyPr>
            <a:noAutofit/>
          </a:bodyPr>
          <a:lstStyle/>
          <a:p>
            <a:pPr marL="457200" indent="-457200" algn="just">
              <a:buFont typeface="Wingdings" panose="05000000000000000000" pitchFamily="2" charset="2"/>
              <a:buChar char="§"/>
            </a:pPr>
            <a:r>
              <a:rPr lang="en-US" sz="2800" dirty="0"/>
              <a:t>Similar to the frequency response function H(</a:t>
            </a:r>
            <a:r>
              <a:rPr lang="en-US" sz="2800" dirty="0" err="1"/>
              <a:t>exp</a:t>
            </a:r>
            <a:r>
              <a:rPr lang="en-US" sz="2800" dirty="0"/>
              <a:t>(</a:t>
            </a:r>
            <a:r>
              <a:rPr lang="en-US" sz="2800" dirty="0" err="1"/>
              <a:t>jω</a:t>
            </a:r>
            <a:r>
              <a:rPr lang="en-US" sz="2800" dirty="0" smtClean="0"/>
              <a:t>)), </a:t>
            </a:r>
            <a:r>
              <a:rPr lang="en-US" sz="2800" dirty="0"/>
              <a:t>we can define the z-domain function, H(z), </a:t>
            </a:r>
            <a:r>
              <a:rPr lang="en-US" sz="2800" dirty="0" smtClean="0"/>
              <a:t>as the </a:t>
            </a:r>
            <a:r>
              <a:rPr lang="en-US" sz="2800" dirty="0"/>
              <a:t>system function. However, unlike H(</a:t>
            </a:r>
            <a:r>
              <a:rPr lang="en-US" sz="2800" dirty="0" err="1"/>
              <a:t>exp</a:t>
            </a:r>
            <a:r>
              <a:rPr lang="en-US" sz="2800" dirty="0"/>
              <a:t>(</a:t>
            </a:r>
            <a:r>
              <a:rPr lang="en-US" sz="2800" dirty="0" err="1"/>
              <a:t>jω</a:t>
            </a:r>
            <a:r>
              <a:rPr lang="en-US" sz="2800" dirty="0"/>
              <a:t>)), </a:t>
            </a:r>
            <a:r>
              <a:rPr lang="en-US" sz="2800" dirty="0" smtClean="0"/>
              <a:t>H(z</a:t>
            </a:r>
            <a:r>
              <a:rPr lang="en-US" sz="2800" dirty="0"/>
              <a:t>) exists for systems that may not be BIBO stable.</a:t>
            </a:r>
          </a:p>
          <a:p>
            <a:pPr marL="457200" indent="-457200" algn="just">
              <a:buFont typeface="Wingdings" panose="05000000000000000000" pitchFamily="2" charset="2"/>
              <a:buChar char="§"/>
            </a:pPr>
            <a:r>
              <a:rPr lang="en-US" sz="2800" dirty="0"/>
              <a:t>The system function H(z) is given by</a:t>
            </a:r>
          </a:p>
          <a:p>
            <a:pPr algn="just"/>
            <a:endParaRPr lang="en-US" sz="2800" dirty="0"/>
          </a:p>
          <a:p>
            <a:pPr algn="just"/>
            <a:endParaRPr lang="en-US" sz="2800" dirty="0"/>
          </a:p>
          <a:p>
            <a:pPr marL="457200" indent="-457200" algn="just">
              <a:buFont typeface="Wingdings" panose="05000000000000000000" pitchFamily="2" charset="2"/>
              <a:buChar char="§"/>
            </a:pPr>
            <a:r>
              <a:rPr lang="en-US" sz="2800" dirty="0"/>
              <a:t>Using the convolution property of the z-transform, the output transform Y (z) is given by</a:t>
            </a:r>
          </a:p>
          <a:p>
            <a:r>
              <a:rPr lang="pl-PL" sz="2800" dirty="0"/>
              <a:t>Y (z) = H(z) X(z) : ROCy</a:t>
            </a:r>
            <a:r>
              <a:rPr lang="en-CA" sz="2800" dirty="0"/>
              <a:t>= </a:t>
            </a:r>
            <a:r>
              <a:rPr lang="en-CA" sz="2800" dirty="0" err="1"/>
              <a:t>ROCh</a:t>
            </a:r>
            <a:r>
              <a:rPr lang="en-CA" sz="2800" dirty="0"/>
              <a:t> ∩ </a:t>
            </a:r>
            <a:r>
              <a:rPr lang="en-CA" sz="2800" dirty="0" err="1"/>
              <a:t>ROCx</a:t>
            </a:r>
            <a:endParaRPr lang="en-US" sz="2800" dirty="0"/>
          </a:p>
        </p:txBody>
      </p:sp>
      <p:pic>
        <p:nvPicPr>
          <p:cNvPr id="5" name="Picture 4">
            <a:extLst>
              <a:ext uri="{FF2B5EF4-FFF2-40B4-BE49-F238E27FC236}">
                <a16:creationId xmlns:a16="http://schemas.microsoft.com/office/drawing/2014/main" id="{9FCDFF5D-E933-4DD2-8643-2BEC1DBB916B}"/>
              </a:ext>
            </a:extLst>
          </p:cNvPr>
          <p:cNvPicPr>
            <a:picLocks noChangeAspect="1"/>
          </p:cNvPicPr>
          <p:nvPr/>
        </p:nvPicPr>
        <p:blipFill>
          <a:blip r:embed="rId2"/>
          <a:stretch>
            <a:fillRect/>
          </a:stretch>
        </p:blipFill>
        <p:spPr>
          <a:xfrm>
            <a:off x="3459997" y="3081375"/>
            <a:ext cx="5728196" cy="752188"/>
          </a:xfrm>
          <a:prstGeom prst="rect">
            <a:avLst/>
          </a:prstGeom>
        </p:spPr>
      </p:pic>
    </p:spTree>
    <p:extLst>
      <p:ext uri="{BB962C8B-B14F-4D97-AF65-F5344CB8AC3E}">
        <p14:creationId xmlns:p14="http://schemas.microsoft.com/office/powerpoint/2010/main" val="358991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45779" y="-315311"/>
            <a:ext cx="9385738" cy="1683900"/>
          </a:xfrm>
        </p:spPr>
        <p:txBody>
          <a:bodyPr>
            <a:noAutofit/>
          </a:bodyPr>
          <a:lstStyle/>
          <a:p>
            <a:r>
              <a:rPr lang="en-US" sz="4400" dirty="0"/>
              <a:t/>
            </a:r>
            <a:br>
              <a:rPr lang="en-US" sz="4400" dirty="0"/>
            </a:br>
            <a:r>
              <a:rPr lang="en-US" sz="4400" dirty="0"/>
              <a:t>The pole-zero plot of a LTI system</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36634" y="736323"/>
            <a:ext cx="11204027" cy="5326118"/>
          </a:xfrm>
        </p:spPr>
        <p:txBody>
          <a:bodyPr>
            <a:noAutofit/>
          </a:bodyPr>
          <a:lstStyle/>
          <a:p>
            <a:pPr marL="457200" indent="-457200" algn="just">
              <a:buFont typeface="Wingdings" panose="05000000000000000000" pitchFamily="2" charset="2"/>
              <a:buChar char="§"/>
            </a:pPr>
            <a:r>
              <a:rPr lang="en-US" sz="2800" dirty="0"/>
              <a:t>When LTI systems are described by a difference equation  </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algn="just"/>
            <a:r>
              <a:rPr lang="en-US" sz="2800" dirty="0"/>
              <a:t>      the system function H(z) can easily be computed. </a:t>
            </a:r>
          </a:p>
          <a:p>
            <a:pPr marL="457200" indent="-457200" algn="just">
              <a:buFont typeface="Wingdings" panose="05000000000000000000" pitchFamily="2" charset="2"/>
              <a:buChar char="§"/>
            </a:pPr>
            <a:r>
              <a:rPr lang="en-US" sz="2800" dirty="0"/>
              <a:t>Taking the z-transform of both sides, and using properties of the z-transform, and a</a:t>
            </a:r>
            <a:r>
              <a:rPr lang="en-CA" sz="2800" dirty="0" err="1"/>
              <a:t>fter</a:t>
            </a:r>
            <a:r>
              <a:rPr lang="en-CA" sz="2800" dirty="0"/>
              <a:t> factorization, we obtain</a:t>
            </a: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smtClean="0"/>
          </a:p>
          <a:p>
            <a:pPr algn="just"/>
            <a:r>
              <a:rPr lang="en-US" sz="2800" dirty="0" smtClean="0"/>
              <a:t>      </a:t>
            </a:r>
            <a:r>
              <a:rPr lang="en-US" sz="2800" dirty="0"/>
              <a:t>where </a:t>
            </a:r>
            <a:r>
              <a:rPr lang="en-US" sz="2800" dirty="0" err="1"/>
              <a:t>z</a:t>
            </a:r>
            <a:r>
              <a:rPr lang="en-US" sz="1600" dirty="0" err="1"/>
              <a:t>s</a:t>
            </a:r>
            <a:r>
              <a:rPr lang="en-US" sz="2800" dirty="0"/>
              <a:t> are the </a:t>
            </a:r>
            <a:r>
              <a:rPr lang="en-US" sz="2800" dirty="0" smtClean="0"/>
              <a:t>“</a:t>
            </a:r>
            <a:r>
              <a:rPr lang="en-US" sz="2800" b="1" dirty="0" smtClean="0"/>
              <a:t>system zeros</a:t>
            </a:r>
            <a:r>
              <a:rPr lang="en-US" sz="2800" dirty="0" smtClean="0"/>
              <a:t>” </a:t>
            </a:r>
            <a:r>
              <a:rPr lang="en-US" sz="2800" dirty="0"/>
              <a:t>and p</a:t>
            </a:r>
            <a:r>
              <a:rPr lang="en-US" sz="1600" dirty="0"/>
              <a:t>k</a:t>
            </a:r>
            <a:r>
              <a:rPr lang="en-US" sz="2800" dirty="0"/>
              <a:t>’s are the </a:t>
            </a:r>
            <a:r>
              <a:rPr lang="en-US" sz="2800" dirty="0" smtClean="0"/>
              <a:t>“</a:t>
            </a:r>
            <a:r>
              <a:rPr lang="en-US" sz="2800" b="1" dirty="0" smtClean="0"/>
              <a:t>system poles</a:t>
            </a:r>
            <a:r>
              <a:rPr lang="en-US" sz="2800" dirty="0" smtClean="0"/>
              <a:t>”. </a:t>
            </a:r>
            <a:endParaRPr lang="en-US" sz="2800" dirty="0"/>
          </a:p>
          <a:p>
            <a:pPr marL="457200" indent="-457200" algn="just">
              <a:buFont typeface="Wingdings" panose="05000000000000000000" pitchFamily="2" charset="2"/>
              <a:buChar char="§"/>
            </a:pPr>
            <a:r>
              <a:rPr lang="en-US" sz="2800" dirty="0"/>
              <a:t>Thus H(z) (and hence an LTI system) can also be represented in the z-domain using a pole-zero plot. This fact is useful in </a:t>
            </a:r>
            <a:r>
              <a:rPr lang="en-US" sz="2800" dirty="0" smtClean="0"/>
              <a:t>“</a:t>
            </a:r>
            <a:r>
              <a:rPr lang="en-US" sz="2800" b="1" dirty="0" smtClean="0"/>
              <a:t>designing </a:t>
            </a:r>
            <a:r>
              <a:rPr lang="en-US" sz="2800" b="1" dirty="0"/>
              <a:t>simple </a:t>
            </a:r>
            <a:r>
              <a:rPr lang="en-US" sz="2800" b="1" dirty="0" smtClean="0"/>
              <a:t>filters” </a:t>
            </a:r>
            <a:r>
              <a:rPr lang="en-US" sz="2800" dirty="0"/>
              <a:t>by proper placement of poles and zeros.</a:t>
            </a:r>
          </a:p>
        </p:txBody>
      </p:sp>
      <p:pic>
        <p:nvPicPr>
          <p:cNvPr id="4" name="Picture 3">
            <a:extLst>
              <a:ext uri="{FF2B5EF4-FFF2-40B4-BE49-F238E27FC236}">
                <a16:creationId xmlns:a16="http://schemas.microsoft.com/office/drawing/2014/main" id="{D826907E-BBD0-4F44-9A26-30822F981219}"/>
              </a:ext>
            </a:extLst>
          </p:cNvPr>
          <p:cNvPicPr>
            <a:picLocks noChangeAspect="1"/>
          </p:cNvPicPr>
          <p:nvPr/>
        </p:nvPicPr>
        <p:blipFill>
          <a:blip r:embed="rId2"/>
          <a:stretch>
            <a:fillRect/>
          </a:stretch>
        </p:blipFill>
        <p:spPr>
          <a:xfrm>
            <a:off x="4456386" y="3817450"/>
            <a:ext cx="3474206" cy="714453"/>
          </a:xfrm>
          <a:prstGeom prst="rect">
            <a:avLst/>
          </a:prstGeom>
        </p:spPr>
      </p:pic>
      <p:pic>
        <p:nvPicPr>
          <p:cNvPr id="5" name="Picture 4">
            <a:extLst>
              <a:ext uri="{FF2B5EF4-FFF2-40B4-BE49-F238E27FC236}">
                <a16:creationId xmlns:a16="http://schemas.microsoft.com/office/drawing/2014/main" id="{BA18027D-7507-467B-8342-8A79F31FF760}"/>
              </a:ext>
            </a:extLst>
          </p:cNvPr>
          <p:cNvPicPr>
            <a:picLocks noChangeAspect="1"/>
          </p:cNvPicPr>
          <p:nvPr/>
        </p:nvPicPr>
        <p:blipFill>
          <a:blip r:embed="rId3"/>
          <a:stretch>
            <a:fillRect/>
          </a:stretch>
        </p:blipFill>
        <p:spPr>
          <a:xfrm>
            <a:off x="3930868" y="1312927"/>
            <a:ext cx="4229887" cy="834847"/>
          </a:xfrm>
          <a:prstGeom prst="rect">
            <a:avLst/>
          </a:prstGeom>
        </p:spPr>
      </p:pic>
    </p:spTree>
    <p:extLst>
      <p:ext uri="{BB962C8B-B14F-4D97-AF65-F5344CB8AC3E}">
        <p14:creationId xmlns:p14="http://schemas.microsoft.com/office/powerpoint/2010/main" val="281282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45779" y="-315311"/>
            <a:ext cx="9385738" cy="1683900"/>
          </a:xfrm>
        </p:spPr>
        <p:txBody>
          <a:bodyPr>
            <a:noAutofit/>
          </a:bodyPr>
          <a:lstStyle/>
          <a:p>
            <a:r>
              <a:rPr lang="en-US" sz="4400" dirty="0"/>
              <a:t/>
            </a:r>
            <a:br>
              <a:rPr lang="en-US" sz="4400" dirty="0"/>
            </a:br>
            <a:r>
              <a:rPr lang="en-CA" sz="4400" dirty="0"/>
              <a:t>TRANSFER FUNCTION REPRESENTATION</a:t>
            </a:r>
            <a:r>
              <a:rPr lang="en-US" sz="4400" dirty="0"/>
              <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36634" y="840826"/>
            <a:ext cx="11204027" cy="5326118"/>
          </a:xfrm>
        </p:spPr>
        <p:txBody>
          <a:bodyPr>
            <a:noAutofit/>
          </a:bodyPr>
          <a:lstStyle/>
          <a:p>
            <a:pPr marL="457200" indent="-457200" algn="just">
              <a:buFont typeface="Wingdings" panose="05000000000000000000" pitchFamily="2" charset="2"/>
              <a:buChar char="§"/>
            </a:pPr>
            <a:r>
              <a:rPr lang="en-US" sz="2800" dirty="0"/>
              <a:t>If the ROC of H(z) includes a unit circle (z = exp(</a:t>
            </a:r>
            <a:r>
              <a:rPr lang="en-US" sz="2800" dirty="0" err="1"/>
              <a:t>jω</a:t>
            </a:r>
            <a:r>
              <a:rPr lang="en-US" sz="2800" dirty="0"/>
              <a:t>)), then we can evaluate H(z) on the unit circle, resulting in a frequency response function or transfer function H(</a:t>
            </a:r>
            <a:r>
              <a:rPr lang="en-US" sz="2800" dirty="0" err="1"/>
              <a:t>exp</a:t>
            </a:r>
            <a:r>
              <a:rPr lang="en-US" sz="2800" dirty="0"/>
              <a:t>(</a:t>
            </a:r>
            <a:r>
              <a:rPr lang="en-US" sz="2800" dirty="0" err="1"/>
              <a:t>jω</a:t>
            </a:r>
            <a:r>
              <a:rPr lang="en-US" sz="2800" dirty="0" smtClean="0"/>
              <a:t>)) as </a:t>
            </a: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The factor (exp(</a:t>
            </a:r>
            <a:r>
              <a:rPr lang="en-US" sz="2800" dirty="0" err="1"/>
              <a:t>jω</a:t>
            </a:r>
            <a:r>
              <a:rPr lang="en-US" sz="2800" dirty="0"/>
              <a:t>)−</a:t>
            </a:r>
            <a:r>
              <a:rPr lang="en-US" sz="2800" dirty="0" err="1"/>
              <a:t>z</a:t>
            </a:r>
            <a:r>
              <a:rPr lang="en-US" sz="1600" dirty="0" err="1"/>
              <a:t>l</a:t>
            </a:r>
            <a:r>
              <a:rPr lang="en-US" sz="2800" dirty="0"/>
              <a:t>) can be interpreted as a vector in the complex z-plane from a zero </a:t>
            </a:r>
            <a:r>
              <a:rPr lang="en-US" sz="2800" dirty="0" err="1"/>
              <a:t>z</a:t>
            </a:r>
            <a:r>
              <a:rPr lang="en-US" sz="1600" dirty="0" err="1"/>
              <a:t>l</a:t>
            </a:r>
            <a:r>
              <a:rPr lang="en-US" sz="2800" dirty="0"/>
              <a:t> to the unit circle at z = exp(</a:t>
            </a:r>
            <a:r>
              <a:rPr lang="en-US" sz="2800" dirty="0" err="1"/>
              <a:t>jω</a:t>
            </a:r>
            <a:r>
              <a:rPr lang="en-US" sz="2800" dirty="0"/>
              <a:t>), while the factor (exp(</a:t>
            </a:r>
            <a:r>
              <a:rPr lang="en-US" sz="2800" dirty="0" err="1"/>
              <a:t>jω</a:t>
            </a:r>
            <a:r>
              <a:rPr lang="en-US" sz="2800" dirty="0"/>
              <a:t>) − p</a:t>
            </a:r>
            <a:r>
              <a:rPr lang="en-US" sz="1600" dirty="0"/>
              <a:t>k</a:t>
            </a:r>
            <a:r>
              <a:rPr lang="en-US" sz="2800" dirty="0"/>
              <a:t>) can be interpreted as a vector from a pole p</a:t>
            </a:r>
            <a:r>
              <a:rPr lang="en-US" sz="1600" dirty="0"/>
              <a:t>k</a:t>
            </a:r>
            <a:r>
              <a:rPr lang="en-US" sz="2800" dirty="0"/>
              <a:t> to the unit circle at z = exp(</a:t>
            </a:r>
            <a:r>
              <a:rPr lang="en-US" sz="2800" dirty="0" err="1"/>
              <a:t>jω</a:t>
            </a:r>
            <a:r>
              <a:rPr lang="en-US" sz="2800" dirty="0"/>
              <a:t>). This is shown in the following Figure.</a:t>
            </a:r>
          </a:p>
          <a:p>
            <a:pPr marL="457200" indent="-457200" algn="just">
              <a:buFont typeface="Wingdings" panose="05000000000000000000" pitchFamily="2" charset="2"/>
              <a:buChar char="§"/>
            </a:pPr>
            <a:endParaRPr lang="en-US" sz="2800" dirty="0"/>
          </a:p>
          <a:p>
            <a:pPr algn="just"/>
            <a:r>
              <a:rPr lang="en-US" sz="2800" dirty="0"/>
              <a:t>      </a:t>
            </a:r>
          </a:p>
        </p:txBody>
      </p:sp>
      <p:pic>
        <p:nvPicPr>
          <p:cNvPr id="4" name="Picture 3">
            <a:extLst>
              <a:ext uri="{FF2B5EF4-FFF2-40B4-BE49-F238E27FC236}">
                <a16:creationId xmlns:a16="http://schemas.microsoft.com/office/drawing/2014/main" id="{02BA169B-DD67-4ECE-B235-BA597063ECCE}"/>
              </a:ext>
            </a:extLst>
          </p:cNvPr>
          <p:cNvPicPr>
            <a:picLocks noChangeAspect="1"/>
          </p:cNvPicPr>
          <p:nvPr/>
        </p:nvPicPr>
        <p:blipFill>
          <a:blip r:embed="rId2"/>
          <a:stretch>
            <a:fillRect/>
          </a:stretch>
        </p:blipFill>
        <p:spPr>
          <a:xfrm>
            <a:off x="8970614" y="4483043"/>
            <a:ext cx="2660303" cy="2138473"/>
          </a:xfrm>
          <a:prstGeom prst="rect">
            <a:avLst/>
          </a:prstGeom>
        </p:spPr>
      </p:pic>
      <p:pic>
        <p:nvPicPr>
          <p:cNvPr id="5" name="Picture 4">
            <a:extLst>
              <a:ext uri="{FF2B5EF4-FFF2-40B4-BE49-F238E27FC236}">
                <a16:creationId xmlns:a16="http://schemas.microsoft.com/office/drawing/2014/main" id="{D343049B-CC8A-48E3-A725-0EF798418FD1}"/>
              </a:ext>
            </a:extLst>
          </p:cNvPr>
          <p:cNvPicPr>
            <a:picLocks noChangeAspect="1"/>
          </p:cNvPicPr>
          <p:nvPr/>
        </p:nvPicPr>
        <p:blipFill>
          <a:blip r:embed="rId3"/>
          <a:stretch>
            <a:fillRect/>
          </a:stretch>
        </p:blipFill>
        <p:spPr>
          <a:xfrm>
            <a:off x="4239270" y="2193584"/>
            <a:ext cx="3713459" cy="732231"/>
          </a:xfrm>
          <a:prstGeom prst="rect">
            <a:avLst/>
          </a:prstGeom>
        </p:spPr>
      </p:pic>
    </p:spTree>
    <p:extLst>
      <p:ext uri="{BB962C8B-B14F-4D97-AF65-F5344CB8AC3E}">
        <p14:creationId xmlns:p14="http://schemas.microsoft.com/office/powerpoint/2010/main" val="381138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921864" y="832942"/>
            <a:ext cx="10970742" cy="1683900"/>
          </a:xfrm>
        </p:spPr>
        <p:txBody>
          <a:bodyPr>
            <a:noAutofit/>
          </a:bodyPr>
          <a:lstStyle/>
          <a:p>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CA" sz="4400" dirty="0"/>
              <a:t>T</a:t>
            </a:r>
            <a:r>
              <a:rPr lang="en-US" sz="4400" dirty="0"/>
              <a:t>he magnitude </a:t>
            </a:r>
            <a:r>
              <a:rPr lang="en-US" sz="4400" dirty="0" smtClean="0"/>
              <a:t>&amp; phase plots </a:t>
            </a:r>
            <a:r>
              <a:rPr lang="en-US" sz="4400" dirty="0"/>
              <a:t>of Fourier transforms based on the pole-zero sketch of </a:t>
            </a:r>
            <a:r>
              <a:rPr lang="en-US" sz="4400" dirty="0" smtClean="0"/>
              <a:t/>
            </a:r>
            <a:br>
              <a:rPr lang="en-US" sz="4400" dirty="0" smtClean="0"/>
            </a:br>
            <a:r>
              <a:rPr lang="en-US" sz="4400" dirty="0" smtClean="0"/>
              <a:t>a </a:t>
            </a:r>
            <a:r>
              <a:rPr lang="en-US" sz="4400" dirty="0"/>
              <a:t>LTI system</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21706" y="1992758"/>
            <a:ext cx="11204027" cy="5326118"/>
          </a:xfrm>
        </p:spPr>
        <p:txBody>
          <a:bodyPr>
            <a:noAutofit/>
          </a:bodyPr>
          <a:lstStyle/>
          <a:p>
            <a:pPr marL="457200" indent="-457200" algn="just">
              <a:buFont typeface="Wingdings" panose="05000000000000000000" pitchFamily="2" charset="2"/>
              <a:buChar char="§"/>
            </a:pPr>
            <a:r>
              <a:rPr lang="en-US" sz="2800" dirty="0"/>
              <a:t>Hence the magnitude response function </a:t>
            </a:r>
          </a:p>
          <a:p>
            <a:pPr marL="457200" indent="-457200" algn="just">
              <a:buFont typeface="Wingdings" panose="05000000000000000000" pitchFamily="2" charset="2"/>
              <a:buChar char="§"/>
            </a:pPr>
            <a:endParaRPr lang="en-US" sz="2800" dirty="0"/>
          </a:p>
          <a:p>
            <a:pPr algn="just"/>
            <a:r>
              <a:rPr lang="en-US" sz="2800" dirty="0"/>
              <a:t>      </a:t>
            </a:r>
            <a:endParaRPr lang="en-US" sz="2800" dirty="0" smtClean="0"/>
          </a:p>
          <a:p>
            <a:pPr algn="just"/>
            <a:r>
              <a:rPr lang="en-US" sz="2800" dirty="0" smtClean="0"/>
              <a:t>      can </a:t>
            </a:r>
            <a:r>
              <a:rPr lang="en-US" sz="2800" dirty="0"/>
              <a:t>be interpreted as a product of the lengths of vectors from zeros to  </a:t>
            </a:r>
          </a:p>
          <a:p>
            <a:pPr algn="just"/>
            <a:r>
              <a:rPr lang="en-US" sz="2800" dirty="0"/>
              <a:t>      the unit circle divided by the lengths of vectors from poles to the unit   </a:t>
            </a:r>
          </a:p>
          <a:p>
            <a:pPr algn="just"/>
            <a:r>
              <a:rPr lang="en-US" sz="2800" dirty="0"/>
              <a:t>      circle and scaled by |b0|. </a:t>
            </a:r>
          </a:p>
        </p:txBody>
      </p:sp>
      <p:pic>
        <p:nvPicPr>
          <p:cNvPr id="5" name="Picture 4">
            <a:extLst>
              <a:ext uri="{FF2B5EF4-FFF2-40B4-BE49-F238E27FC236}">
                <a16:creationId xmlns:a16="http://schemas.microsoft.com/office/drawing/2014/main" id="{07C0293F-AAC1-4347-8254-881BAD5FEAF0}"/>
              </a:ext>
            </a:extLst>
          </p:cNvPr>
          <p:cNvPicPr>
            <a:picLocks noChangeAspect="1"/>
          </p:cNvPicPr>
          <p:nvPr/>
        </p:nvPicPr>
        <p:blipFill>
          <a:blip r:embed="rId2"/>
          <a:stretch>
            <a:fillRect/>
          </a:stretch>
        </p:blipFill>
        <p:spPr>
          <a:xfrm>
            <a:off x="3735927" y="2576558"/>
            <a:ext cx="4446878" cy="741146"/>
          </a:xfrm>
          <a:prstGeom prst="rect">
            <a:avLst/>
          </a:prstGeom>
        </p:spPr>
      </p:pic>
    </p:spTree>
    <p:extLst>
      <p:ext uri="{BB962C8B-B14F-4D97-AF65-F5344CB8AC3E}">
        <p14:creationId xmlns:p14="http://schemas.microsoft.com/office/powerpoint/2010/main" val="252021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0" y="949268"/>
            <a:ext cx="11918732" cy="1683900"/>
          </a:xfrm>
        </p:spPr>
        <p:txBody>
          <a:bodyPr>
            <a:noAutofit/>
          </a:bodyPr>
          <a:lstStyle/>
          <a:p>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CA" sz="4400" dirty="0" smtClean="0"/>
              <a:t>T</a:t>
            </a:r>
            <a:r>
              <a:rPr lang="en-US" sz="4400" dirty="0"/>
              <a:t>he </a:t>
            </a:r>
            <a:r>
              <a:rPr lang="en-US" sz="4400" dirty="0" smtClean="0"/>
              <a:t>magnitude&amp; &amp; phase plots </a:t>
            </a:r>
            <a:r>
              <a:rPr lang="en-US" sz="4400" dirty="0"/>
              <a:t>of Fourier transforms based on the pole-zero sketch of </a:t>
            </a:r>
            <a:r>
              <a:rPr lang="en-US" sz="4400" dirty="0" smtClean="0"/>
              <a:t/>
            </a:r>
            <a:br>
              <a:rPr lang="en-US" sz="4400" dirty="0" smtClean="0"/>
            </a:br>
            <a:r>
              <a:rPr lang="en-US" sz="4400" dirty="0" smtClean="0"/>
              <a:t>a LTI </a:t>
            </a:r>
            <a:r>
              <a:rPr lang="en-US" sz="4400" dirty="0"/>
              <a:t>system</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32902" y="1791218"/>
            <a:ext cx="11204027" cy="5326118"/>
          </a:xfrm>
        </p:spPr>
        <p:txBody>
          <a:bodyPr>
            <a:noAutofit/>
          </a:bodyPr>
          <a:lstStyle/>
          <a:p>
            <a:pPr marL="457200" indent="-457200" algn="just">
              <a:buFont typeface="Wingdings" panose="05000000000000000000" pitchFamily="2" charset="2"/>
              <a:buChar char="§"/>
            </a:pPr>
            <a:endParaRPr lang="en-US" sz="2800" dirty="0" smtClean="0"/>
          </a:p>
          <a:p>
            <a:pPr marL="457200" indent="-457200" algn="just">
              <a:buFont typeface="Wingdings" panose="05000000000000000000" pitchFamily="2" charset="2"/>
              <a:buChar char="§"/>
            </a:pPr>
            <a:r>
              <a:rPr lang="en-US" sz="2800" dirty="0" smtClean="0"/>
              <a:t>Similarly</a:t>
            </a:r>
            <a:r>
              <a:rPr lang="en-US" sz="2800" dirty="0"/>
              <a:t>, the phase response </a:t>
            </a:r>
            <a:r>
              <a:rPr lang="en-US" sz="2800" dirty="0" smtClean="0"/>
              <a:t>function can </a:t>
            </a:r>
            <a:r>
              <a:rPr lang="en-US" sz="2800" dirty="0"/>
              <a:t>be interpreted as a sum of a constant factor, a linear-phase </a:t>
            </a:r>
            <a:r>
              <a:rPr lang="en-US" sz="2800" dirty="0" smtClean="0"/>
              <a:t>factor, and </a:t>
            </a:r>
            <a:r>
              <a:rPr lang="en-US" sz="2800" dirty="0"/>
              <a:t>a nonlinear-phase factor (angles from the “zero vectors” minus </a:t>
            </a:r>
            <a:r>
              <a:rPr lang="en-US" sz="2800" dirty="0" smtClean="0"/>
              <a:t>the sum </a:t>
            </a:r>
            <a:r>
              <a:rPr lang="en-US" sz="2800" dirty="0"/>
              <a:t>of angles from the “pole vectors”).</a:t>
            </a:r>
          </a:p>
        </p:txBody>
      </p:sp>
      <p:pic>
        <p:nvPicPr>
          <p:cNvPr id="4" name="Picture 3">
            <a:extLst>
              <a:ext uri="{FF2B5EF4-FFF2-40B4-BE49-F238E27FC236}">
                <a16:creationId xmlns:a16="http://schemas.microsoft.com/office/drawing/2014/main" id="{51CCB8AC-29D2-4C32-8311-C543C6FA7354}"/>
              </a:ext>
            </a:extLst>
          </p:cNvPr>
          <p:cNvPicPr>
            <a:picLocks noChangeAspect="1"/>
          </p:cNvPicPr>
          <p:nvPr/>
        </p:nvPicPr>
        <p:blipFill>
          <a:blip r:embed="rId2"/>
          <a:stretch>
            <a:fillRect/>
          </a:stretch>
        </p:blipFill>
        <p:spPr>
          <a:xfrm>
            <a:off x="2585811" y="3845453"/>
            <a:ext cx="6856161" cy="990335"/>
          </a:xfrm>
          <a:prstGeom prst="rect">
            <a:avLst/>
          </a:prstGeom>
        </p:spPr>
      </p:pic>
    </p:spTree>
    <p:extLst>
      <p:ext uri="{BB962C8B-B14F-4D97-AF65-F5344CB8AC3E}">
        <p14:creationId xmlns:p14="http://schemas.microsoft.com/office/powerpoint/2010/main" val="273712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14249" y="367863"/>
            <a:ext cx="9385738" cy="580313"/>
          </a:xfrm>
        </p:spPr>
        <p:txBody>
          <a:bodyPr>
            <a:noAutofit/>
          </a:bodyPr>
          <a:lstStyle/>
          <a:p>
            <a:r>
              <a:rPr lang="en-CA" sz="4400" dirty="0"/>
              <a:t>Problems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612228" y="1095321"/>
                <a:ext cx="11117318" cy="5578748"/>
              </a:xfrm>
            </p:spPr>
            <p:txBody>
              <a:bodyPr>
                <a:noAutofit/>
              </a:bodyPr>
              <a:lstStyle/>
              <a:p>
                <a:pPr marL="457200" indent="-457200" algn="just">
                  <a:buFont typeface="Wingdings" panose="05000000000000000000" pitchFamily="2" charset="2"/>
                  <a:buChar char="§"/>
                </a:pPr>
                <a:r>
                  <a:rPr lang="en-US" sz="2800" dirty="0"/>
                  <a:t>Determine the z-transform of the following sequences:</a:t>
                </a:r>
              </a:p>
              <a:p>
                <a:pPr algn="just"/>
                <a:r>
                  <a:rPr lang="pt-BR" sz="2800" dirty="0"/>
                  <a:t>        1. x(n) = {3, 2, 1</a:t>
                </a:r>
                <a:r>
                  <a:rPr lang="en-CA" sz="2800" dirty="0"/>
                  <a:t>↑,−2,−3}.</a:t>
                </a:r>
              </a:p>
              <a:p>
                <a:pPr algn="just"/>
                <a:r>
                  <a:rPr lang="pt-BR" sz="2800" dirty="0"/>
                  <a:t>        2. x(n) = </a:t>
                </a:r>
                <a14:m>
                  <m:oMath xmlns:m="http://schemas.openxmlformats.org/officeDocument/2006/math">
                    <m:sSup>
                      <m:sSupPr>
                        <m:ctrlPr>
                          <a:rPr lang="en-CA" sz="2800" i="1">
                            <a:latin typeface="Cambria Math" panose="02040503050406030204" pitchFamily="18" charset="0"/>
                          </a:rPr>
                        </m:ctrlPr>
                      </m:sSupPr>
                      <m:e>
                        <m:r>
                          <a:rPr lang="en-US" sz="2800" b="0" i="1" smtClean="0">
                            <a:latin typeface="Cambria Math" panose="02040503050406030204" pitchFamily="18" charset="0"/>
                          </a:rPr>
                          <m:t>(0.8)</m:t>
                        </m:r>
                      </m:e>
                      <m:sup>
                        <m:r>
                          <m:rPr>
                            <m:sty m:val="p"/>
                          </m:rPr>
                          <a:rPr lang="en-US" sz="2800">
                            <a:latin typeface="Cambria Math" panose="02040503050406030204" pitchFamily="18" charset="0"/>
                          </a:rPr>
                          <m:t>n</m:t>
                        </m:r>
                      </m:sup>
                    </m:sSup>
                  </m:oMath>
                </a14:m>
                <a:r>
                  <a:rPr lang="pt-BR" sz="2800" dirty="0"/>
                  <a:t>u(n − 2).</a:t>
                </a:r>
              </a:p>
              <a:p>
                <a:pPr algn="just"/>
                <a:endParaRPr lang="pt-BR" sz="2800" dirty="0"/>
              </a:p>
              <a:p>
                <a:pPr marL="457200" indent="-457200" algn="just">
                  <a:buFont typeface="Wingdings" panose="05000000000000000000" pitchFamily="2" charset="2"/>
                  <a:buChar char="§"/>
                </a:pPr>
                <a:r>
                  <a:rPr lang="en-US" sz="2800" dirty="0"/>
                  <a:t>For the linear and time-invariant system described by the following impulse response, determine (</a:t>
                </a:r>
                <a:r>
                  <a:rPr lang="en-US" sz="2800" dirty="0" err="1"/>
                  <a:t>i</a:t>
                </a:r>
                <a:r>
                  <a:rPr lang="en-US" sz="2800" dirty="0"/>
                  <a:t>) the system function representation, (ii) the difference equation representation, (iii) the pole-zero plot, and (iv) the output y(n) if the input is x(n) =</a:t>
                </a:r>
                <a:r>
                  <a:rPr lang="en-CA" sz="2800" dirty="0"/>
                  <a:t> </a:t>
                </a:r>
                <a14:m>
                  <m:oMath xmlns:m="http://schemas.openxmlformats.org/officeDocument/2006/math">
                    <m:sSup>
                      <m:sSupPr>
                        <m:ctrlPr>
                          <a:rPr lang="en-CA" sz="2800" i="1">
                            <a:latin typeface="Cambria Math" panose="02040503050406030204" pitchFamily="18" charset="0"/>
                          </a:rPr>
                        </m:ctrlPr>
                      </m:sSupPr>
                      <m:e>
                        <m:r>
                          <a:rPr lang="en-US" sz="2800" i="1">
                            <a:latin typeface="Cambria Math" panose="02040503050406030204" pitchFamily="18" charset="0"/>
                          </a:rPr>
                          <m:t>(</m:t>
                        </m:r>
                        <m:r>
                          <a:rPr lang="en-US" sz="2800" b="0" i="1" smtClean="0">
                            <a:latin typeface="Cambria Math" panose="02040503050406030204" pitchFamily="18" charset="0"/>
                          </a:rPr>
                          <m:t>1/4</m:t>
                        </m:r>
                        <m:r>
                          <a:rPr lang="en-US" sz="2800" i="1">
                            <a:latin typeface="Cambria Math" panose="02040503050406030204" pitchFamily="18" charset="0"/>
                          </a:rPr>
                          <m:t>)</m:t>
                        </m:r>
                      </m:e>
                      <m:sup>
                        <m:r>
                          <m:rPr>
                            <m:sty m:val="p"/>
                          </m:rPr>
                          <a:rPr lang="en-US" sz="2800">
                            <a:latin typeface="Cambria Math" panose="02040503050406030204" pitchFamily="18" charset="0"/>
                          </a:rPr>
                          <m:t>n</m:t>
                        </m:r>
                      </m:sup>
                    </m:sSup>
                  </m:oMath>
                </a14:m>
                <a:r>
                  <a:rPr lang="en-CA" sz="2800" dirty="0"/>
                  <a:t>u(n):</a:t>
                </a:r>
              </a:p>
              <a:p>
                <a:pPr algn="just"/>
                <a:r>
                  <a:rPr lang="pt-BR" sz="2800" dirty="0"/>
                  <a:t>      h(n) = </a:t>
                </a:r>
                <a14:m>
                  <m:oMath xmlns:m="http://schemas.openxmlformats.org/officeDocument/2006/math">
                    <m:sSup>
                      <m:sSupPr>
                        <m:ctrlPr>
                          <a:rPr lang="en-CA" sz="2800" i="1">
                            <a:latin typeface="Cambria Math" panose="02040503050406030204" pitchFamily="18" charset="0"/>
                          </a:rPr>
                        </m:ctrlPr>
                      </m:sSupPr>
                      <m:e>
                        <m:r>
                          <a:rPr lang="en-US" sz="2800" b="0" i="1" smtClean="0">
                            <a:latin typeface="Cambria Math" panose="02040503050406030204" pitchFamily="18" charset="0"/>
                          </a:rPr>
                          <m:t>5</m:t>
                        </m:r>
                        <m:r>
                          <a:rPr lang="en-US" sz="2800" i="1">
                            <a:latin typeface="Cambria Math" panose="02040503050406030204" pitchFamily="18" charset="0"/>
                          </a:rPr>
                          <m:t>(1/4)</m:t>
                        </m:r>
                      </m:e>
                      <m:sup>
                        <m:r>
                          <m:rPr>
                            <m:sty m:val="p"/>
                          </m:rPr>
                          <a:rPr lang="en-US" sz="2800">
                            <a:latin typeface="Cambria Math" panose="02040503050406030204" pitchFamily="18" charset="0"/>
                          </a:rPr>
                          <m:t>n</m:t>
                        </m:r>
                      </m:sup>
                    </m:sSup>
                  </m:oMath>
                </a14:m>
                <a:r>
                  <a:rPr lang="pt-BR" sz="2800" dirty="0"/>
                  <a:t>(n)</a:t>
                </a:r>
              </a:p>
            </p:txBody>
          </p:sp>
        </mc:Choice>
        <mc:Fallback xmlns="">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612228" y="1095321"/>
                <a:ext cx="11117318" cy="5578748"/>
              </a:xfrm>
              <a:blipFill>
                <a:blip r:embed="rId2"/>
                <a:stretch>
                  <a:fillRect l="-932" t="-1858" r="-1096"/>
                </a:stretch>
              </a:blipFill>
            </p:spPr>
            <p:txBody>
              <a:bodyPr/>
              <a:lstStyle/>
              <a:p>
                <a:r>
                  <a:rPr lang="en-CA">
                    <a:noFill/>
                  </a:rPr>
                  <a:t> </a:t>
                </a:r>
              </a:p>
            </p:txBody>
          </p:sp>
        </mc:Fallback>
      </mc:AlternateContent>
    </p:spTree>
    <p:extLst>
      <p:ext uri="{BB962C8B-B14F-4D97-AF65-F5344CB8AC3E}">
        <p14:creationId xmlns:p14="http://schemas.microsoft.com/office/powerpoint/2010/main" val="142565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580313"/>
          </a:xfrm>
        </p:spPr>
        <p:txBody>
          <a:bodyPr>
            <a:noAutofit/>
          </a:bodyPr>
          <a:lstStyle/>
          <a:p>
            <a:r>
              <a:rPr lang="en-CA" sz="4400" dirty="0"/>
              <a:t>Introduction</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52249" y="1408385"/>
            <a:ext cx="11204027" cy="5326118"/>
          </a:xfrm>
        </p:spPr>
        <p:txBody>
          <a:bodyPr>
            <a:noAutofit/>
          </a:bodyPr>
          <a:lstStyle/>
          <a:p>
            <a:pPr marL="457200" indent="-457200" algn="just">
              <a:buFont typeface="Wingdings" panose="05000000000000000000" pitchFamily="2" charset="2"/>
              <a:buChar char="§"/>
            </a:pPr>
            <a:r>
              <a:rPr lang="en-US" sz="2800" dirty="0"/>
              <a:t>Previously we studied the discrete-time Fourier transform approach for representing discrete signals using complex exponential sequences. This representation clearly has advantages for LTI systems because it describes systems in the frequency domain using the frequency response function </a:t>
            </a:r>
            <a:r>
              <a:rPr lang="en-US" sz="2800" dirty="0" smtClean="0"/>
              <a:t>H(</a:t>
            </a:r>
            <a:r>
              <a:rPr lang="en-US" sz="2800" dirty="0" err="1" smtClean="0"/>
              <a:t>exp</a:t>
            </a:r>
            <a:r>
              <a:rPr lang="en-US" sz="2800" dirty="0" smtClean="0"/>
              <a:t>(</a:t>
            </a:r>
            <a:r>
              <a:rPr lang="en-US" sz="2800" dirty="0" err="1" smtClean="0"/>
              <a:t>jω</a:t>
            </a:r>
            <a:r>
              <a:rPr lang="en-US" sz="2800" dirty="0" smtClean="0"/>
              <a:t>)). </a:t>
            </a:r>
            <a:endParaRPr lang="en-US" sz="2800" dirty="0"/>
          </a:p>
          <a:p>
            <a:pPr marL="457200" indent="-457200" algn="just">
              <a:buFont typeface="Wingdings" panose="05000000000000000000" pitchFamily="2" charset="2"/>
              <a:buChar char="§"/>
            </a:pPr>
            <a:r>
              <a:rPr lang="en-US" sz="2800" dirty="0"/>
              <a:t>The computation of the sinusoidal steady-state response is greatly facilitated by the use of H(</a:t>
            </a:r>
            <a:r>
              <a:rPr lang="en-US" sz="2800" dirty="0" err="1"/>
              <a:t>exp</a:t>
            </a:r>
            <a:r>
              <a:rPr lang="en-US" sz="2800" dirty="0"/>
              <a:t>(</a:t>
            </a:r>
            <a:r>
              <a:rPr lang="en-US" sz="2800" dirty="0" err="1"/>
              <a:t>jω</a:t>
            </a:r>
            <a:r>
              <a:rPr lang="en-US" sz="2800" dirty="0"/>
              <a:t>)). Furthermore, response to any arbitrary absolutely summable sequence x(n) can easily be computed in the frequency domain by multiplying the transform </a:t>
            </a:r>
            <a:r>
              <a:rPr lang="en-US" sz="2800" dirty="0" smtClean="0"/>
              <a:t>X(</a:t>
            </a:r>
            <a:r>
              <a:rPr lang="en-US" sz="2800" dirty="0" err="1" smtClean="0"/>
              <a:t>exp</a:t>
            </a:r>
            <a:r>
              <a:rPr lang="en-US" sz="2800" dirty="0" smtClean="0"/>
              <a:t>(</a:t>
            </a:r>
            <a:r>
              <a:rPr lang="en-US" sz="2800" dirty="0" err="1" smtClean="0"/>
              <a:t>jω</a:t>
            </a:r>
            <a:r>
              <a:rPr lang="en-US" sz="2800" dirty="0" smtClean="0"/>
              <a:t>)) and </a:t>
            </a:r>
            <a:r>
              <a:rPr lang="en-US" sz="2800" dirty="0"/>
              <a:t>the frequency response H(</a:t>
            </a:r>
            <a:r>
              <a:rPr lang="en-US" sz="2800" dirty="0" err="1"/>
              <a:t>exp</a:t>
            </a:r>
            <a:r>
              <a:rPr lang="en-US" sz="2800" dirty="0"/>
              <a:t>(</a:t>
            </a:r>
            <a:r>
              <a:rPr lang="en-US" sz="2800" dirty="0" err="1"/>
              <a:t>jω</a:t>
            </a:r>
            <a:r>
              <a:rPr lang="en-US" sz="2800" dirty="0" smtClean="0"/>
              <a:t>)). </a:t>
            </a:r>
            <a:endParaRPr lang="en-US" sz="2800" dirty="0"/>
          </a:p>
        </p:txBody>
      </p:sp>
    </p:spTree>
    <p:extLst>
      <p:ext uri="{BB962C8B-B14F-4D97-AF65-F5344CB8AC3E}">
        <p14:creationId xmlns:p14="http://schemas.microsoft.com/office/powerpoint/2010/main" val="357878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580313"/>
          </a:xfrm>
        </p:spPr>
        <p:txBody>
          <a:bodyPr>
            <a:noAutofit/>
          </a:bodyPr>
          <a:lstStyle/>
          <a:p>
            <a:r>
              <a:rPr lang="en-CA" sz="4400" dirty="0"/>
              <a:t>Introduction</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8" y="1387365"/>
            <a:ext cx="11204027" cy="5326118"/>
          </a:xfrm>
        </p:spPr>
        <p:txBody>
          <a:bodyPr>
            <a:noAutofit/>
          </a:bodyPr>
          <a:lstStyle/>
          <a:p>
            <a:pPr marL="457200" indent="-457200" algn="just">
              <a:buFont typeface="Wingdings" panose="05000000000000000000" pitchFamily="2" charset="2"/>
              <a:buChar char="§"/>
            </a:pPr>
            <a:r>
              <a:rPr lang="en-US" sz="2800" dirty="0"/>
              <a:t>However, there are two shortcomings to the Fourier transform approach. First, there are many useful signals in practice—such as u(n) and nu(n)—for which the discrete-time Fourier transform does not exist. Second, the transient response of a system due to initial conditions or due to changing inputs cannot be computed using the </a:t>
            </a:r>
            <a:r>
              <a:rPr lang="en-CA" sz="2800" dirty="0"/>
              <a:t>discrete-time Fourier transform approach.</a:t>
            </a:r>
          </a:p>
          <a:p>
            <a:pPr marL="457200" indent="-457200" algn="just">
              <a:buFont typeface="Wingdings" panose="05000000000000000000" pitchFamily="2" charset="2"/>
              <a:buChar char="§"/>
            </a:pPr>
            <a:r>
              <a:rPr lang="en-US" sz="2800" dirty="0"/>
              <a:t>Therefore we now consider an extension of the discrete-time Fourier transform to address these two problems. This extension is called the z-transform. </a:t>
            </a:r>
            <a:endParaRPr lang="en-US" sz="2800" dirty="0" smtClean="0"/>
          </a:p>
          <a:p>
            <a:pPr marL="457200" indent="-457200" algn="just">
              <a:buFont typeface="Wingdings" panose="05000000000000000000" pitchFamily="2" charset="2"/>
              <a:buChar char="§"/>
            </a:pPr>
            <a:r>
              <a:rPr lang="en-US" sz="2800" dirty="0" smtClean="0"/>
              <a:t>It has bilateral </a:t>
            </a:r>
            <a:r>
              <a:rPr lang="en-US" sz="2800" dirty="0"/>
              <a:t>(or two-sided) </a:t>
            </a:r>
            <a:r>
              <a:rPr lang="en-US" sz="2800" dirty="0" smtClean="0"/>
              <a:t>and unilateral (one-sided) versions which provide </a:t>
            </a:r>
            <a:r>
              <a:rPr lang="en-US" sz="2800" dirty="0"/>
              <a:t>another domain in which a larger class of sequences and systems can be </a:t>
            </a:r>
            <a:r>
              <a:rPr lang="en-US" sz="2800" dirty="0" smtClean="0"/>
              <a:t>analyzed, but we only discuss the second version here.</a:t>
            </a:r>
            <a:endParaRPr lang="pt-BR" sz="2800" dirty="0"/>
          </a:p>
        </p:txBody>
      </p:sp>
    </p:spTree>
    <p:extLst>
      <p:ext uri="{BB962C8B-B14F-4D97-AF65-F5344CB8AC3E}">
        <p14:creationId xmlns:p14="http://schemas.microsoft.com/office/powerpoint/2010/main" val="385451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580313"/>
          </a:xfrm>
        </p:spPr>
        <p:txBody>
          <a:bodyPr>
            <a:noAutofit/>
          </a:bodyPr>
          <a:lstStyle/>
          <a:p>
            <a:r>
              <a:rPr lang="en-CA" sz="4400" dirty="0"/>
              <a:t>THE BILATERAL z-TRANSFORM</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8" y="1145244"/>
            <a:ext cx="11204027" cy="5326118"/>
          </a:xfrm>
        </p:spPr>
        <p:txBody>
          <a:bodyPr>
            <a:noAutofit/>
          </a:bodyPr>
          <a:lstStyle/>
          <a:p>
            <a:pPr marL="457200" indent="-457200" algn="just">
              <a:buFont typeface="Wingdings" panose="05000000000000000000" pitchFamily="2" charset="2"/>
              <a:buChar char="§"/>
            </a:pPr>
            <a:r>
              <a:rPr lang="en-US" sz="2800" dirty="0"/>
              <a:t>The z-transform of a sequence x(n) is given by</a:t>
            </a:r>
          </a:p>
          <a:p>
            <a:pPr marL="457200" indent="-457200" algn="just">
              <a:buFont typeface="Wingdings" panose="05000000000000000000" pitchFamily="2" charset="2"/>
              <a:buChar char="§"/>
            </a:pPr>
            <a:endParaRPr lang="en-US" sz="2800" dirty="0"/>
          </a:p>
          <a:p>
            <a:pPr algn="just"/>
            <a:r>
              <a:rPr lang="en-US" sz="2800" dirty="0"/>
              <a:t>      </a:t>
            </a:r>
          </a:p>
          <a:p>
            <a:pPr algn="just"/>
            <a:r>
              <a:rPr lang="en-US" sz="2800" dirty="0"/>
              <a:t>      where z is called complex frequency. The set of z values for which X(z)   </a:t>
            </a:r>
          </a:p>
          <a:p>
            <a:pPr algn="just"/>
            <a:r>
              <a:rPr lang="en-US" sz="2800" dirty="0"/>
              <a:t>      exists is  called the </a:t>
            </a:r>
            <a:r>
              <a:rPr lang="en-US" sz="2800" dirty="0" smtClean="0"/>
              <a:t>“</a:t>
            </a:r>
            <a:r>
              <a:rPr lang="en-US" sz="2800" b="1" dirty="0" smtClean="0"/>
              <a:t>region </a:t>
            </a:r>
            <a:r>
              <a:rPr lang="en-US" sz="2800" b="1" dirty="0"/>
              <a:t>of </a:t>
            </a:r>
            <a:r>
              <a:rPr lang="en-US" sz="2800" b="1" dirty="0" smtClean="0"/>
              <a:t>convergence” </a:t>
            </a:r>
            <a:r>
              <a:rPr lang="en-US" sz="2800" dirty="0"/>
              <a:t>(ROC) and is given by </a:t>
            </a:r>
          </a:p>
          <a:p>
            <a:pPr algn="just"/>
            <a:endParaRPr lang="en-US" sz="2800" dirty="0"/>
          </a:p>
          <a:p>
            <a:pPr algn="just"/>
            <a:r>
              <a:rPr lang="en-US" sz="2800" dirty="0"/>
              <a:t>      for some non-negative numbers Rx− and Rx+ as illustrated in the </a:t>
            </a:r>
          </a:p>
          <a:p>
            <a:pPr algn="just"/>
            <a:r>
              <a:rPr lang="en-US" sz="2800" dirty="0"/>
              <a:t>      following Figure.</a:t>
            </a:r>
          </a:p>
        </p:txBody>
      </p:sp>
      <p:pic>
        <p:nvPicPr>
          <p:cNvPr id="4" name="Picture 3">
            <a:extLst>
              <a:ext uri="{FF2B5EF4-FFF2-40B4-BE49-F238E27FC236}">
                <a16:creationId xmlns:a16="http://schemas.microsoft.com/office/drawing/2014/main" id="{B1A9E265-2224-4ACE-8DD1-73AAF5B69E12}"/>
              </a:ext>
            </a:extLst>
          </p:cNvPr>
          <p:cNvPicPr>
            <a:picLocks noChangeAspect="1"/>
          </p:cNvPicPr>
          <p:nvPr/>
        </p:nvPicPr>
        <p:blipFill>
          <a:blip r:embed="rId2"/>
          <a:stretch>
            <a:fillRect/>
          </a:stretch>
        </p:blipFill>
        <p:spPr>
          <a:xfrm>
            <a:off x="3764507" y="1807779"/>
            <a:ext cx="3645778" cy="777766"/>
          </a:xfrm>
          <a:prstGeom prst="rect">
            <a:avLst/>
          </a:prstGeom>
        </p:spPr>
      </p:pic>
      <p:pic>
        <p:nvPicPr>
          <p:cNvPr id="5" name="Picture 4">
            <a:extLst>
              <a:ext uri="{FF2B5EF4-FFF2-40B4-BE49-F238E27FC236}">
                <a16:creationId xmlns:a16="http://schemas.microsoft.com/office/drawing/2014/main" id="{D1F0E70D-27E5-46F2-84CF-031FCC6FA5F3}"/>
              </a:ext>
            </a:extLst>
          </p:cNvPr>
          <p:cNvPicPr>
            <a:picLocks noChangeAspect="1"/>
          </p:cNvPicPr>
          <p:nvPr/>
        </p:nvPicPr>
        <p:blipFill>
          <a:blip r:embed="rId3"/>
          <a:stretch>
            <a:fillRect/>
          </a:stretch>
        </p:blipFill>
        <p:spPr>
          <a:xfrm>
            <a:off x="4607829" y="3594295"/>
            <a:ext cx="2064644" cy="597660"/>
          </a:xfrm>
          <a:prstGeom prst="rect">
            <a:avLst/>
          </a:prstGeom>
        </p:spPr>
      </p:pic>
      <p:pic>
        <p:nvPicPr>
          <p:cNvPr id="6" name="Picture 5">
            <a:extLst>
              <a:ext uri="{FF2B5EF4-FFF2-40B4-BE49-F238E27FC236}">
                <a16:creationId xmlns:a16="http://schemas.microsoft.com/office/drawing/2014/main" id="{737CEDC6-1783-42BE-AA45-2FEEA267943B}"/>
              </a:ext>
            </a:extLst>
          </p:cNvPr>
          <p:cNvPicPr>
            <a:picLocks noChangeAspect="1"/>
          </p:cNvPicPr>
          <p:nvPr/>
        </p:nvPicPr>
        <p:blipFill>
          <a:blip r:embed="rId4"/>
          <a:stretch>
            <a:fillRect/>
          </a:stretch>
        </p:blipFill>
        <p:spPr>
          <a:xfrm>
            <a:off x="4325400" y="4763446"/>
            <a:ext cx="2347073" cy="1707915"/>
          </a:xfrm>
          <a:prstGeom prst="rect">
            <a:avLst/>
          </a:prstGeom>
        </p:spPr>
      </p:pic>
    </p:spTree>
    <p:extLst>
      <p:ext uri="{BB962C8B-B14F-4D97-AF65-F5344CB8AC3E}">
        <p14:creationId xmlns:p14="http://schemas.microsoft.com/office/powerpoint/2010/main" val="119875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580313"/>
          </a:xfrm>
        </p:spPr>
        <p:txBody>
          <a:bodyPr>
            <a:noAutofit/>
          </a:bodyPr>
          <a:lstStyle/>
          <a:p>
            <a:r>
              <a:rPr lang="en-CA" sz="4400" dirty="0"/>
              <a:t>THE BILATERAL z-TRANSFORM</a:t>
            </a:r>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195279" y="1167162"/>
            <a:ext cx="11204027" cy="5326118"/>
          </a:xfrm>
        </p:spPr>
        <p:txBody>
          <a:bodyPr>
            <a:noAutofit/>
          </a:bodyPr>
          <a:lstStyle/>
          <a:p>
            <a:pPr marL="457200" indent="-457200" algn="just">
              <a:buFont typeface="Wingdings" panose="05000000000000000000" pitchFamily="2" charset="2"/>
              <a:buChar char="§"/>
            </a:pPr>
            <a:r>
              <a:rPr lang="en-US" sz="2800" dirty="0"/>
              <a:t>The inverse z-transform of a complex function X(z) is given by </a:t>
            </a:r>
          </a:p>
          <a:p>
            <a:pPr marL="457200" indent="-457200" algn="just">
              <a:buFont typeface="Wingdings" panose="05000000000000000000" pitchFamily="2" charset="2"/>
              <a:buChar char="§"/>
            </a:pPr>
            <a:endParaRPr lang="en-US" sz="2800" dirty="0"/>
          </a:p>
          <a:p>
            <a:pPr algn="just"/>
            <a:r>
              <a:rPr lang="en-US" sz="2800" dirty="0"/>
              <a:t>       where C is a counterclockwise contour encircling the origin and lying</a:t>
            </a:r>
          </a:p>
          <a:p>
            <a:pPr algn="just"/>
            <a:r>
              <a:rPr lang="en-CA" sz="2800" dirty="0"/>
              <a:t>       in the ROC.</a:t>
            </a:r>
            <a:endParaRPr lang="pt-BR" sz="2800" dirty="0"/>
          </a:p>
          <a:p>
            <a:pPr marL="457200" indent="-457200" algn="just">
              <a:buFont typeface="Wingdings" panose="05000000000000000000" pitchFamily="2" charset="2"/>
              <a:buChar char="§"/>
            </a:pPr>
            <a:r>
              <a:rPr lang="en-US" sz="2800" dirty="0"/>
              <a:t>The function |z| = 1 (or z = exp(</a:t>
            </a:r>
            <a:r>
              <a:rPr lang="en-US" sz="2800" dirty="0" err="1"/>
              <a:t>jω</a:t>
            </a:r>
            <a:r>
              <a:rPr lang="en-US" sz="2800" dirty="0"/>
              <a:t>)) is a circle of unit radius in the z-plane and is called the unit circle. </a:t>
            </a:r>
          </a:p>
          <a:p>
            <a:pPr marL="457200" indent="-457200" algn="just">
              <a:buFont typeface="Wingdings" panose="05000000000000000000" pitchFamily="2" charset="2"/>
              <a:buChar char="§"/>
            </a:pPr>
            <a:r>
              <a:rPr lang="en-US" sz="2800" dirty="0"/>
              <a:t>If the ROC contains the </a:t>
            </a:r>
            <a:r>
              <a:rPr lang="en-US" sz="2800" dirty="0" smtClean="0"/>
              <a:t>“</a:t>
            </a:r>
            <a:r>
              <a:rPr lang="en-US" sz="2800" b="1" dirty="0" smtClean="0"/>
              <a:t>unit circle</a:t>
            </a:r>
            <a:r>
              <a:rPr lang="en-US" sz="2800" dirty="0" smtClean="0"/>
              <a:t>”, </a:t>
            </a:r>
            <a:r>
              <a:rPr lang="en-US" sz="2800" dirty="0"/>
              <a:t>then we can evaluate X(z) on the unit circle as</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Therefore the discrete-time Fourier transform </a:t>
            </a:r>
            <a:r>
              <a:rPr lang="en-US" sz="2800" dirty="0" smtClean="0"/>
              <a:t>X(</a:t>
            </a:r>
            <a:r>
              <a:rPr lang="en-US" sz="2800" dirty="0" err="1" smtClean="0"/>
              <a:t>exp</a:t>
            </a:r>
            <a:r>
              <a:rPr lang="en-US" sz="2800" dirty="0" smtClean="0"/>
              <a:t>(</a:t>
            </a:r>
            <a:r>
              <a:rPr lang="en-US" sz="2800" dirty="0" err="1" smtClean="0"/>
              <a:t>jω</a:t>
            </a:r>
            <a:r>
              <a:rPr lang="en-US" sz="2800" dirty="0" smtClean="0"/>
              <a:t>)) </a:t>
            </a:r>
            <a:r>
              <a:rPr lang="en-US" sz="2800" dirty="0"/>
              <a:t>may be viewed as a special case of the z-transform X(z).</a:t>
            </a:r>
            <a:endParaRPr lang="pt-BR" sz="2800" dirty="0"/>
          </a:p>
        </p:txBody>
      </p:sp>
      <p:pic>
        <p:nvPicPr>
          <p:cNvPr id="5" name="Picture 4">
            <a:extLst>
              <a:ext uri="{FF2B5EF4-FFF2-40B4-BE49-F238E27FC236}">
                <a16:creationId xmlns:a16="http://schemas.microsoft.com/office/drawing/2014/main" id="{A67DAF22-AA24-4171-A67B-903251368414}"/>
              </a:ext>
            </a:extLst>
          </p:cNvPr>
          <p:cNvPicPr>
            <a:picLocks noChangeAspect="1"/>
          </p:cNvPicPr>
          <p:nvPr/>
        </p:nvPicPr>
        <p:blipFill>
          <a:blip r:embed="rId2"/>
          <a:stretch>
            <a:fillRect/>
          </a:stretch>
        </p:blipFill>
        <p:spPr>
          <a:xfrm>
            <a:off x="3785942" y="1670527"/>
            <a:ext cx="3579961" cy="596661"/>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3644761" y="4896262"/>
                <a:ext cx="4538037" cy="300660"/>
              </a:xfrm>
              <a:prstGeom prst="rect">
                <a:avLst/>
              </a:prstGeom>
              <a:noFill/>
            </p:spPr>
            <p:txBody>
              <a:bodyPr wrap="none" lIns="0" tIns="0" rIns="0" bIns="0" rtlCol="0">
                <a:spAutoFit/>
              </a:bodyPr>
              <a:lstStyle/>
              <a:p>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m:rPr>
                                <m:sty m:val="p"/>
                              </m:rPr>
                              <a:rPr lang="el-GR" b="0" i="1" smtClean="0">
                                <a:latin typeface="Cambria Math" panose="02040503050406030204" pitchFamily="18" charset="0"/>
                              </a:rPr>
                              <m:t>ω</m:t>
                            </m:r>
                          </m:sup>
                        </m:sSup>
                        <m:r>
                          <a:rPr lang="en-US" b="0" i="1" smtClean="0">
                            <a:latin typeface="Cambria Math" panose="02040503050406030204" pitchFamily="18" charset="0"/>
                          </a:rPr>
                          <m:t>)</m:t>
                        </m:r>
                      </m:e>
                      <m:sup/>
                    </m:sSup>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pt-BR" i="1" smtClean="0">
                            <a:latin typeface="Cambria Math" panose="02040503050406030204" pitchFamily="18" charset="0"/>
                          </a:rPr>
                          <m:t>=</m:t>
                        </m:r>
                        <m:r>
                          <a:rPr lang="en-US" b="0" i="1" smtClean="0">
                            <a:latin typeface="Cambria Math" panose="02040503050406030204" pitchFamily="18" charset="0"/>
                          </a:rPr>
                          <m:t>−∞</m:t>
                        </m:r>
                      </m:sub>
                      <m:sup>
                        <m:r>
                          <a:rPr lang="pt-BR" i="1" smtClean="0">
                            <a:latin typeface="Cambria Math" panose="02040503050406030204" pitchFamily="18" charset="0"/>
                          </a:rPr>
                          <m:t>𝑛</m:t>
                        </m:r>
                        <m:r>
                          <a:rPr lang="en-US" b="0" i="1" smtClean="0">
                            <a:latin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𝑗</m:t>
                            </m:r>
                            <m:r>
                              <m:rPr>
                                <m:sty m:val="p"/>
                              </m:rPr>
                              <a:rPr lang="el-GR" i="1">
                                <a:latin typeface="Cambria Math" panose="02040503050406030204" pitchFamily="18" charset="0"/>
                              </a:rPr>
                              <m:t>ω</m:t>
                            </m:r>
                            <m:r>
                              <a:rPr lang="en-US" b="0" i="1" smtClean="0">
                                <a:latin typeface="Cambria Math" panose="02040503050406030204" pitchFamily="18" charset="0"/>
                              </a:rPr>
                              <m:t>𝑛</m:t>
                            </m:r>
                          </m:sup>
                        </m:sSup>
                      </m:e>
                    </m:nary>
                  </m:oMath>
                </a14:m>
                <a:r>
                  <a:rPr lang="en-CA" dirty="0" smtClean="0"/>
                  <a:t>=DTFT[x(n)]</a:t>
                </a:r>
                <a:endParaRPr lang="en-CA" dirty="0"/>
              </a:p>
            </p:txBody>
          </p:sp>
        </mc:Choice>
        <mc:Fallback>
          <p:sp>
            <p:nvSpPr>
              <p:cNvPr id="6" name="TextBox 5"/>
              <p:cNvSpPr txBox="1">
                <a:spLocks noRot="1" noChangeAspect="1" noMove="1" noResize="1" noEditPoints="1" noAdjustHandles="1" noChangeArrowheads="1" noChangeShapeType="1" noTextEdit="1"/>
              </p:cNvSpPr>
              <p:nvPr/>
            </p:nvSpPr>
            <p:spPr>
              <a:xfrm>
                <a:off x="3644761" y="4896262"/>
                <a:ext cx="4538037" cy="300660"/>
              </a:xfrm>
              <a:prstGeom prst="rect">
                <a:avLst/>
              </a:prstGeom>
              <a:blipFill>
                <a:blip r:embed="rId3"/>
                <a:stretch>
                  <a:fillRect l="-1882" t="-152000" r="-269" b="-240000"/>
                </a:stretch>
              </a:blipFill>
            </p:spPr>
            <p:txBody>
              <a:bodyPr/>
              <a:lstStyle/>
              <a:p>
                <a:r>
                  <a:rPr lang="en-CA">
                    <a:noFill/>
                  </a:rPr>
                  <a:t> </a:t>
                </a:r>
              </a:p>
            </p:txBody>
          </p:sp>
        </mc:Fallback>
      </mc:AlternateContent>
    </p:spTree>
    <p:extLst>
      <p:ext uri="{BB962C8B-B14F-4D97-AF65-F5344CB8AC3E}">
        <p14:creationId xmlns:p14="http://schemas.microsoft.com/office/powerpoint/2010/main" val="8554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580313"/>
          </a:xfrm>
        </p:spPr>
        <p:txBody>
          <a:bodyPr>
            <a:noAutofit/>
          </a:bodyPr>
          <a:lstStyle/>
          <a:p>
            <a:r>
              <a:rPr lang="en-CA" sz="4400" dirty="0"/>
              <a:t>THE BILATERAL z-TRANSFORM</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8" y="1387365"/>
                <a:ext cx="11204027" cy="5326118"/>
              </a:xfrm>
            </p:spPr>
            <p:txBody>
              <a:bodyPr>
                <a:noAutofit/>
              </a:bodyPr>
              <a:lstStyle/>
              <a:p>
                <a:pPr marL="457200" indent="-457200" algn="just">
                  <a:buFont typeface="Wingdings" panose="05000000000000000000" pitchFamily="2" charset="2"/>
                  <a:buChar char="§"/>
                </a:pPr>
                <a:r>
                  <a:rPr lang="en-US" sz="2800" dirty="0"/>
                  <a:t>EXAMPLE Let</a:t>
                </a:r>
                <a:r>
                  <a:rPr lang="pt-BR" i="1" dirty="0"/>
                  <a:t> </a:t>
                </a:r>
                <a:r>
                  <a:rPr lang="pt-BR" sz="2800" dirty="0"/>
                  <a:t>x1(n) = </a:t>
                </a:r>
                <a14:m>
                  <m:oMath xmlns:m="http://schemas.openxmlformats.org/officeDocument/2006/math">
                    <m:sSup>
                      <m:sSupPr>
                        <m:ctrlPr>
                          <a:rPr lang="en-CA" sz="2800" i="1">
                            <a:latin typeface="Cambria Math" panose="02040503050406030204" pitchFamily="18" charset="0"/>
                          </a:rPr>
                        </m:ctrlPr>
                      </m:sSupPr>
                      <m:e>
                        <m:r>
                          <a:rPr lang="en-US" sz="2800" b="0" i="1" smtClean="0">
                            <a:latin typeface="Cambria Math" panose="02040503050406030204" pitchFamily="18" charset="0"/>
                          </a:rPr>
                          <m:t>𝑎</m:t>
                        </m:r>
                      </m:e>
                      <m:sup>
                        <m:r>
                          <m:rPr>
                            <m:sty m:val="p"/>
                          </m:rPr>
                          <a:rPr lang="en-US" sz="2800" b="0" i="0" smtClean="0">
                            <a:latin typeface="Cambria Math" panose="02040503050406030204" pitchFamily="18" charset="0"/>
                          </a:rPr>
                          <m:t>n</m:t>
                        </m:r>
                      </m:sup>
                    </m:sSup>
                  </m:oMath>
                </a14:m>
                <a:r>
                  <a:rPr lang="pt-BR" sz="2800" dirty="0"/>
                  <a:t>u(n), 0 &lt; |a| &lt; ∞.</a:t>
                </a:r>
                <a:r>
                  <a:rPr lang="en-US" sz="2800" dirty="0"/>
                  <a:t> </a:t>
                </a:r>
              </a:p>
              <a:p>
                <a:pPr algn="just"/>
                <a:r>
                  <a:rPr lang="en-US" sz="2800" dirty="0"/>
                  <a:t>      (This sequence is called a positive-time or right-sided </a:t>
                </a:r>
                <a:r>
                  <a:rPr lang="en-CA" sz="2800" dirty="0"/>
                  <a:t>sequence). Then </a:t>
                </a:r>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endParaRPr lang="en-CA" sz="2800" dirty="0"/>
              </a:p>
              <a:p>
                <a:pPr marL="457200" indent="-457200" algn="just">
                  <a:buFont typeface="Wingdings" panose="05000000000000000000" pitchFamily="2" charset="2"/>
                  <a:buChar char="§"/>
                </a:pPr>
                <a:r>
                  <a:rPr lang="en-US" sz="2800" dirty="0"/>
                  <a:t> From this Example, the ROC for right-sided sequences (that is zero for some n &lt;</a:t>
                </a:r>
                <a:r>
                  <a:rPr lang="en-CA" sz="2800" dirty="0"/>
                  <a:t>n</a:t>
                </a:r>
                <a:r>
                  <a:rPr lang="en-CA" sz="1600" dirty="0"/>
                  <a:t>0</a:t>
                </a:r>
                <a:r>
                  <a:rPr lang="en-CA" sz="2800" dirty="0" smtClean="0"/>
                  <a:t>.) </a:t>
                </a:r>
                <a:r>
                  <a:rPr lang="en-US" sz="2800" dirty="0" smtClean="0"/>
                  <a:t>is </a:t>
                </a:r>
                <a:r>
                  <a:rPr lang="en-US" sz="2800" dirty="0"/>
                  <a:t>always outside of a circle of radius Rx−. If n</a:t>
                </a:r>
                <a:r>
                  <a:rPr lang="en-US" sz="1600" dirty="0"/>
                  <a:t>0</a:t>
                </a:r>
                <a:r>
                  <a:rPr lang="en-US" sz="2800" dirty="0"/>
                  <a:t> ≥ 0, then the right-sided sequence is also called a </a:t>
                </a:r>
                <a:r>
                  <a:rPr lang="en-US" sz="2800" dirty="0" smtClean="0"/>
                  <a:t>“</a:t>
                </a:r>
                <a:r>
                  <a:rPr lang="en-US" sz="2800" b="1" dirty="0" smtClean="0"/>
                  <a:t>causal sequence”</a:t>
                </a:r>
                <a:r>
                  <a:rPr lang="en-US" sz="2800" dirty="0" smtClean="0"/>
                  <a:t>.</a:t>
                </a:r>
                <a:endParaRPr lang="en-US" sz="2800" dirty="0"/>
              </a:p>
              <a:p>
                <a:pPr marL="457200" indent="-457200" algn="just">
                  <a:buFont typeface="Wingdings" panose="05000000000000000000" pitchFamily="2" charset="2"/>
                  <a:buChar char="§"/>
                </a:pPr>
                <a:r>
                  <a:rPr lang="en-US" sz="2800" dirty="0"/>
                  <a:t>In digital signal processing, signals are assumed to be causal since almost every digital data is acquired in real time. Therefore the only ROC of interest to us is the one given above.</a:t>
                </a:r>
                <a:endParaRPr lang="pt-BR" sz="2800" dirty="0"/>
              </a:p>
            </p:txBody>
          </p:sp>
        </mc:Choice>
        <mc:Fallback xmlns="">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210208" y="1387365"/>
                <a:ext cx="11204027" cy="5326118"/>
              </a:xfrm>
              <a:blipFill>
                <a:blip r:embed="rId2"/>
                <a:stretch>
                  <a:fillRect l="-925" t="-1947" r="-1143"/>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5EC7AE54-3783-402B-BD5C-BDA93DDF6BB3}"/>
              </a:ext>
            </a:extLst>
          </p:cNvPr>
          <p:cNvPicPr>
            <a:picLocks noChangeAspect="1"/>
          </p:cNvPicPr>
          <p:nvPr/>
        </p:nvPicPr>
        <p:blipFill>
          <a:blip r:embed="rId3"/>
          <a:stretch>
            <a:fillRect/>
          </a:stretch>
        </p:blipFill>
        <p:spPr>
          <a:xfrm>
            <a:off x="3260729" y="2396359"/>
            <a:ext cx="5354306" cy="1394351"/>
          </a:xfrm>
          <a:prstGeom prst="rect">
            <a:avLst/>
          </a:prstGeom>
        </p:spPr>
      </p:pic>
    </p:spTree>
    <p:extLst>
      <p:ext uri="{BB962C8B-B14F-4D97-AF65-F5344CB8AC3E}">
        <p14:creationId xmlns:p14="http://schemas.microsoft.com/office/powerpoint/2010/main" val="151644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1683900"/>
          </a:xfrm>
        </p:spPr>
        <p:txBody>
          <a:bodyPr>
            <a:noAutofit/>
          </a:bodyPr>
          <a:lstStyle/>
          <a:p>
            <a:r>
              <a:rPr lang="en-US" sz="4400" dirty="0"/>
              <a:t/>
            </a:r>
            <a:br>
              <a:rPr lang="en-US" sz="4400" dirty="0"/>
            </a:br>
            <a:r>
              <a:rPr lang="en-US" sz="4400" dirty="0"/>
              <a:t/>
            </a:r>
            <a:br>
              <a:rPr lang="en-US" sz="4400" dirty="0"/>
            </a:br>
            <a:r>
              <a:rPr lang="en-US" sz="4400" dirty="0"/>
              <a:t/>
            </a:r>
            <a:br>
              <a:rPr lang="en-US" sz="4400" dirty="0"/>
            </a:br>
            <a:r>
              <a:rPr lang="en-US" sz="4400" dirty="0"/>
              <a:t>IMPORTANT PROPERTIES OF THE z-TRANSFORM</a:t>
            </a:r>
            <a:br>
              <a:rPr lang="en-US" sz="4400" dirty="0"/>
            </a:br>
            <a:endParaRPr lang="en-CA" sz="44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8" y="1387365"/>
                <a:ext cx="11204027" cy="5326118"/>
              </a:xfrm>
            </p:spPr>
            <p:txBody>
              <a:bodyPr>
                <a:noAutofit/>
              </a:bodyPr>
              <a:lstStyle/>
              <a:p>
                <a:pPr marL="457200" indent="-457200" algn="just">
                  <a:buFont typeface="Wingdings" panose="05000000000000000000" pitchFamily="2" charset="2"/>
                  <a:buChar char="§"/>
                </a:pPr>
                <a:r>
                  <a:rPr lang="en-US" sz="2800" dirty="0"/>
                  <a:t>The properties of the z-transform are generalizations of the properties of the discrete-time Fourier transform that we studied before. </a:t>
                </a:r>
              </a:p>
              <a:p>
                <a:pPr marL="457200" indent="-457200" algn="just">
                  <a:buFont typeface="Wingdings" panose="05000000000000000000" pitchFamily="2" charset="2"/>
                  <a:buChar char="§"/>
                </a:pPr>
                <a:r>
                  <a:rPr lang="en-CA" sz="2800" dirty="0"/>
                  <a:t>Linearity:</a:t>
                </a:r>
              </a:p>
              <a:p>
                <a:r>
                  <a:rPr lang="en-CA" sz="2800" dirty="0"/>
                  <a:t>Z [a1x1(n) + a2x2(n)] = a1X1(z) + a2X2(z); ROC: ROCx1∩ ROCx2</a:t>
                </a:r>
              </a:p>
              <a:p>
                <a:pPr marL="457200" indent="-457200" algn="just">
                  <a:buFont typeface="Wingdings" panose="05000000000000000000" pitchFamily="2" charset="2"/>
                  <a:buChar char="§"/>
                </a:pPr>
                <a:r>
                  <a:rPr lang="en-CA" sz="2800" dirty="0"/>
                  <a:t>Sample shifting:</a:t>
                </a:r>
              </a:p>
              <a:p>
                <a:r>
                  <a:rPr lang="en-CA" sz="2800" dirty="0"/>
                  <a:t>Z [x (n − n0)] = </a:t>
                </a:r>
                <a14:m>
                  <m:oMath xmlns:m="http://schemas.openxmlformats.org/officeDocument/2006/math">
                    <m:sSup>
                      <m:sSupPr>
                        <m:ctrlPr>
                          <a:rPr lang="en-CA" sz="280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0</m:t>
                        </m:r>
                      </m:sup>
                    </m:sSup>
                  </m:oMath>
                </a14:m>
                <a:r>
                  <a:rPr lang="pl-PL" sz="2800" dirty="0"/>
                  <a:t>X(z); ROC: ROCx </a:t>
                </a:r>
              </a:p>
              <a:p>
                <a:pPr marL="457200" indent="-457200" algn="just">
                  <a:buFont typeface="Wingdings" panose="05000000000000000000" pitchFamily="2" charset="2"/>
                  <a:buChar char="§"/>
                </a:pPr>
                <a:r>
                  <a:rPr lang="en-CA" sz="2800" dirty="0"/>
                  <a:t>Frequency shifting:</a:t>
                </a:r>
              </a:p>
              <a:p>
                <a:r>
                  <a:rPr lang="en-CA" sz="2800" dirty="0"/>
                  <a:t>Z [</a:t>
                </a:r>
                <a:r>
                  <a:rPr lang="en-CA" sz="2800" dirty="0" smtClean="0"/>
                  <a:t>ax(n</a:t>
                </a:r>
                <a:r>
                  <a:rPr lang="en-CA" sz="2800" dirty="0"/>
                  <a:t>)] = X(z/a); </a:t>
                </a:r>
                <a:r>
                  <a:rPr lang="en-US" sz="2800" dirty="0"/>
                  <a:t>ROC: </a:t>
                </a:r>
                <a:r>
                  <a:rPr lang="en-US" sz="2800" dirty="0" err="1"/>
                  <a:t>ROCx</a:t>
                </a:r>
                <a:r>
                  <a:rPr lang="en-US" sz="2800" dirty="0"/>
                  <a:t> scaled by |a| </a:t>
                </a:r>
              </a:p>
              <a:p>
                <a:pPr marL="457200" indent="-457200" algn="just">
                  <a:buFont typeface="Wingdings" panose="05000000000000000000" pitchFamily="2" charset="2"/>
                  <a:buChar char="§"/>
                </a:pPr>
                <a:r>
                  <a:rPr lang="en-CA" sz="2800" dirty="0"/>
                  <a:t>Folding:</a:t>
                </a:r>
              </a:p>
              <a:p>
                <a:r>
                  <a:rPr lang="pl-PL" sz="2800" dirty="0"/>
                  <a:t>Z [x (−n)] = X (1/z) ; ROC: Inverted ROCx </a:t>
                </a:r>
              </a:p>
            </p:txBody>
          </p:sp>
        </mc:Choice>
        <mc:Fallback>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210208" y="1387365"/>
                <a:ext cx="11204027" cy="5326118"/>
              </a:xfrm>
              <a:blipFill>
                <a:blip r:embed="rId2"/>
                <a:stretch>
                  <a:fillRect l="-925" t="-1947" r="-1143"/>
                </a:stretch>
              </a:blipFill>
            </p:spPr>
            <p:txBody>
              <a:bodyPr/>
              <a:lstStyle/>
              <a:p>
                <a:r>
                  <a:rPr lang="en-CA">
                    <a:noFill/>
                  </a:rPr>
                  <a:t> </a:t>
                </a:r>
              </a:p>
            </p:txBody>
          </p:sp>
        </mc:Fallback>
      </mc:AlternateContent>
    </p:spTree>
    <p:extLst>
      <p:ext uri="{BB962C8B-B14F-4D97-AF65-F5344CB8AC3E}">
        <p14:creationId xmlns:p14="http://schemas.microsoft.com/office/powerpoint/2010/main" val="365418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008994" y="386638"/>
            <a:ext cx="9385738" cy="1683900"/>
          </a:xfrm>
        </p:spPr>
        <p:txBody>
          <a:bodyPr>
            <a:noAutofit/>
          </a:bodyPr>
          <a:lstStyle/>
          <a:p>
            <a:r>
              <a:rPr lang="en-US" sz="4400" dirty="0"/>
              <a:t/>
            </a:r>
            <a:br>
              <a:rPr lang="en-US" sz="4400" dirty="0"/>
            </a:br>
            <a:r>
              <a:rPr lang="en-US" sz="4400" dirty="0"/>
              <a:t/>
            </a:r>
            <a:br>
              <a:rPr lang="en-US" sz="4400" dirty="0"/>
            </a:br>
            <a:r>
              <a:rPr lang="en-US" sz="4400" dirty="0"/>
              <a:t/>
            </a:r>
            <a:br>
              <a:rPr lang="en-US" sz="4400" dirty="0"/>
            </a:br>
            <a:r>
              <a:rPr lang="en-US" sz="4400" dirty="0"/>
              <a:t>IMPORTANT PROPERTIES OF THE z-TRANSFORM</a:t>
            </a:r>
            <a:br>
              <a:rPr lang="en-US" sz="4400" dirty="0"/>
            </a:br>
            <a:endParaRPr lang="en-CA" sz="4400"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8" y="1387365"/>
                <a:ext cx="11204027" cy="5326118"/>
              </a:xfrm>
            </p:spPr>
            <p:txBody>
              <a:bodyPr>
                <a:noAutofit/>
              </a:bodyPr>
              <a:lstStyle/>
              <a:p>
                <a:pPr marL="457200" indent="-457200" algn="just">
                  <a:buFont typeface="Wingdings" panose="05000000000000000000" pitchFamily="2" charset="2"/>
                  <a:buChar char="§"/>
                </a:pPr>
                <a:r>
                  <a:rPr lang="en-CA" sz="2800" dirty="0"/>
                  <a:t>Complex conjugation:</a:t>
                </a:r>
              </a:p>
              <a:p>
                <a:r>
                  <a:rPr lang="en-CA" sz="2800" dirty="0"/>
                  <a:t>Z [</a:t>
                </a:r>
                <a14:m>
                  <m:oMath xmlns:m="http://schemas.openxmlformats.org/officeDocument/2006/math">
                    <m:sSup>
                      <m:sSupPr>
                        <m:ctrlPr>
                          <a:rPr lang="en-CA" sz="2800" i="1">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oMath>
                </a14:m>
                <a:r>
                  <a:rPr lang="en-CA" sz="2800" dirty="0"/>
                  <a:t>(n)] = </a:t>
                </a:r>
                <a14:m>
                  <m:oMath xmlns:m="http://schemas.openxmlformats.org/officeDocument/2006/math">
                    <m:sSup>
                      <m:sSupPr>
                        <m:ctrlPr>
                          <a:rPr lang="en-CA" sz="2800" i="1">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oMath>
                </a14:m>
                <a:r>
                  <a:rPr lang="en-CA" sz="2800" dirty="0"/>
                  <a:t>(</a:t>
                </a:r>
                <a14:m>
                  <m:oMath xmlns:m="http://schemas.openxmlformats.org/officeDocument/2006/math">
                    <m:sSup>
                      <m:sSupPr>
                        <m:ctrlPr>
                          <a:rPr lang="en-CA" sz="2800" i="1">
                            <a:latin typeface="Cambria Math" panose="02040503050406030204" pitchFamily="18" charset="0"/>
                          </a:rPr>
                        </m:ctrlPr>
                      </m:sSupPr>
                      <m:e>
                        <m:r>
                          <a:rPr lang="en-US" sz="2800" i="1">
                            <a:latin typeface="Cambria Math" panose="02040503050406030204" pitchFamily="18" charset="0"/>
                          </a:rPr>
                          <m:t>𝑧</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oMath>
                </a14:m>
                <a:r>
                  <a:rPr lang="en-CA" sz="2800" dirty="0"/>
                  <a:t>; ROC: </a:t>
                </a:r>
                <a:r>
                  <a:rPr lang="en-CA" sz="2800" dirty="0" err="1"/>
                  <a:t>ROCx</a:t>
                </a:r>
                <a:r>
                  <a:rPr lang="en-CA" sz="2800" dirty="0"/>
                  <a:t> </a:t>
                </a:r>
              </a:p>
              <a:p>
                <a:pPr marL="457200" indent="-457200" algn="just">
                  <a:buFont typeface="Wingdings" panose="05000000000000000000" pitchFamily="2" charset="2"/>
                  <a:buChar char="§"/>
                </a:pPr>
                <a:r>
                  <a:rPr lang="en-US" sz="2800" dirty="0"/>
                  <a:t>Differentiation in the z-domain:</a:t>
                </a:r>
              </a:p>
              <a:p>
                <a:r>
                  <a:rPr lang="en-CA" sz="2800" dirty="0"/>
                  <a:t>Z [</a:t>
                </a:r>
                <a:r>
                  <a:rPr lang="en-CA" sz="2800" dirty="0" err="1"/>
                  <a:t>nx</a:t>
                </a:r>
                <a:r>
                  <a:rPr lang="en-CA" sz="2800" dirty="0"/>
                  <a:t>(n)] = −</a:t>
                </a:r>
                <a:r>
                  <a:rPr lang="en-CA" sz="2800" dirty="0" err="1"/>
                  <a:t>zdX</a:t>
                </a:r>
                <a:r>
                  <a:rPr lang="en-CA" sz="2800" dirty="0"/>
                  <a:t>(z)/</a:t>
                </a:r>
                <a:r>
                  <a:rPr lang="en-CA" sz="2800" dirty="0" err="1"/>
                  <a:t>dz</a:t>
                </a:r>
                <a:r>
                  <a:rPr lang="en-CA" sz="2800" dirty="0"/>
                  <a:t>; ROC: </a:t>
                </a:r>
                <a:r>
                  <a:rPr lang="en-CA" sz="2800" dirty="0" err="1"/>
                  <a:t>ROCx</a:t>
                </a:r>
                <a:r>
                  <a:rPr lang="en-CA" sz="2800" dirty="0"/>
                  <a:t> </a:t>
                </a:r>
              </a:p>
              <a:p>
                <a:pPr marL="457200" indent="-457200" algn="just">
                  <a:buFont typeface="Wingdings" panose="05000000000000000000" pitchFamily="2" charset="2"/>
                  <a:buChar char="§"/>
                </a:pPr>
                <a:r>
                  <a:rPr lang="en-CA" sz="2800" dirty="0"/>
                  <a:t>Multiplication:</a:t>
                </a:r>
              </a:p>
              <a:p>
                <a:pPr marL="457200" indent="-457200" algn="just">
                  <a:buFont typeface="Wingdings" panose="05000000000000000000" pitchFamily="2" charset="2"/>
                  <a:buChar char="§"/>
                </a:pPr>
                <a:endParaRPr lang="en-CA" sz="2800" dirty="0"/>
              </a:p>
              <a:p>
                <a:pPr algn="just"/>
                <a:r>
                  <a:rPr lang="en-US" sz="2800" dirty="0"/>
                  <a:t>      where C is a closed contour that encloses the origin and lies in the    </a:t>
                </a:r>
              </a:p>
              <a:p>
                <a:pPr algn="just"/>
                <a:r>
                  <a:rPr lang="en-US" sz="2800" dirty="0"/>
                  <a:t>      </a:t>
                </a:r>
                <a:r>
                  <a:rPr lang="en-CA" sz="2800" dirty="0"/>
                  <a:t>common ROC.</a:t>
                </a:r>
              </a:p>
              <a:p>
                <a:pPr marL="457200" indent="-457200" algn="just">
                  <a:buFont typeface="Wingdings" panose="05000000000000000000" pitchFamily="2" charset="2"/>
                  <a:buChar char="§"/>
                </a:pPr>
                <a:r>
                  <a:rPr lang="en-CA" sz="2800" dirty="0"/>
                  <a:t>Convolution:</a:t>
                </a:r>
              </a:p>
              <a:p>
                <a:r>
                  <a:rPr lang="pl-PL" sz="2800" dirty="0"/>
                  <a:t>Z [x1(n) ∗ x2(n)] = X1(z)X2(z); ROC: ROCx1</a:t>
                </a:r>
                <a:r>
                  <a:rPr lang="en-CA" sz="2800" dirty="0"/>
                  <a:t>∩ ROCx2</a:t>
                </a:r>
                <a:endParaRPr lang="pt-BR" sz="2800" dirty="0"/>
              </a:p>
            </p:txBody>
          </p:sp>
        </mc:Choice>
        <mc:Fallback xmlns="">
          <p:sp>
            <p:nvSpPr>
              <p:cNvPr id="3" name="Subtitle 2">
                <a:extLst>
                  <a:ext uri="{FF2B5EF4-FFF2-40B4-BE49-F238E27FC236}">
                    <a16:creationId xmlns:a16="http://schemas.microsoft.com/office/drawing/2014/main" id="{330F122D-887B-4F6F-84B5-A4D5915FA7D7}"/>
                  </a:ext>
                </a:extLst>
              </p:cNvPr>
              <p:cNvSpPr>
                <a:spLocks noGrp="1" noRot="1" noChangeAspect="1" noMove="1" noResize="1" noEditPoints="1" noAdjustHandles="1" noChangeArrowheads="1" noChangeShapeType="1" noTextEdit="1"/>
              </p:cNvSpPr>
              <p:nvPr>
                <p:ph type="subTitle" idx="1"/>
              </p:nvPr>
            </p:nvSpPr>
            <p:spPr>
              <a:xfrm>
                <a:off x="210208" y="1387365"/>
                <a:ext cx="11204027" cy="5326118"/>
              </a:xfrm>
              <a:blipFill>
                <a:blip r:embed="rId2"/>
                <a:stretch>
                  <a:fillRect l="-925" t="-1947"/>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41BFA54-0D15-472D-9182-2D5D76C9C28B}"/>
              </a:ext>
            </a:extLst>
          </p:cNvPr>
          <p:cNvPicPr>
            <a:picLocks noChangeAspect="1"/>
          </p:cNvPicPr>
          <p:nvPr/>
        </p:nvPicPr>
        <p:blipFill>
          <a:blip r:embed="rId3"/>
          <a:stretch>
            <a:fillRect/>
          </a:stretch>
        </p:blipFill>
        <p:spPr>
          <a:xfrm>
            <a:off x="3482298" y="3572984"/>
            <a:ext cx="4636344" cy="830850"/>
          </a:xfrm>
          <a:prstGeom prst="rect">
            <a:avLst/>
          </a:prstGeom>
        </p:spPr>
      </p:pic>
    </p:spTree>
    <p:extLst>
      <p:ext uri="{BB962C8B-B14F-4D97-AF65-F5344CB8AC3E}">
        <p14:creationId xmlns:p14="http://schemas.microsoft.com/office/powerpoint/2010/main" val="394771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CE37-041D-4BCA-93DF-4C2631B4A6AB}"/>
              </a:ext>
            </a:extLst>
          </p:cNvPr>
          <p:cNvSpPr>
            <a:spLocks noGrp="1"/>
          </p:cNvSpPr>
          <p:nvPr>
            <p:ph type="ctrTitle"/>
          </p:nvPr>
        </p:nvSpPr>
        <p:spPr>
          <a:xfrm>
            <a:off x="1119352" y="-296535"/>
            <a:ext cx="9385738" cy="1683900"/>
          </a:xfrm>
        </p:spPr>
        <p:txBody>
          <a:bodyPr>
            <a:noAutofit/>
          </a:bodyPr>
          <a:lstStyle/>
          <a:p>
            <a:r>
              <a:rPr lang="en-US" sz="4400" dirty="0"/>
              <a:t/>
            </a:r>
            <a:br>
              <a:rPr lang="en-US" sz="4400" dirty="0"/>
            </a:br>
            <a:r>
              <a:rPr lang="en-US" sz="4400" dirty="0"/>
              <a:t/>
            </a:r>
            <a:br>
              <a:rPr lang="en-US" sz="4400" dirty="0"/>
            </a:br>
            <a:r>
              <a:rPr lang="en-CA" sz="4400" dirty="0"/>
              <a:t>SOME COMMON z-TRANSFORM PAIRS</a:t>
            </a:r>
            <a:r>
              <a:rPr lang="en-US" sz="4400" dirty="0"/>
              <a:t/>
            </a:r>
            <a:br>
              <a:rPr lang="en-US" sz="4400" dirty="0"/>
            </a:br>
            <a:endParaRPr lang="en-CA" sz="4400" dirty="0"/>
          </a:p>
        </p:txBody>
      </p:sp>
      <p:sp>
        <p:nvSpPr>
          <p:cNvPr id="3" name="Subtitle 2">
            <a:extLst>
              <a:ext uri="{FF2B5EF4-FFF2-40B4-BE49-F238E27FC236}">
                <a16:creationId xmlns:a16="http://schemas.microsoft.com/office/drawing/2014/main" id="{330F122D-887B-4F6F-84B5-A4D5915FA7D7}"/>
              </a:ext>
            </a:extLst>
          </p:cNvPr>
          <p:cNvSpPr>
            <a:spLocks noGrp="1"/>
          </p:cNvSpPr>
          <p:nvPr>
            <p:ph type="subTitle" idx="1"/>
          </p:nvPr>
        </p:nvSpPr>
        <p:spPr>
          <a:xfrm>
            <a:off x="210207" y="765941"/>
            <a:ext cx="11204027" cy="5326118"/>
          </a:xfrm>
        </p:spPr>
        <p:txBody>
          <a:bodyPr>
            <a:noAutofit/>
          </a:bodyPr>
          <a:lstStyle/>
          <a:p>
            <a:pPr marL="457200" indent="-457200" algn="just">
              <a:buFont typeface="Wingdings" panose="05000000000000000000" pitchFamily="2" charset="2"/>
              <a:buChar char="§"/>
            </a:pPr>
            <a:r>
              <a:rPr lang="en-US" sz="2800" dirty="0"/>
              <a:t>Using the definition of z-transform and its properties, one can determine</a:t>
            </a:r>
          </a:p>
          <a:p>
            <a:pPr algn="just"/>
            <a:r>
              <a:rPr lang="en-US" sz="2800" dirty="0"/>
              <a:t>      z-transforms of common sequences. A list of some of these sequences is</a:t>
            </a:r>
          </a:p>
          <a:p>
            <a:pPr algn="just"/>
            <a:r>
              <a:rPr lang="en-CA" sz="2800" dirty="0"/>
              <a:t>      given in the following Table.</a:t>
            </a:r>
          </a:p>
        </p:txBody>
      </p:sp>
      <p:pic>
        <p:nvPicPr>
          <p:cNvPr id="4" name="Picture 3">
            <a:extLst>
              <a:ext uri="{FF2B5EF4-FFF2-40B4-BE49-F238E27FC236}">
                <a16:creationId xmlns:a16="http://schemas.microsoft.com/office/drawing/2014/main" id="{A121100B-99FC-4F79-8400-EC832FB43A7A}"/>
              </a:ext>
            </a:extLst>
          </p:cNvPr>
          <p:cNvPicPr>
            <a:picLocks noChangeAspect="1"/>
          </p:cNvPicPr>
          <p:nvPr/>
        </p:nvPicPr>
        <p:blipFill>
          <a:blip r:embed="rId2"/>
          <a:stretch>
            <a:fillRect/>
          </a:stretch>
        </p:blipFill>
        <p:spPr>
          <a:xfrm>
            <a:off x="5276193" y="1734208"/>
            <a:ext cx="5176836" cy="5006282"/>
          </a:xfrm>
          <a:prstGeom prst="rect">
            <a:avLst/>
          </a:prstGeom>
        </p:spPr>
      </p:pic>
    </p:spTree>
    <p:extLst>
      <p:ext uri="{BB962C8B-B14F-4D97-AF65-F5344CB8AC3E}">
        <p14:creationId xmlns:p14="http://schemas.microsoft.com/office/powerpoint/2010/main" val="427828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1558</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The z Transfer Function of an LTI system</vt:lpstr>
      <vt:lpstr>Introduction</vt:lpstr>
      <vt:lpstr>Introduction</vt:lpstr>
      <vt:lpstr>THE BILATERAL z-TRANSFORM</vt:lpstr>
      <vt:lpstr>THE BILATERAL z-TRANSFORM</vt:lpstr>
      <vt:lpstr>THE BILATERAL z-TRANSFORM</vt:lpstr>
      <vt:lpstr>   IMPORTANT PROPERTIES OF THE z-TRANSFORM </vt:lpstr>
      <vt:lpstr>   IMPORTANT PROPERTIES OF THE z-TRANSFORM </vt:lpstr>
      <vt:lpstr>  SOME COMMON z-TRANSFORM PAIRS </vt:lpstr>
      <vt:lpstr> INVERSION OF THE z-TRANSFORM </vt:lpstr>
      <vt:lpstr> INVERSION OF THE z-TRANSFORM </vt:lpstr>
      <vt:lpstr> INVERSION OF THE z-TRANSFORM </vt:lpstr>
      <vt:lpstr> The pole-zero plot of a LTI system </vt:lpstr>
      <vt:lpstr> The pole-zero plot of a LTI system </vt:lpstr>
      <vt:lpstr> TRANSFER FUNCTION REPRESENTATION </vt:lpstr>
      <vt:lpstr>    The magnitude &amp; phase plots of Fourier transforms based on the pole-zero sketch of  a LTI system </vt:lpstr>
      <vt:lpstr>         The magnitude&amp; &amp; phase plots of Fourier transforms based on the pole-zero sketch of  a LTI system </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a digital signal processing system</dc:title>
  <dc:creator>Mahmoud Aleshams</dc:creator>
  <cp:lastModifiedBy>Mike Aleshams</cp:lastModifiedBy>
  <cp:revision>124</cp:revision>
  <dcterms:created xsi:type="dcterms:W3CDTF">2020-01-26T23:45:39Z</dcterms:created>
  <dcterms:modified xsi:type="dcterms:W3CDTF">2020-03-12T20:01:49Z</dcterms:modified>
</cp:coreProperties>
</file>