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302" r:id="rId8"/>
    <p:sldId id="298" r:id="rId9"/>
    <p:sldId id="299" r:id="rId10"/>
    <p:sldId id="300" r:id="rId11"/>
    <p:sldId id="257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BBC3-B395-4446-AFE3-4591782F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9042-7DA5-4878-87C5-0AC6C2DF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9C17-2736-4718-81BB-53814336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77B3-6A1A-4A66-88AB-72AAFAC7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FE01-BBCB-4DAB-82C2-4603DC1C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624A-3AB8-4AD0-879D-720E404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0BFE-781E-486C-8921-1C507567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581B0-D722-462D-B90A-4B3D4E76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F4E4-4FA7-4B88-B4D5-F22CFDE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1588-0D3D-4F06-9FDE-5994B40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7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28F8B-1A2A-4D6F-9403-61D7DFC47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7564-DE23-483A-AE22-C3634D1A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1876-0415-405D-9630-67518818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0632-ED93-442D-BFBD-AE807E20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60A5-99ED-4157-9AC4-62DEE7E8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51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48F-027E-46D9-9FB8-7C6FAC6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B900-35C4-4541-880E-2D43D5F5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F11C-1D5E-4487-8084-FEA3FC93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08FE-FD39-45EA-9F09-4D23E25C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BE10-2643-4957-8C17-914BC9F0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97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4FBE-6CCE-4BEA-B0C1-C0810D0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B1B7-3028-497A-BD0E-F2C243E1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7FDC-9A9A-43A2-B35D-5186432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2228-3D23-4911-B655-6E031C5E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CBA-01EB-4783-AFB8-94BB541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5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9C64-2F2A-4550-A68C-AD128EF3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C745-F9A8-4D99-B5B8-9FF4C80B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6F2E-4065-46EC-B06B-138A932B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660BE-AD88-42A1-A2C9-C5D228D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D706B-09A2-4B50-A5D7-7BB2DCEC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200F5-249C-4FCD-87AF-9D723C5B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197A-DA3C-442C-A0F8-1DB74112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C5DC-23D9-4634-AC2F-AE29E561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43DA0-FEA7-4A58-8172-67E33B38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7ABF0-8706-4442-89DB-A10D2E68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3E8EE-4813-48CC-BA68-FB174A3F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B391-B06C-4B7A-9A1D-FC895F92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C696-EFE5-4EF5-ABB9-EB1CA820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6E48-AF0E-4ECD-B0AB-EB7C0FA4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3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8CE9-EBC2-471C-AB97-9748D4C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37D58-F18F-4B67-B5E4-04A9C7DE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CEDA-01AD-43ED-A369-21C75C69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C38F6-62E4-4CEE-AEEE-AC9BA4F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00B46-73BF-43A8-94A1-401D5340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EF688-2873-4DD6-AB49-6033ACAC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3144C-33C2-4C62-8D4C-B75944A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3E8-3627-4F45-BDA6-F2C90F6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CE0A-9B72-46C5-8F0D-BF3B22A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85B3-6654-4C8D-8395-D1E8FCFB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1FD4-E2EE-4CD0-8FD9-8A715E09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63D9E-67BD-48BE-A9E9-991DCB18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D6DB-4ED6-4681-BF27-AFF190D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2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422-1522-4AE4-8EF1-2EC6C766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6BADE-49D5-4180-8DB2-F6722E70F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0FA5-6A12-40B7-84CA-53975483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BB5C-DE68-4518-8AFD-7C6F1884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B082-90D8-4A4F-9722-104B02CB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EF3AA-8F20-4B1E-BED6-E0A75216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1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A6A48-8FF0-45D8-812D-4DD34CC9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E2F2-3DD1-4CA9-BB54-6E04DFD7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FD91-72BD-485C-8565-205610336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7A-51FE-4D7B-B606-E5C912A37869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F363-1301-465E-88C9-2114E113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47F0-C0DD-4580-BAFF-5EE06FFD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7F09-7B95-4F54-B91D-F1AB7554C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9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/>
              <a:t>of Digital </a:t>
            </a:r>
            <a:r>
              <a:rPr lang="en-US" dirty="0"/>
              <a:t>Filters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13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868" y="793453"/>
            <a:ext cx="9385738" cy="580313"/>
          </a:xfrm>
        </p:spPr>
        <p:txBody>
          <a:bodyPr>
            <a:noAutofit/>
          </a:bodyPr>
          <a:lstStyle/>
          <a:p>
            <a:r>
              <a:rPr lang="en-US" sz="4400" dirty="0"/>
              <a:t>The design of a digital filter: general considerations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4766" y="1373766"/>
                <a:ext cx="10666755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parameters given in these two specifications are related.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 dirty="0"/>
                  <a:t> in absolute specification is equal to (1+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), we 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=−20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&gt;0(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≈0)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=−20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&gt;0(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In describing design techniques, we concentrate on low pass filter. We can transform filters into other types of frequency-selective filters. So, our problem statement: </a:t>
                </a:r>
                <a:r>
                  <a:rPr lang="en-US" altLang="zh-CN" sz="2800" dirty="0"/>
                  <a:t>design a </a:t>
                </a:r>
                <a:r>
                  <a:rPr lang="en-US" altLang="zh-CN" sz="2800" dirty="0" err="1"/>
                  <a:t>lowpass</a:t>
                </a:r>
                <a:r>
                  <a:rPr lang="en-US" altLang="zh-CN" sz="2800" dirty="0"/>
                  <a:t> filter (i.e., obtain its system function </a:t>
                </a:r>
                <a:r>
                  <a:rPr lang="en-US" altLang="zh-CN" sz="2800" i="1" dirty="0"/>
                  <a:t>H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z</a:t>
                </a:r>
                <a:r>
                  <a:rPr lang="en-US" altLang="zh-CN" sz="2800" dirty="0"/>
                  <a:t>) or its difference equation) that has a passband [0</a:t>
                </a:r>
                <a:r>
                  <a:rPr lang="en-US" altLang="zh-CN" sz="28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] with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R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 </a:t>
                </a:r>
                <a:r>
                  <a:rPr lang="en-US" altLang="zh-CN" sz="2800" dirty="0"/>
                  <a:t>in dB) and a stopband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, π</a:t>
                </a:r>
                <a:r>
                  <a:rPr lang="en-US" altLang="zh-CN" sz="2800" dirty="0"/>
                  <a:t>] with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A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 </a:t>
                </a:r>
                <a:r>
                  <a:rPr lang="en-US" altLang="zh-CN" sz="2800" dirty="0"/>
                  <a:t>in dB). </a:t>
                </a:r>
                <a:br>
                  <a:rPr lang="en-US" altLang="zh-CN" sz="2800" dirty="0"/>
                </a:br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4766" y="1373766"/>
                <a:ext cx="10666755" cy="5326118"/>
              </a:xfrm>
              <a:blipFill>
                <a:blip r:embed="rId2"/>
                <a:stretch>
                  <a:fillRect l="-971" t="-1831" r="-1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CA" sz="4400" dirty="0"/>
              <a:t>Design of a Digital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122D-887B-4F6F-84B5-A4D5915F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11" y="1284889"/>
            <a:ext cx="10037378" cy="428822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/>
              <a:t>EXAMPLE</a:t>
            </a:r>
            <a:r>
              <a:rPr lang="en-US" sz="2800" dirty="0"/>
              <a:t> In a certain filter’s specifications the passband ripple is 0.25 dB, and the stopband attenuation is 50 </a:t>
            </a:r>
            <a:r>
              <a:rPr lang="en-US" sz="2800" dirty="0" err="1"/>
              <a:t>dB.</a:t>
            </a:r>
            <a:r>
              <a:rPr lang="en-US" sz="2800" dirty="0"/>
              <a:t> Determine δ1 and δ2.</a:t>
            </a:r>
          </a:p>
          <a:p>
            <a:pPr algn="just"/>
            <a:r>
              <a:rPr lang="en-US" sz="2800" b="1" dirty="0"/>
              <a:t>      Solution</a:t>
            </a:r>
            <a:r>
              <a:rPr lang="en-US" sz="2800" dirty="0"/>
              <a:t> we obtain</a:t>
            </a:r>
          </a:p>
          <a:p>
            <a:r>
              <a:rPr lang="en-CA" sz="2800" dirty="0" err="1"/>
              <a:t>Rp</a:t>
            </a:r>
            <a:r>
              <a:rPr lang="en-CA" sz="2800" dirty="0"/>
              <a:t> = 0.25 = −20 log</a:t>
            </a:r>
            <a:r>
              <a:rPr lang="en-CA" sz="1600" dirty="0"/>
              <a:t>10 </a:t>
            </a:r>
            <a:r>
              <a:rPr lang="en-CA" sz="2800" dirty="0"/>
              <a:t>(</a:t>
            </a:r>
            <a:r>
              <a:rPr lang="el-GR" sz="2800" dirty="0"/>
              <a:t>1 − δ1</a:t>
            </a:r>
            <a:r>
              <a:rPr lang="en-CA" sz="2800" dirty="0"/>
              <a:t>/</a:t>
            </a:r>
            <a:r>
              <a:rPr lang="el-GR" sz="2800" dirty="0"/>
              <a:t>1 + δ1</a:t>
            </a:r>
            <a:r>
              <a:rPr lang="en-CA" sz="2800" dirty="0"/>
              <a:t>)</a:t>
            </a:r>
            <a:endParaRPr lang="el-GR" sz="2800" dirty="0"/>
          </a:p>
          <a:p>
            <a:r>
              <a:rPr lang="el-GR" sz="2800" dirty="0"/>
              <a:t>⇒ δ1 = 0.0144</a:t>
            </a:r>
            <a:r>
              <a:rPr lang="en-CA" sz="2800" dirty="0"/>
              <a:t> </a:t>
            </a:r>
          </a:p>
          <a:p>
            <a:pPr algn="l"/>
            <a:r>
              <a:rPr lang="en-CA" sz="2800" dirty="0"/>
              <a:t>      and</a:t>
            </a:r>
          </a:p>
          <a:p>
            <a:r>
              <a:rPr lang="en-CA" sz="2800" dirty="0"/>
              <a:t>As = 50 = −20 log</a:t>
            </a:r>
            <a:r>
              <a:rPr lang="en-CA" sz="1600" dirty="0"/>
              <a:t>10 </a:t>
            </a:r>
            <a:r>
              <a:rPr lang="en-CA" sz="2800" dirty="0"/>
              <a:t>(</a:t>
            </a:r>
            <a:r>
              <a:rPr lang="el-GR" sz="2800" dirty="0"/>
              <a:t>δ2</a:t>
            </a:r>
            <a:r>
              <a:rPr lang="en-CA" sz="2800" dirty="0"/>
              <a:t>/</a:t>
            </a:r>
            <a:r>
              <a:rPr lang="el-GR" sz="2800" dirty="0"/>
              <a:t>1 + δ1</a:t>
            </a:r>
            <a:r>
              <a:rPr lang="en-CA" sz="2800" dirty="0"/>
              <a:t>)</a:t>
            </a:r>
            <a:endParaRPr lang="el-GR" sz="2800" dirty="0"/>
          </a:p>
          <a:p>
            <a:r>
              <a:rPr lang="en-CA" sz="2800" dirty="0"/>
              <a:t>= −20 log</a:t>
            </a:r>
            <a:r>
              <a:rPr lang="en-CA" sz="1600" dirty="0"/>
              <a:t>10 </a:t>
            </a:r>
            <a:r>
              <a:rPr lang="en-CA" sz="2800" dirty="0"/>
              <a:t>(</a:t>
            </a:r>
            <a:r>
              <a:rPr lang="el-GR" sz="2800" dirty="0"/>
              <a:t>δ2</a:t>
            </a:r>
            <a:r>
              <a:rPr lang="en-CA" sz="2800" dirty="0"/>
              <a:t>/1 + 0.0144)</a:t>
            </a:r>
          </a:p>
          <a:p>
            <a:r>
              <a:rPr lang="el-GR" sz="2800" dirty="0"/>
              <a:t>⇒ δ2 = 0.0032</a:t>
            </a:r>
            <a:r>
              <a:rPr lang="en-CA" sz="2800" dirty="0"/>
              <a:t>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3733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US" sz="4400" b="1" i="1" dirty="0"/>
              <a:t> </a:t>
            </a:r>
            <a:r>
              <a:rPr lang="en-US" sz="4400" dirty="0"/>
              <a:t>Problem statement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122D-887B-4F6F-84B5-A4D5915F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94" y="1064172"/>
            <a:ext cx="10037378" cy="428822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Design a lowpass filter (i.e., obtain its system function H(z) or its difference equation) that has a passband [0, </a:t>
            </a:r>
            <a:r>
              <a:rPr lang="en-US" sz="2800" dirty="0" err="1"/>
              <a:t>ω</a:t>
            </a:r>
            <a:r>
              <a:rPr lang="en-US" sz="1600" dirty="0" err="1"/>
              <a:t>p</a:t>
            </a:r>
            <a:r>
              <a:rPr lang="en-US" sz="2800" dirty="0"/>
              <a:t>] with tolerance δ</a:t>
            </a:r>
            <a:r>
              <a:rPr lang="en-US" sz="1600" dirty="0"/>
              <a:t>1</a:t>
            </a:r>
            <a:r>
              <a:rPr lang="en-US" sz="2800" dirty="0"/>
              <a:t> (or </a:t>
            </a:r>
            <a:r>
              <a:rPr lang="en-US" sz="2800" dirty="0" err="1"/>
              <a:t>R</a:t>
            </a:r>
            <a:r>
              <a:rPr lang="en-US" sz="1600" dirty="0" err="1"/>
              <a:t>p</a:t>
            </a:r>
            <a:r>
              <a:rPr lang="en-US" sz="2800" dirty="0"/>
              <a:t> in dB) and a stopband [</a:t>
            </a:r>
            <a:r>
              <a:rPr lang="en-US" sz="2800" dirty="0" err="1"/>
              <a:t>ω</a:t>
            </a:r>
            <a:r>
              <a:rPr lang="en-US" sz="1600" dirty="0" err="1"/>
              <a:t>s</a:t>
            </a:r>
            <a:r>
              <a:rPr lang="en-US" sz="2800" dirty="0"/>
              <a:t>, π] with tolerance δ</a:t>
            </a:r>
            <a:r>
              <a:rPr lang="en-US" sz="1600" dirty="0"/>
              <a:t>2</a:t>
            </a:r>
            <a:r>
              <a:rPr lang="en-US" sz="2800" dirty="0"/>
              <a:t> (or </a:t>
            </a:r>
            <a:r>
              <a:rPr lang="en-CA" sz="2800" dirty="0"/>
              <a:t>A</a:t>
            </a:r>
            <a:r>
              <a:rPr lang="en-CA" sz="1600" dirty="0"/>
              <a:t>s</a:t>
            </a:r>
            <a:r>
              <a:rPr lang="en-CA" sz="2800" dirty="0"/>
              <a:t> in dB).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These specifications were given for a lowpass filter. Similar specifications can also be given for other types of frequency-selective filters, such as </a:t>
            </a:r>
            <a:r>
              <a:rPr lang="en-US" sz="2800" dirty="0" err="1"/>
              <a:t>highpass</a:t>
            </a:r>
            <a:r>
              <a:rPr lang="en-US" sz="2800" dirty="0"/>
              <a:t> or bandpass.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However, the most important design parameters are frequency-band tolerances (or ripples) and band-edge frequencies. Whether the given band is a passband or a stopband is a relatively minor </a:t>
            </a:r>
            <a:r>
              <a:rPr lang="en-CA" sz="2800" dirty="0"/>
              <a:t>issue.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In future we will discuss how to transform a lowpass filter into other types of frequency-selective filters.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9600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US" sz="4400" b="1" i="1" dirty="0"/>
              <a:t> </a:t>
            </a:r>
            <a:r>
              <a:rPr lang="en-US" sz="4400" dirty="0"/>
              <a:t>Problem statement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122D-887B-4F6F-84B5-A4D5915F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359" y="966951"/>
            <a:ext cx="10037378" cy="428822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CA" sz="2800" dirty="0"/>
              <a:t>As we mentioned digital low pass filters might be implemented as FIR filter or IIR filter.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CA" sz="2800" dirty="0"/>
              <a:t> Here, first </a:t>
            </a:r>
            <a:r>
              <a:rPr lang="en-US" sz="2800" dirty="0"/>
              <a:t>we turn our attention to the design and approximation of FIR digital filters. These filters have several design and implementational </a:t>
            </a:r>
            <a:r>
              <a:rPr lang="en-CA" sz="2800" dirty="0"/>
              <a:t>advantages: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phase response can be exactly linear.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They are relatively easy to design since there are no stability problems.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They are efficient to implement.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DFT can be used in their implementation.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After reviewing the design techniques for FIR digital filters, we will discuss how to design IIR digital filters.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843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CA" sz="4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122D-887B-4F6F-84B5-A4D5915F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86" y="1405210"/>
            <a:ext cx="11204027" cy="5326118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zh-CN" sz="2800" dirty="0"/>
              <a:t>We studied the theory of discrete systems in both the time and frequency domains.</a:t>
            </a:r>
            <a:r>
              <a:rPr lang="zh-CN" altLang="en-US" sz="2800" dirty="0"/>
              <a:t> </a:t>
            </a:r>
            <a:r>
              <a:rPr lang="en-US" altLang="zh-CN" sz="2800" dirty="0"/>
              <a:t>To process signals, we have to design and implement systems called filters (or spectrum analyzers in some contexts).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zh-CN" sz="2800" dirty="0"/>
              <a:t>The filter design issue is influenced by such factors as the type of the filter (i.e., IIR or FIR) or the form of its implementation (structures).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Filter is a generic name that means a linear time-invariant system designed for a specific job of frequency selection. In the context of discrete-time LTI systems, they are called digital filters.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digital filters: FIR filter &amp; IIR filter.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altLang="zh-CN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CA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787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CA" sz="4400" dirty="0"/>
              <a:t>FIR </a:t>
            </a:r>
            <a:r>
              <a:rPr lang="en-US" altLang="zh-CN" sz="4400" dirty="0"/>
              <a:t>Filters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0208" y="1387365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If the unit impulse response of an LTI system is a finite duration, then the system is called a finite-duration impulse response, or FIR filter. Hence for an FIR filter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and for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(0) 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(1) 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altLang="zh-CN" sz="2800" dirty="0"/>
                  <a:t>, while all other </a:t>
                </a:r>
                <a14:m>
                  <m:oMath xmlns:m="http://schemas.openxmlformats.org/officeDocument/2006/math"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sz="28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zh-CN" sz="2800" dirty="0"/>
                  <a:t>’s </a:t>
                </a:r>
                <a:r>
                  <a:rPr lang="en-US" altLang="zh-CN" sz="2800" dirty="0"/>
                  <a:t>are 0.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FIR filters are also called non-recursive or moving average (MA) filters.</a:t>
                </a: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Let us consider an FIR filter of length M (order N=M-1, watch out!      order – number of delays)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208" y="1387365"/>
                <a:ext cx="11204027" cy="5326118"/>
              </a:xfrm>
              <a:blipFill>
                <a:blip r:embed="rId2"/>
                <a:stretch>
                  <a:fillRect l="-925" t="-1947" r="-1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97" y="177633"/>
            <a:ext cx="9385738" cy="580313"/>
          </a:xfrm>
        </p:spPr>
        <p:txBody>
          <a:bodyPr>
            <a:noAutofit/>
          </a:bodyPr>
          <a:lstStyle/>
          <a:p>
            <a:r>
              <a:rPr lang="en-CA" sz="4400" dirty="0"/>
              <a:t>FIR </a:t>
            </a:r>
            <a:r>
              <a:rPr lang="en-US" altLang="zh-CN" sz="4400" dirty="0"/>
              <a:t>Filters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5279" y="757946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In OCTAVE FIR filters are represented either as impulse response values {h(n)} or as difference equation coefficients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endParaRPr lang="en-US" altLang="zh-CN" sz="2800" dirty="0"/>
              </a:p>
              <a:p>
                <a:pPr algn="just"/>
                <a:r>
                  <a:rPr lang="en-US" altLang="zh-CN" sz="2800" dirty="0"/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=0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= 1.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To implement FIR filters, we can use either the conv(</a:t>
                </a:r>
                <a:r>
                  <a:rPr lang="en-US" altLang="zh-CN" sz="2800" dirty="0" err="1"/>
                  <a:t>x,h</a:t>
                </a:r>
                <a:r>
                  <a:rPr lang="en-US" altLang="zh-CN" sz="2800" dirty="0"/>
                  <a:t>) function or the filter(b,1,x) function.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In practice (and especially for processing signals) the use of the filter function is encouraged. For a</a:t>
                </a:r>
                <a:r>
                  <a:rPr lang="en-US" sz="2800" dirty="0"/>
                  <a:t>n FIR filter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just"/>
                <a:r>
                  <a:rPr lang="en-US" altLang="zh-CN" sz="2800" dirty="0"/>
                  <a:t>     Note that FIR filters have only zeros (no poles). Hence  known also as all-   </a:t>
                </a:r>
              </a:p>
              <a:p>
                <a:pPr algn="just"/>
                <a:r>
                  <a:rPr lang="en-US" altLang="zh-CN" sz="2800" dirty="0"/>
                  <a:t>     zero filters </a:t>
                </a:r>
                <a:endParaRPr lang="en-CA" altLang="zh-CN" sz="2800" dirty="0"/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279" y="757946"/>
                <a:ext cx="11204027" cy="5326118"/>
              </a:xfrm>
              <a:blipFill>
                <a:blip r:embed="rId2"/>
                <a:stretch>
                  <a:fillRect l="-925" t="-1831" r="-1143" b="-116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18027D-7507-467B-8342-8A79F31F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14" y="1592846"/>
            <a:ext cx="4070215" cy="8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386638"/>
            <a:ext cx="9385738" cy="580313"/>
          </a:xfrm>
        </p:spPr>
        <p:txBody>
          <a:bodyPr>
            <a:noAutofit/>
          </a:bodyPr>
          <a:lstStyle/>
          <a:p>
            <a:r>
              <a:rPr lang="en-CA" sz="4400" dirty="0"/>
              <a:t>IIR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0350" y="1073857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If the impulse response of an LTI system is of infinite duration, then the system is called an infinite-duration impulse response, or IIR filter.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just"/>
                <a:r>
                  <a:rPr lang="en-US" altLang="zh-CN" sz="2800" dirty="0"/>
                  <a:t>      It has two parts: an autoregressive (AR) part and an moving average (MA)    </a:t>
                </a:r>
              </a:p>
              <a:p>
                <a:pPr algn="just"/>
                <a:r>
                  <a:rPr lang="en-US" altLang="zh-CN" sz="2800" dirty="0"/>
                  <a:t>      part.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 dirty="0"/>
                  <a:t>Such an IIR filter is called an </a:t>
                </a:r>
                <a:r>
                  <a:rPr lang="en-US" altLang="zh-CN" sz="2800" i="1" dirty="0"/>
                  <a:t>autoregressive moving average</a:t>
                </a:r>
                <a:r>
                  <a:rPr lang="en-US" altLang="zh-CN" sz="2800" dirty="0"/>
                  <a:t>, or an ARMA filter.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altLang="zh-CN" sz="2800"/>
                  <a:t>In OCTAVE, </a:t>
                </a:r>
                <a:r>
                  <a:rPr lang="en-US" altLang="zh-CN" sz="2800" dirty="0"/>
                  <a:t>IIR filters are described by the difference equation coefficients </a:t>
                </a:r>
                <a:r>
                  <a:rPr lang="en-US" altLang="zh-CN" sz="2800" i="1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} </a:t>
                </a:r>
                <a:r>
                  <a:rPr lang="en-US" altLang="zh-CN" sz="2800" dirty="0"/>
                  <a:t>and </a:t>
                </a:r>
                <a:r>
                  <a:rPr lang="en-US" altLang="zh-CN" sz="2800" i="1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} </a:t>
                </a:r>
                <a:r>
                  <a:rPr lang="en-US" altLang="zh-CN" sz="2800" dirty="0"/>
                  <a:t>and are implemented by the filter(</a:t>
                </a:r>
                <a:r>
                  <a:rPr lang="en-US" altLang="zh-CN" sz="2800" dirty="0" err="1"/>
                  <a:t>b,a,x</a:t>
                </a:r>
                <a:r>
                  <a:rPr lang="en-US" altLang="zh-CN" sz="2800" dirty="0"/>
                  <a:t>) function.</a:t>
                </a:r>
                <a:endParaRPr lang="zh-CN" altLang="en-US" sz="2800" dirty="0"/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0350" y="1073857"/>
                <a:ext cx="11204027" cy="5326118"/>
              </a:xfrm>
              <a:blipFill>
                <a:blip r:embed="rId2"/>
                <a:stretch>
                  <a:fillRect l="-979" t="-1831" r="-2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260" y="972600"/>
            <a:ext cx="9385738" cy="580313"/>
          </a:xfrm>
        </p:spPr>
        <p:txBody>
          <a:bodyPr>
            <a:noAutofit/>
          </a:bodyPr>
          <a:lstStyle/>
          <a:p>
            <a:r>
              <a:rPr lang="en-US" sz="4400" dirty="0"/>
              <a:t>The design of a digital filter: general considerations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6116" y="1735794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design of a digital filter is carried out in three steps: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Specifications: Before we can design a filter, we must have some specifications. These specifications are determined by applications.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Approximations: Once the specifications are defined, we use various concepts and mathematics that we studied so far to come up with a filter description that approximates the given set of specifications.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Implementation: The product of the above step is a filter description in the form of a different equation, a system function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or an impulse response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6116" y="1735794"/>
                <a:ext cx="11204027" cy="5326118"/>
              </a:xfrm>
              <a:blipFill>
                <a:blip r:embed="rId2"/>
                <a:stretch>
                  <a:fillRect l="-979" t="-1947" r="-10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260" y="972600"/>
            <a:ext cx="9385738" cy="580313"/>
          </a:xfrm>
        </p:spPr>
        <p:txBody>
          <a:bodyPr>
            <a:noAutofit/>
          </a:bodyPr>
          <a:lstStyle/>
          <a:p>
            <a:r>
              <a:rPr lang="en-US" sz="4400" dirty="0"/>
              <a:t>The design of a digital filter: general considerations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6116" y="1735794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In many applications like speech or audio signal processing, digital filter are used to implement frequency-selective operations (Multiband </a:t>
                </a:r>
                <a:r>
                  <a:rPr lang="en-US" sz="2800" dirty="0" err="1"/>
                  <a:t>lowpass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highpass</a:t>
                </a:r>
                <a:r>
                  <a:rPr lang="en-US" sz="2800" dirty="0"/>
                  <a:t>, and </a:t>
                </a:r>
                <a:r>
                  <a:rPr lang="en-US" sz="2800" dirty="0" err="1"/>
                  <a:t>bandpass</a:t>
                </a:r>
                <a:r>
                  <a:rPr lang="en-US" sz="2800" dirty="0"/>
                  <a:t>/stop filters). Therefore specifications are required in the frequency domain in terms of the desired magnitude and phase response of the filter.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 two magnitude specification are: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Absolute specifications, which provide a set of requirements on   </a:t>
                </a:r>
              </a:p>
              <a:p>
                <a:pPr algn="just"/>
                <a:r>
                  <a:rPr lang="en-US" sz="2800" dirty="0"/>
                  <a:t>      magnitude response function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/>
                  <a:t>, generally used for FIR filter.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6116" y="1735794"/>
                <a:ext cx="11204027" cy="5326118"/>
              </a:xfrm>
              <a:blipFill>
                <a:blip r:embed="rId2"/>
                <a:stretch>
                  <a:fillRect l="-979" t="-1947" r="-10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868097"/>
            <a:ext cx="9385738" cy="580313"/>
          </a:xfrm>
        </p:spPr>
        <p:txBody>
          <a:bodyPr>
            <a:noAutofit/>
          </a:bodyPr>
          <a:lstStyle/>
          <a:p>
            <a:r>
              <a:rPr lang="en-US" sz="4400" dirty="0"/>
              <a:t>The design of a digital filter: general considerations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7956" y="1794180"/>
                <a:ext cx="11204027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The second is relative specifications, which provide requirements in decibel (dB). Decibel is a logarithmic unit used to express the ratio of one value of a physical property to another.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=−20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There are also more parameters for a digital filter specification regarding the following Figure: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7956" y="1794180"/>
                <a:ext cx="11204027" cy="5326118"/>
              </a:xfrm>
              <a:blipFill>
                <a:blip r:embed="rId2"/>
                <a:stretch>
                  <a:fillRect l="-979" t="-1831" r="-10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1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CE37-041D-4BCA-93DF-4C2631B4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262" y="759862"/>
            <a:ext cx="9385738" cy="580313"/>
          </a:xfrm>
        </p:spPr>
        <p:txBody>
          <a:bodyPr>
            <a:noAutofit/>
          </a:bodyPr>
          <a:lstStyle/>
          <a:p>
            <a:r>
              <a:rPr lang="en-US" sz="4400" dirty="0"/>
              <a:t>The design of a digital filter: general considerations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0209" y="1387365"/>
                <a:ext cx="6496636" cy="532611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altLang="zh-CN" sz="2800" dirty="0"/>
                  <a:t>Band [0,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] is called passband.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altLang="zh-CN" sz="2800" dirty="0"/>
                  <a:t>Band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800" dirty="0"/>
                  <a:t>] is called the s</a:t>
                </a:r>
                <a:r>
                  <a:rPr lang="en-US" altLang="zh-CN" sz="2800" i="1" dirty="0"/>
                  <a:t>topband.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altLang="zh-CN" sz="2800" i="1" dirty="0"/>
                  <a:t>δ</a:t>
                </a:r>
                <a:r>
                  <a:rPr lang="en-US" altLang="zh-CN" sz="2800" dirty="0"/>
                  <a:t> is the corresponding tolerance (or ripple) that we are willing to accept in the ideal passband response.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r>
                  <a:rPr lang="en-US" altLang="zh-CN" sz="2800" dirty="0"/>
                  <a:t>Band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800" dirty="0"/>
                  <a:t>] is called the </a:t>
                </a:r>
                <a:r>
                  <a:rPr lang="en-US" altLang="zh-CN" sz="2800" i="1" dirty="0"/>
                  <a:t>transition band</a:t>
                </a:r>
                <a:r>
                  <a:rPr lang="en-US" altLang="zh-CN" sz="2800" dirty="0"/>
                  <a:t>, and there are no restrictions on the magnitude response in this band.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 passband ripple in Db.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 stopband attenuation on </a:t>
                </a:r>
                <a:r>
                  <a:rPr lang="en-US" altLang="zh-CN" sz="2800" dirty="0" err="1"/>
                  <a:t>dB.</a:t>
                </a:r>
                <a:endParaRPr lang="zh-CN" altLang="en-US" sz="2800" dirty="0"/>
              </a:p>
              <a:p>
                <a:pPr marL="457200" indent="-457200" algn="just"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30F122D-887B-4F6F-84B5-A4D5915F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209" y="1387365"/>
                <a:ext cx="6496636" cy="5326118"/>
              </a:xfrm>
              <a:blipFill>
                <a:blip r:embed="rId2"/>
                <a:stretch>
                  <a:fillRect l="-1595" t="-1718" r="-1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00" y="1895979"/>
            <a:ext cx="4416288" cy="29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1310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Design of Digital Filters </vt:lpstr>
      <vt:lpstr>Introduction</vt:lpstr>
      <vt:lpstr>FIR Filters</vt:lpstr>
      <vt:lpstr>FIR Filters</vt:lpstr>
      <vt:lpstr>IIR Filters</vt:lpstr>
      <vt:lpstr>The design of a digital filter: general considerations</vt:lpstr>
      <vt:lpstr>The design of a digital filter: general considerations</vt:lpstr>
      <vt:lpstr>The design of a digital filter: general considerations</vt:lpstr>
      <vt:lpstr>The design of a digital filter: general considerations</vt:lpstr>
      <vt:lpstr>The design of a digital filter: general considerations</vt:lpstr>
      <vt:lpstr>Design of a Digital Filter</vt:lpstr>
      <vt:lpstr> Problem statement </vt:lpstr>
      <vt:lpstr> Problem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a digital signal processing system</dc:title>
  <dc:creator>Mahmoud Aleshams</dc:creator>
  <cp:lastModifiedBy>Mahmoud Aleshams</cp:lastModifiedBy>
  <cp:revision>134</cp:revision>
  <dcterms:created xsi:type="dcterms:W3CDTF">2020-01-26T23:45:39Z</dcterms:created>
  <dcterms:modified xsi:type="dcterms:W3CDTF">2020-03-17T23:22:01Z</dcterms:modified>
</cp:coreProperties>
</file>