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70" r:id="rId11"/>
    <p:sldId id="266" r:id="rId12"/>
    <p:sldId id="261" r:id="rId13"/>
    <p:sldId id="263" r:id="rId14"/>
    <p:sldId id="264" r:id="rId15"/>
    <p:sldId id="265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23591-1854-164B-B5F1-99714F2271AD}" v="47" dt="2024-10-30T19:42:51.557"/>
    <p1510:client id="{310E7A9D-ABEB-453E-9D06-E25443F2AD3D}" v="239" dt="2024-10-31T03:21:21.610"/>
    <p1510:client id="{55420E02-B1EC-476B-8A4E-38B746529549}" v="133" dt="2024-10-31T03:16:17.072"/>
    <p1510:client id="{625C5A79-32F6-4E9C-BA2F-DE326E5FCC9A}" v="3" dt="2024-10-31T03:59:05.889"/>
    <p1510:client id="{71D29EC0-1A0B-437A-BBB2-0763F82B13D3}" v="102" dt="2024-10-31T03:28:50.296"/>
    <p1510:client id="{C2E995F7-2C83-448C-89B1-A009581E54E0}" v="24" dt="2024-10-30T18:50:02.328"/>
    <p1510:client id="{D2596B17-C095-4B71-991D-7E4530603C9A}" v="585" dt="2024-10-31T03:43:43.173"/>
    <p1510:client id="{DF7DE8C6-DAC2-4A8B-1A07-D60CA4072D4A}" v="728" dt="2024-10-31T03:55:20.841"/>
    <p1510:client id="{FB6F058F-FB96-A7DF-0EEB-06E772FFD4B9}" v="68" dt="2024-10-31T00:14:24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819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150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9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6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cholarship.org/content/qt6d01c9v7/qt6d01c9v7_noSplash_d6307f10bef85009fad51d5837b90bb1.pdf?t=seap4w" TargetMode="External"/><Relationship Id="rId2" Type="http://schemas.openxmlformats.org/officeDocument/2006/relationships/hyperlink" Target="https://archive.ics.uci.edu/dataset/2/adul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38857"/>
            <a:ext cx="8586672" cy="1949433"/>
          </a:xfrm>
        </p:spPr>
        <p:txBody>
          <a:bodyPr/>
          <a:lstStyle/>
          <a:p>
            <a:r>
              <a:rPr lang="en-US"/>
              <a:t>Predicting income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Dillon Helser, Stephen Magnus, and </a:t>
            </a:r>
            <a:r>
              <a:rPr lang="en-US" err="1"/>
              <a:t>Amitkumar</a:t>
            </a:r>
            <a:r>
              <a:rPr lang="en-US"/>
              <a:t> Patil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1FC9-63C7-E9D0-88A4-312D60C6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15DF-CC1D-1B0C-6768-1FC150A7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ea typeface="+mn-lt"/>
                <a:cs typeface="+mn-lt"/>
              </a:rPr>
              <a:t>Classification Problem Type: Binary Classification</a:t>
            </a:r>
            <a:endParaRPr lang="en-US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Goal: Predict if an individual's income is &gt;$50,000 or &lt;=$50,000 based on demographics and employment features</a:t>
            </a:r>
            <a:endParaRPr lang="en-US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Target variable: “income” (two classes: &lt;=50K, &gt;50K)</a:t>
            </a:r>
            <a:endParaRPr lang="en-US" i="0"/>
          </a:p>
          <a:p>
            <a:pPr marL="383540" indent="-383540"/>
            <a:r>
              <a:rPr lang="en-US">
                <a:ea typeface="+mn-lt"/>
                <a:cs typeface="+mn-lt"/>
              </a:rPr>
              <a:t>Chosen Model: Neural Network (Multilayer Perceptron - MLP)</a:t>
            </a:r>
            <a:endParaRPr lang="en-US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MLP captures complex, non-linear relationships between features and target</a:t>
            </a:r>
            <a:endParaRPr lang="en-US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Benefits: Non-linearity, generalization, flexibility for large datasets</a:t>
            </a:r>
            <a:endParaRPr lang="en-US" i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4A0B7-61A0-84CB-4450-F405DB32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Similar Model vs our Model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96AC-C17B-A132-C33C-5C88A378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Both Models are predicting whether someone is making $50,000 dollars a year. </a:t>
            </a:r>
          </a:p>
          <a:p>
            <a:pPr marL="383540" indent="-383540"/>
            <a:r>
              <a:rPr lang="en-US" dirty="0"/>
              <a:t>In the similar model they chose to use a linear regression Analysis</a:t>
            </a:r>
            <a:endParaRPr lang="en-US" i="0" dirty="0"/>
          </a:p>
          <a:p>
            <a:pPr marL="383540" indent="-383540"/>
            <a:r>
              <a:rPr lang="en-US" dirty="0"/>
              <a:t>In our Analysis decided to use a Neural Network</a:t>
            </a:r>
            <a:endParaRPr lang="en-US" i="0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Both models achieve similar accuracy, with Logistic Regression slightly ahead at 84.623% compared to the Neural Networks 83.62%</a:t>
            </a:r>
            <a:endParaRPr lang="en-US" i="0" dirty="0">
              <a:ea typeface="+mn-lt"/>
              <a:cs typeface="+mn-lt"/>
            </a:endParaRPr>
          </a:p>
          <a:p>
            <a:pPr lvl="1" indent="-383540">
              <a:buFont typeface="Courier New" panose="020B0503020102020204" pitchFamily="34" charset="0"/>
              <a:buChar char="o"/>
            </a:pPr>
            <a:endParaRPr lang="en-US" i="0"/>
          </a:p>
          <a:p>
            <a:pPr lvl="1" indent="-383540">
              <a:buFont typeface="Courier New" panose="020B0503020102020204" pitchFamily="34" charset="0"/>
              <a:buChar char="o"/>
            </a:pPr>
            <a:endParaRPr lang="en-US" i="0"/>
          </a:p>
          <a:p>
            <a:pPr marL="383540" indent="-383540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22AA945-00CA-DF01-9AA4-BB399EA3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0" y="3990116"/>
            <a:ext cx="3730079" cy="17437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EE3FD-1C91-79F4-775C-EE5109680FCB}"/>
              </a:ext>
            </a:extLst>
          </p:cNvPr>
          <p:cNvSpPr txBox="1"/>
          <p:nvPr/>
        </p:nvSpPr>
        <p:spPr>
          <a:xfrm>
            <a:off x="8754139" y="505047"/>
            <a:ext cx="2294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Linear Regression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8E7EB-F642-86DE-648F-ABC533B6A019}"/>
              </a:ext>
            </a:extLst>
          </p:cNvPr>
          <p:cNvSpPr txBox="1"/>
          <p:nvPr/>
        </p:nvSpPr>
        <p:spPr>
          <a:xfrm>
            <a:off x="8754139" y="3615070"/>
            <a:ext cx="2294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69112210-816F-3013-4925-ABC5028E5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13" y="879884"/>
            <a:ext cx="2068944" cy="26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0FC-33AB-E35D-7EE4-8777A2A8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068C-9D40-281F-9AB0-DE74B78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ea typeface="+mn-lt"/>
                <a:cs typeface="+mn-lt"/>
              </a:rPr>
              <a:t>Input Layer:</a:t>
            </a:r>
            <a:endParaRPr lang="en-US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Neuron per feature (both numerical and one-hot encoded categorical)</a:t>
            </a:r>
            <a:endParaRPr lang="en-US" i="0"/>
          </a:p>
          <a:p>
            <a:pPr marL="383540" indent="-383540"/>
            <a:r>
              <a:rPr lang="en-US">
                <a:ea typeface="+mn-lt"/>
                <a:cs typeface="+mn-lt"/>
              </a:rPr>
              <a:t>Hidden Layers:</a:t>
            </a:r>
            <a:endParaRPr lang="en-US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Two hidden layers with </a:t>
            </a:r>
            <a:r>
              <a:rPr lang="en-US" i="0" err="1">
                <a:ea typeface="+mn-lt"/>
                <a:cs typeface="+mn-lt"/>
              </a:rPr>
              <a:t>ReLU</a:t>
            </a:r>
            <a:r>
              <a:rPr lang="en-US" i="0">
                <a:ea typeface="+mn-lt"/>
                <a:cs typeface="+mn-lt"/>
              </a:rPr>
              <a:t> activation functions</a:t>
            </a:r>
            <a:endParaRPr lang="en-US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Initial configuration: 64 neurons in the first hidden layer, 32 in the second</a:t>
            </a:r>
            <a:endParaRPr lang="en-US" i="0"/>
          </a:p>
          <a:p>
            <a:pPr marL="383540" indent="-383540"/>
            <a:r>
              <a:rPr lang="en-US">
                <a:ea typeface="+mn-lt"/>
                <a:cs typeface="+mn-lt"/>
              </a:rPr>
              <a:t>Output Layer:</a:t>
            </a:r>
            <a:endParaRPr lang="en-US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Single neuron with sigmoid activation function</a:t>
            </a:r>
            <a:endParaRPr lang="en-US" i="0"/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>
                <a:ea typeface="+mn-lt"/>
                <a:cs typeface="+mn-lt"/>
              </a:rPr>
              <a:t>Outputs probability score for binary classification</a:t>
            </a:r>
            <a:endParaRPr lang="en-US" i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B2F1-161A-493C-9840-BF15D71C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5DA4-04D8-9761-007B-7A790C55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ea typeface="+mn-lt"/>
                <a:cs typeface="+mn-lt"/>
              </a:rPr>
              <a:t>Loss Function: Binary Cross-Entropy for binary classification</a:t>
            </a:r>
            <a:endParaRPr lang="en-US"/>
          </a:p>
          <a:p>
            <a:pPr marL="383540" indent="-383540"/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 i="0">
                <a:ea typeface="+mn-lt"/>
                <a:cs typeface="+mn-lt"/>
              </a:rPr>
              <a:t>Optimizer: Adam (adaptive learning rate optimization)</a:t>
            </a:r>
            <a:endParaRPr lang="en-US" i="0"/>
          </a:p>
          <a:p>
            <a:pPr lvl="1" indent="-383540"/>
            <a:r>
              <a:rPr lang="en-US">
                <a:ea typeface="+mn-lt"/>
                <a:cs typeface="+mn-lt"/>
              </a:rPr>
              <a:t>Combines benefits of </a:t>
            </a:r>
            <a:r>
              <a:rPr lang="en-US" err="1">
                <a:ea typeface="+mn-lt"/>
                <a:cs typeface="+mn-lt"/>
              </a:rPr>
              <a:t>RMSProp</a:t>
            </a:r>
            <a:r>
              <a:rPr lang="en-US">
                <a:ea typeface="+mn-lt"/>
                <a:cs typeface="+mn-lt"/>
              </a:rPr>
              <a:t> and Stochastic Gradient Descent</a:t>
            </a:r>
            <a:endParaRPr lang="en-US" i="0"/>
          </a:p>
          <a:p>
            <a:pPr marL="383540" indent="-383540"/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ea typeface="+mn-lt"/>
                <a:cs typeface="+mn-lt"/>
              </a:rPr>
              <a:t>Hyperparameters:</a:t>
            </a:r>
            <a:endParaRPr lang="en-US"/>
          </a:p>
          <a:p>
            <a:pPr lvl="1" indent="-383540"/>
            <a:r>
              <a:rPr lang="en-US">
                <a:ea typeface="+mn-lt"/>
                <a:cs typeface="+mn-lt"/>
              </a:rPr>
              <a:t>Experiment with batch sizes, epochs, and apply early stopping to prevent overfitting</a:t>
            </a:r>
            <a:endParaRPr lang="en-US" i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C98-9242-7B27-60D0-FF7D1DC0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Evaluation Metrics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E881-BBE9-EE6B-5456-F9DB5DC6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Evaluation Criteria:</a:t>
            </a:r>
            <a:endParaRPr lang="en-US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Accuracy: Measures overall correct predictions</a:t>
            </a:r>
            <a:endParaRPr lang="en-US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Precision: Ratio of true positives to predicted positives</a:t>
            </a:r>
            <a:endParaRPr lang="en-US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Recall (Sensitivity): Ratio of true positives to actual positives</a:t>
            </a:r>
            <a:endParaRPr lang="en-US" dirty="0"/>
          </a:p>
          <a:p>
            <a:pPr lvl="1" indent="-383540"/>
            <a:r>
              <a:rPr lang="en-US" i="0" dirty="0">
                <a:ea typeface="+mn-lt"/>
                <a:cs typeface="+mn-lt"/>
              </a:rPr>
              <a:t>F1-Score: Balances precision and recall, beneficial for imbalanced datasets</a:t>
            </a:r>
            <a:endParaRPr lang="en-US" dirty="0"/>
          </a:p>
          <a:p>
            <a:pPr marL="530860" lvl="1" indent="0">
              <a:buNone/>
            </a:pPr>
            <a:endParaRPr lang="en-US" i="0" dirty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FDFA-9C30-EEAC-8305-F418ED7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EBA5-7FB6-A66F-CACD-E1156271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Decision Tree Model:</a:t>
            </a:r>
          </a:p>
          <a:p>
            <a:pPr lvl="1" indent="-383540">
              <a:buFont typeface="Courier New,monospace" panose="020B0503020102020204" pitchFamily="34" charset="0"/>
              <a:buChar char="o"/>
            </a:pPr>
            <a:r>
              <a:rPr lang="en-US" i="0" dirty="0"/>
              <a:t>Will provide us with a way to test a second model to our data </a:t>
            </a:r>
            <a:endParaRPr lang="en-US" i="0" dirty="0">
              <a:solidFill>
                <a:srgbClr val="000000"/>
              </a:solidFill>
            </a:endParaRPr>
          </a:p>
          <a:p>
            <a:pPr lvl="1" indent="-383540">
              <a:buFont typeface="Courier New,monospace" panose="020B0503020102020204" pitchFamily="34" charset="0"/>
              <a:buChar char="o"/>
            </a:pPr>
            <a:r>
              <a:rPr lang="en-US" i="0" dirty="0"/>
              <a:t>Provides a more transparent and interpretable model</a:t>
            </a: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Similar Neural Network Model</a:t>
            </a:r>
          </a:p>
          <a:p>
            <a:pPr lvl="1" indent="-383540">
              <a:buFont typeface="Courier New" panose="020B0503020102020204" pitchFamily="34" charset="0"/>
              <a:buChar char="o"/>
            </a:pPr>
            <a:r>
              <a:rPr lang="en-US" i="0" dirty="0"/>
              <a:t>Interested to see if we could identify newer data, that is able to achieve similar accuracy </a:t>
            </a:r>
            <a:br>
              <a:rPr lang="en-US" i="0" dirty="0"/>
            </a:br>
            <a:r>
              <a:rPr lang="en-US" i="0" dirty="0"/>
              <a:t>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6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341-76F9-8F42-A243-4C41305E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B195-AB3F-AC0F-6EFB-D52E81FB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Data: </a:t>
            </a:r>
            <a:r>
              <a:rPr lang="en-US" dirty="0">
                <a:ea typeface="+mn-lt"/>
                <a:cs typeface="+mn-lt"/>
                <a:hlinkClick r:id="rId2"/>
              </a:rPr>
              <a:t>https://archive.ics.uci.edu/dataset/2/adult</a:t>
            </a:r>
            <a:endParaRPr lang="en-US">
              <a:ea typeface="+mn-lt"/>
              <a:cs typeface="+mn-lt"/>
            </a:endParaRPr>
          </a:p>
          <a:p>
            <a:pPr marL="383540" indent="-383540"/>
            <a:endParaRPr lang="en-US" dirty="0"/>
          </a:p>
          <a:p>
            <a:pPr marL="383540" indent="-383540"/>
            <a:r>
              <a:rPr lang="en-US" dirty="0"/>
              <a:t>Similar Model Example: </a:t>
            </a:r>
            <a:r>
              <a:rPr lang="en-US" dirty="0">
                <a:ea typeface="+mn-lt"/>
                <a:cs typeface="+mn-lt"/>
                <a:hlinkClick r:id="rId3"/>
              </a:rPr>
              <a:t>https://escholarship.org/content/qt6d01c9v7/qt6d01c9v7_noSplash_d6307f10bef85009fad51d5837b90bb1.pdf?t=seap4w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9FC0-C293-101F-DBC7-D6D6631B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5073-F216-6104-E67A-D9FDB1F6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Analyze Data on adults aged 16 through 100 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Aim - Predict if an individual's income is greater than 50,000 per year or not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Data Information (Becker &amp; </a:t>
            </a:r>
            <a:r>
              <a:rPr lang="en-US" err="1"/>
              <a:t>Kohavi</a:t>
            </a:r>
            <a:r>
              <a:rPr lang="en-US"/>
              <a:t>, 1996)</a:t>
            </a:r>
          </a:p>
          <a:p>
            <a:pPr lvl="1" indent="-383540"/>
            <a:r>
              <a:rPr lang="en-US"/>
              <a:t>Variables include marital status, age, race, sex, among others.</a:t>
            </a:r>
          </a:p>
          <a:p>
            <a:pPr marL="53022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4086-3572-104C-845E-4F11B897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A903-922C-3681-7FAD-D4A1312D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factors that influence income levels. </a:t>
            </a:r>
          </a:p>
          <a:p>
            <a:endParaRPr lang="en-US"/>
          </a:p>
          <a:p>
            <a:r>
              <a:rPr lang="en-US"/>
              <a:t>Identify disparities or underlying issues affecting salary.</a:t>
            </a:r>
          </a:p>
          <a:p>
            <a:endParaRPr lang="en-US"/>
          </a:p>
          <a:p>
            <a:r>
              <a:rPr lang="en-US"/>
              <a:t>Explore questions on what factors contribute to making a decent living.</a:t>
            </a:r>
          </a:p>
          <a:p>
            <a:endParaRPr lang="en-US"/>
          </a:p>
          <a:p>
            <a:r>
              <a:rPr lang="en-US"/>
              <a:t>Distinguish between changeable factors (e.g., marital status) and fixed factors (e.g., race, age).</a:t>
            </a:r>
          </a:p>
        </p:txBody>
      </p:sp>
    </p:spTree>
    <p:extLst>
      <p:ext uri="{BB962C8B-B14F-4D97-AF65-F5344CB8AC3E}">
        <p14:creationId xmlns:p14="http://schemas.microsoft.com/office/powerpoint/2010/main" val="351655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D569-3788-97F5-E4D1-7CDBE16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9786-9F84-F7EB-8053-94AEB9F1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$50,000 Threshold?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In 1994, $50,000 represented a high income (average salary: $26,939).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Adjusted for inflation, equivalent to $106,206.48 in 2024.</a:t>
            </a:r>
          </a:p>
          <a:p>
            <a:endParaRPr lang="en-US"/>
          </a:p>
          <a:p>
            <a:r>
              <a:rPr lang="en-US"/>
              <a:t>Methodologies Referenced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Machine learning: Classification models to predict income levels.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Non-machine learning: Correlation models to examine factor relationships.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CC39-A89A-06B1-2D64-5485E10C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Source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8EB-2BE2-8CDC-0B6C-6C90A3EA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Dataset Origin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Source: UC Irvine’s Machine Learning Repository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Loaded into a pandas </a:t>
            </a:r>
            <a:r>
              <a:rPr lang="en-US" err="1"/>
              <a:t>DataFrame</a:t>
            </a:r>
            <a:r>
              <a:rPr lang="en-US"/>
              <a:t> using </a:t>
            </a:r>
            <a:r>
              <a:rPr lang="en-US" err="1"/>
              <a:t>ucimprepo</a:t>
            </a:r>
            <a:r>
              <a:rPr lang="en-US"/>
              <a:t> library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Data Composition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Instances: 48,842 entries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Features (14): age, </a:t>
            </a:r>
            <a:r>
              <a:rPr lang="en-US" err="1"/>
              <a:t>workclass</a:t>
            </a:r>
            <a:r>
              <a:rPr lang="en-US"/>
              <a:t>, </a:t>
            </a:r>
            <a:r>
              <a:rPr lang="en-US" err="1"/>
              <a:t>fnlwgt</a:t>
            </a:r>
            <a:r>
              <a:rPr lang="en-US"/>
              <a:t>, education, education-num, marital-status, occupation, relationship, race, sex, capital-gain, capital-loss, hours-per-week, native-country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Target Variable: Income (categorical, values: “&lt;=50K” or “&gt;50K”)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E472-E881-9060-259B-EB0CC9D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2D2-4614-D7BA-942E-90A0ADA1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632"/>
            <a:ext cx="10030968" cy="4919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Missing Value Handling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Initial missing values represented by “?”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Converted to </a:t>
            </a:r>
            <a:r>
              <a:rPr lang="en-US" err="1"/>
              <a:t>NaN</a:t>
            </a:r>
            <a:r>
              <a:rPr lang="en-US"/>
              <a:t> values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Missing data identified in </a:t>
            </a:r>
            <a:r>
              <a:rPr lang="en-US" err="1"/>
              <a:t>workclass</a:t>
            </a:r>
            <a:r>
              <a:rPr lang="en-US"/>
              <a:t>, occupation, and native-country columns</a:t>
            </a:r>
          </a:p>
          <a:p>
            <a:pPr marL="383540" indent="-383540"/>
            <a:r>
              <a:rPr lang="en-US"/>
              <a:t>Decision on Missing Data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All instances with missing values dropped</a:t>
            </a:r>
          </a:p>
          <a:p>
            <a:pPr lvl="1" indent="-383540">
              <a:buFont typeface="Arial" panose="020B0604020202020204" pitchFamily="34" charset="0"/>
              <a:buChar char="•"/>
            </a:pPr>
            <a:r>
              <a:rPr lang="en-US"/>
              <a:t>Remaining Instances: 45,222</a:t>
            </a:r>
          </a:p>
          <a:p>
            <a:pPr marL="383540" indent="-383540"/>
            <a:r>
              <a:rPr lang="en-US"/>
              <a:t>Feature Reductions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1"/>
              <a:t>education-num </a:t>
            </a:r>
            <a:r>
              <a:rPr lang="en-US"/>
              <a:t>(same meaning as education) </a:t>
            </a:r>
            <a:endParaRPr lang="en-US" i="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err="1"/>
              <a:t>fnlwgt</a:t>
            </a:r>
            <a:r>
              <a:rPr lang="en-US"/>
              <a:t> (metadata unclear)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relationship (similar</a:t>
            </a:r>
            <a:r>
              <a:rPr lang="en-US" i="1"/>
              <a:t> </a:t>
            </a:r>
            <a:r>
              <a:rPr lang="en-US"/>
              <a:t>to marital status) </a:t>
            </a:r>
            <a:endParaRPr lang="en-US" i="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i="1"/>
              <a:t>capital-gain &amp; capital-loss</a:t>
            </a:r>
            <a:r>
              <a:rPr lang="en-US"/>
              <a:t> (positively correlated with income)</a:t>
            </a:r>
            <a:endParaRPr lang="en-US" i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C2BA-A215-1CF9-088E-177BCC54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EFFC-132E-C28A-2F83-872396FA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Recategorizing Variables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Standardized income labels (removed unnecessary periods in “&lt;=50K.” and “&gt;50K.”)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Reduced number of categories in </a:t>
            </a:r>
            <a:r>
              <a:rPr lang="en-US" err="1"/>
              <a:t>workclass</a:t>
            </a:r>
            <a:r>
              <a:rPr lang="en-US"/>
              <a:t>, education, &amp; marital-status</a:t>
            </a:r>
            <a:endParaRPr lang="en-US" i="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Converted native-country to a binary variable ("United-States" or "Other")</a:t>
            </a:r>
            <a:endParaRPr lang="en-US" i="0"/>
          </a:p>
          <a:p>
            <a:pPr marL="383540" indent="-383540"/>
            <a:r>
              <a:rPr lang="en-US"/>
              <a:t>Encoding Categorical Features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Used label encoding for binary categorical features</a:t>
            </a:r>
            <a:endParaRPr lang="en-US" i="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Used one-hot encoding for all other categorical features</a:t>
            </a:r>
          </a:p>
          <a:p>
            <a:pPr marL="383540" indent="-383540"/>
            <a:r>
              <a:rPr lang="en-US"/>
              <a:t>Normalized numerical features with </a:t>
            </a:r>
            <a:r>
              <a:rPr lang="en-US" err="1"/>
              <a:t>StandardScalar</a:t>
            </a:r>
            <a:r>
              <a:rPr lang="en-US"/>
              <a:t>()</a:t>
            </a:r>
            <a:endParaRPr lang="en-US" i="1"/>
          </a:p>
          <a:p>
            <a:pPr lvl="1" indent="-383540">
              <a:buFont typeface="Arial" panose="020B0503020102020204" pitchFamily="34" charset="0"/>
              <a:buChar char="•"/>
            </a:pPr>
            <a:endParaRPr lang="en-US"/>
          </a:p>
          <a:p>
            <a:pPr lvl="1" indent="-383540">
              <a:buFont typeface="Arial" panose="020B0503020102020204" pitchFamily="34" charset="0"/>
              <a:buChar char="•"/>
            </a:pPr>
            <a:endParaRPr lang="en-US" i="0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016F-9A48-3633-1AC8-C19CD78F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0E6E-A66F-083D-6DC2-9847E91E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Data Composition (before encoding)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9 features: age, </a:t>
            </a:r>
            <a:r>
              <a:rPr lang="en-US" err="1"/>
              <a:t>workclass</a:t>
            </a:r>
            <a:r>
              <a:rPr lang="en-US"/>
              <a:t>, education, marital-status, occupation, race, sex, hours-per-week, native-country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/>
              <a:t>45,222 instances</a:t>
            </a:r>
          </a:p>
          <a:p>
            <a:pPr marL="383540" indent="-383540"/>
            <a:r>
              <a:rPr lang="en-US"/>
              <a:t>After encoding, the data contained 38 features</a:t>
            </a:r>
          </a:p>
          <a:p>
            <a:pPr marL="0" indent="0">
              <a:buNone/>
            </a:pPr>
            <a:endParaRPr lang="en-US"/>
          </a:p>
          <a:p>
            <a:pPr lvl="1" indent="-383540">
              <a:buFont typeface="Arial" panose="020B05030201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96119-2D8E-3029-A72B-A2206440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/>
              <a:t>Data Overview</a:t>
            </a: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148BC142-02E1-8B33-7C7C-B33EFA43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About 75% of the sample data make an income below the $50,000 target</a:t>
            </a:r>
          </a:p>
          <a:p>
            <a:endParaRPr lang="en-US"/>
          </a:p>
          <a:p>
            <a:r>
              <a:rPr lang="en-US"/>
              <a:t>About 67% of the sample data are Males in our data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459F4D-8D0C-9BE0-7FDC-56ADEEF0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918" y="3509434"/>
            <a:ext cx="2610421" cy="279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C7F7F2-0B39-09D1-96C3-AEC315AC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6917" y="549798"/>
            <a:ext cx="2610421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382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C7567F2A039244B17339C642CEFFC3" ma:contentTypeVersion="4" ma:contentTypeDescription="Create a new document." ma:contentTypeScope="" ma:versionID="d3f876ed61543a9c4708400f82f60989">
  <xsd:schema xmlns:xsd="http://www.w3.org/2001/XMLSchema" xmlns:xs="http://www.w3.org/2001/XMLSchema" xmlns:p="http://schemas.microsoft.com/office/2006/metadata/properties" xmlns:ns2="2b587dd1-21ac-49d2-887a-c18059a38ceb" targetNamespace="http://schemas.microsoft.com/office/2006/metadata/properties" ma:root="true" ma:fieldsID="ff6a6ad82f7513ff22b8fb7c479a80b8" ns2:_="">
    <xsd:import namespace="2b587dd1-21ac-49d2-887a-c18059a38c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87dd1-21ac-49d2-887a-c18059a38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C5733F-7FA4-4609-A55F-9FE9FD923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87CC94-5A12-45DF-80DE-BA9BDC5DE1B4}">
  <ds:schemaRefs>
    <ds:schemaRef ds:uri="2b587dd1-21ac-49d2-887a-c18059a38c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93125E-8A04-43B8-9C92-B715F7487F81}">
  <ds:schemaRefs>
    <ds:schemaRef ds:uri="2b587dd1-21ac-49d2-887a-c18059a38c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Predicting income</vt:lpstr>
      <vt:lpstr>Project Focus</vt:lpstr>
      <vt:lpstr>Purpose of Study </vt:lpstr>
      <vt:lpstr>Background Information </vt:lpstr>
      <vt:lpstr>Dataset Source and Structure</vt:lpstr>
      <vt:lpstr>Data Cleaning</vt:lpstr>
      <vt:lpstr>Data Cleaning</vt:lpstr>
      <vt:lpstr>Data Cleaned</vt:lpstr>
      <vt:lpstr>Data Overview</vt:lpstr>
      <vt:lpstr>Model Overview</vt:lpstr>
      <vt:lpstr>Similar Model vs our Model  </vt:lpstr>
      <vt:lpstr>Model Architecture</vt:lpstr>
      <vt:lpstr>Model Training Setup </vt:lpstr>
      <vt:lpstr>Model Evaluation Metrics  </vt:lpstr>
      <vt:lpstr>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464</cp:revision>
  <dcterms:created xsi:type="dcterms:W3CDTF">2024-10-30T17:47:23Z</dcterms:created>
  <dcterms:modified xsi:type="dcterms:W3CDTF">2024-10-31T04:03:49Z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0x0101006CC7567F2A039244B17339C642CEFFC3</vt:lpwstr>
  </property>
</Properties>
</file>