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1" r:id="rId5"/>
    <p:sldId id="262" r:id="rId6"/>
    <p:sldId id="263" r:id="rId7"/>
    <p:sldId id="264" r:id="rId8"/>
    <p:sldId id="265" r:id="rId9"/>
    <p:sldId id="266" r:id="rId10"/>
    <p:sldId id="267" r:id="rId11"/>
    <p:sldId id="25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365" autoAdjust="0"/>
    <p:restoredTop sz="94660"/>
  </p:normalViewPr>
  <p:slideViewPr>
    <p:cSldViewPr snapToGrid="0">
      <p:cViewPr varScale="1">
        <p:scale>
          <a:sx n="54" d="100"/>
          <a:sy n="54" d="100"/>
        </p:scale>
        <p:origin x="6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1900EC-4083-4FF6-A034-0DB15F3E3BD7}"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4AF99-2A50-4D54-879F-E536BB69A8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28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900EC-4083-4FF6-A034-0DB15F3E3BD7}"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4AF99-2A50-4D54-879F-E536BB69A89B}" type="slidenum">
              <a:rPr lang="en-US" smtClean="0"/>
              <a:t>‹#›</a:t>
            </a:fld>
            <a:endParaRPr lang="en-US"/>
          </a:p>
        </p:txBody>
      </p:sp>
    </p:spTree>
    <p:extLst>
      <p:ext uri="{BB962C8B-B14F-4D97-AF65-F5344CB8AC3E}">
        <p14:creationId xmlns:p14="http://schemas.microsoft.com/office/powerpoint/2010/main" val="214673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900EC-4083-4FF6-A034-0DB15F3E3BD7}"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4AF99-2A50-4D54-879F-E536BB69A89B}" type="slidenum">
              <a:rPr lang="en-US" smtClean="0"/>
              <a:t>‹#›</a:t>
            </a:fld>
            <a:endParaRPr lang="en-US"/>
          </a:p>
        </p:txBody>
      </p:sp>
    </p:spTree>
    <p:extLst>
      <p:ext uri="{BB962C8B-B14F-4D97-AF65-F5344CB8AC3E}">
        <p14:creationId xmlns:p14="http://schemas.microsoft.com/office/powerpoint/2010/main" val="296830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900EC-4083-4FF6-A034-0DB15F3E3BD7}"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4AF99-2A50-4D54-879F-E536BB69A89B}" type="slidenum">
              <a:rPr lang="en-US" smtClean="0"/>
              <a:t>‹#›</a:t>
            </a:fld>
            <a:endParaRPr lang="en-US"/>
          </a:p>
        </p:txBody>
      </p:sp>
    </p:spTree>
    <p:extLst>
      <p:ext uri="{BB962C8B-B14F-4D97-AF65-F5344CB8AC3E}">
        <p14:creationId xmlns:p14="http://schemas.microsoft.com/office/powerpoint/2010/main" val="311408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900EC-4083-4FF6-A034-0DB15F3E3BD7}"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4AF99-2A50-4D54-879F-E536BB69A89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82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1900EC-4083-4FF6-A034-0DB15F3E3BD7}"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4AF99-2A50-4D54-879F-E536BB69A89B}" type="slidenum">
              <a:rPr lang="en-US" smtClean="0"/>
              <a:t>‹#›</a:t>
            </a:fld>
            <a:endParaRPr lang="en-US"/>
          </a:p>
        </p:txBody>
      </p:sp>
    </p:spTree>
    <p:extLst>
      <p:ext uri="{BB962C8B-B14F-4D97-AF65-F5344CB8AC3E}">
        <p14:creationId xmlns:p14="http://schemas.microsoft.com/office/powerpoint/2010/main" val="129160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1900EC-4083-4FF6-A034-0DB15F3E3BD7}"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4AF99-2A50-4D54-879F-E536BB69A89B}" type="slidenum">
              <a:rPr lang="en-US" smtClean="0"/>
              <a:t>‹#›</a:t>
            </a:fld>
            <a:endParaRPr lang="en-US"/>
          </a:p>
        </p:txBody>
      </p:sp>
    </p:spTree>
    <p:extLst>
      <p:ext uri="{BB962C8B-B14F-4D97-AF65-F5344CB8AC3E}">
        <p14:creationId xmlns:p14="http://schemas.microsoft.com/office/powerpoint/2010/main" val="307959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1900EC-4083-4FF6-A034-0DB15F3E3BD7}"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4AF99-2A50-4D54-879F-E536BB69A89B}" type="slidenum">
              <a:rPr lang="en-US" smtClean="0"/>
              <a:t>‹#›</a:t>
            </a:fld>
            <a:endParaRPr lang="en-US"/>
          </a:p>
        </p:txBody>
      </p:sp>
    </p:spTree>
    <p:extLst>
      <p:ext uri="{BB962C8B-B14F-4D97-AF65-F5344CB8AC3E}">
        <p14:creationId xmlns:p14="http://schemas.microsoft.com/office/powerpoint/2010/main" val="367134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1900EC-4083-4FF6-A034-0DB15F3E3BD7}" type="datetimeFigureOut">
              <a:rPr lang="en-US" smtClean="0"/>
              <a:t>4/15/2024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D34AF99-2A50-4D54-879F-E536BB69A89B}" type="slidenum">
              <a:rPr lang="en-US" smtClean="0"/>
              <a:t>‹#›</a:t>
            </a:fld>
            <a:endParaRPr lang="en-US"/>
          </a:p>
        </p:txBody>
      </p:sp>
    </p:spTree>
    <p:extLst>
      <p:ext uri="{BB962C8B-B14F-4D97-AF65-F5344CB8AC3E}">
        <p14:creationId xmlns:p14="http://schemas.microsoft.com/office/powerpoint/2010/main" val="166718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1900EC-4083-4FF6-A034-0DB15F3E3BD7}" type="datetimeFigureOut">
              <a:rPr lang="en-US" smtClean="0"/>
              <a:t>4/15/2024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34AF99-2A50-4D54-879F-E536BB69A89B}" type="slidenum">
              <a:rPr lang="en-US" smtClean="0"/>
              <a:t>‹#›</a:t>
            </a:fld>
            <a:endParaRPr lang="en-US"/>
          </a:p>
        </p:txBody>
      </p:sp>
    </p:spTree>
    <p:extLst>
      <p:ext uri="{BB962C8B-B14F-4D97-AF65-F5344CB8AC3E}">
        <p14:creationId xmlns:p14="http://schemas.microsoft.com/office/powerpoint/2010/main" val="129007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1900EC-4083-4FF6-A034-0DB15F3E3BD7}"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4AF99-2A50-4D54-879F-E536BB69A89B}" type="slidenum">
              <a:rPr lang="en-US" smtClean="0"/>
              <a:t>‹#›</a:t>
            </a:fld>
            <a:endParaRPr lang="en-US"/>
          </a:p>
        </p:txBody>
      </p:sp>
    </p:spTree>
    <p:extLst>
      <p:ext uri="{BB962C8B-B14F-4D97-AF65-F5344CB8AC3E}">
        <p14:creationId xmlns:p14="http://schemas.microsoft.com/office/powerpoint/2010/main" val="33097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1900EC-4083-4FF6-A034-0DB15F3E3BD7}" type="datetimeFigureOut">
              <a:rPr lang="en-US" smtClean="0"/>
              <a:t>4/15/2024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D34AF99-2A50-4D54-879F-E536BB69A89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5604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4AEA-103F-4574-A6EB-643289E12C7F}"/>
              </a:ext>
            </a:extLst>
          </p:cNvPr>
          <p:cNvSpPr>
            <a:spLocks noGrp="1"/>
          </p:cNvSpPr>
          <p:nvPr>
            <p:ph type="ctrTitle"/>
          </p:nvPr>
        </p:nvSpPr>
        <p:spPr/>
        <p:txBody>
          <a:bodyPr/>
          <a:lstStyle/>
          <a:p>
            <a:r>
              <a:rPr lang="en-US" b="1" dirty="0">
                <a:solidFill>
                  <a:schemeClr val="accent2">
                    <a:lumMod val="75000"/>
                  </a:schemeClr>
                </a:solidFill>
              </a:rPr>
              <a:t>Lead Score </a:t>
            </a:r>
            <a:br>
              <a:rPr lang="en-US" b="1" dirty="0">
                <a:solidFill>
                  <a:schemeClr val="accent2">
                    <a:lumMod val="75000"/>
                  </a:schemeClr>
                </a:solidFill>
              </a:rPr>
            </a:br>
            <a:r>
              <a:rPr lang="en-US" b="1" dirty="0">
                <a:solidFill>
                  <a:schemeClr val="accent2">
                    <a:lumMod val="75000"/>
                  </a:schemeClr>
                </a:solidFill>
              </a:rPr>
              <a:t>Case Study</a:t>
            </a:r>
          </a:p>
        </p:txBody>
      </p:sp>
      <p:sp>
        <p:nvSpPr>
          <p:cNvPr id="3" name="Subtitle 2">
            <a:extLst>
              <a:ext uri="{FF2B5EF4-FFF2-40B4-BE49-F238E27FC236}">
                <a16:creationId xmlns:a16="http://schemas.microsoft.com/office/drawing/2014/main" id="{C7B867AE-4B3D-4F4B-ABE0-DE96864E5300}"/>
              </a:ext>
            </a:extLst>
          </p:cNvPr>
          <p:cNvSpPr>
            <a:spLocks noGrp="1"/>
          </p:cNvSpPr>
          <p:nvPr>
            <p:ph type="subTitle" idx="1"/>
          </p:nvPr>
        </p:nvSpPr>
        <p:spPr>
          <a:xfrm>
            <a:off x="1164657" y="4455619"/>
            <a:ext cx="10395284" cy="1771925"/>
          </a:xfrm>
        </p:spPr>
        <p:txBody>
          <a:bodyPr>
            <a:normAutofit/>
          </a:bodyPr>
          <a:lstStyle/>
          <a:p>
            <a:r>
              <a:rPr lang="en-US" sz="2000" b="1" dirty="0"/>
              <a:t>Group  members</a:t>
            </a:r>
          </a:p>
          <a:p>
            <a:r>
              <a:rPr lang="en-US" sz="2000" b="1" dirty="0"/>
              <a:t>1.Amit kumar</a:t>
            </a:r>
          </a:p>
          <a:p>
            <a:r>
              <a:rPr lang="en-US" sz="2000" b="1" dirty="0"/>
              <a:t>2.Amit kumar sharma</a:t>
            </a:r>
          </a:p>
          <a:p>
            <a:r>
              <a:rPr lang="en-US" sz="2000" b="1" dirty="0"/>
              <a:t>3.Amoksha sharma</a:t>
            </a:r>
          </a:p>
        </p:txBody>
      </p:sp>
    </p:spTree>
    <p:extLst>
      <p:ext uri="{BB962C8B-B14F-4D97-AF65-F5344CB8AC3E}">
        <p14:creationId xmlns:p14="http://schemas.microsoft.com/office/powerpoint/2010/main" val="103302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5BA2B9-B736-46DC-9E0C-5635271BB0A9}"/>
              </a:ext>
            </a:extLst>
          </p:cNvPr>
          <p:cNvPicPr>
            <a:picLocks noChangeAspect="1"/>
          </p:cNvPicPr>
          <p:nvPr/>
        </p:nvPicPr>
        <p:blipFill>
          <a:blip r:embed="rId2"/>
          <a:stretch>
            <a:fillRect/>
          </a:stretch>
        </p:blipFill>
        <p:spPr>
          <a:xfrm>
            <a:off x="4543824" y="605253"/>
            <a:ext cx="6313472" cy="5647494"/>
          </a:xfrm>
          <a:prstGeom prst="rect">
            <a:avLst/>
          </a:prstGeom>
        </p:spPr>
      </p:pic>
      <p:sp>
        <p:nvSpPr>
          <p:cNvPr id="4" name="TextBox 3">
            <a:extLst>
              <a:ext uri="{FF2B5EF4-FFF2-40B4-BE49-F238E27FC236}">
                <a16:creationId xmlns:a16="http://schemas.microsoft.com/office/drawing/2014/main" id="{39A039FD-09AF-4557-A648-626CF069CB83}"/>
              </a:ext>
            </a:extLst>
          </p:cNvPr>
          <p:cNvSpPr txBox="1"/>
          <p:nvPr/>
        </p:nvSpPr>
        <p:spPr>
          <a:xfrm>
            <a:off x="385010" y="231006"/>
            <a:ext cx="4158813" cy="646331"/>
          </a:xfrm>
          <a:prstGeom prst="rect">
            <a:avLst/>
          </a:prstGeom>
          <a:noFill/>
        </p:spPr>
        <p:txBody>
          <a:bodyPr wrap="square" rtlCol="0">
            <a:spAutoFit/>
          </a:bodyPr>
          <a:lstStyle/>
          <a:p>
            <a:r>
              <a:rPr lang="en-US" b="1" dirty="0">
                <a:solidFill>
                  <a:schemeClr val="accent2">
                    <a:lumMod val="75000"/>
                  </a:schemeClr>
                </a:solidFill>
              </a:rPr>
              <a:t>Bivariate Analysis</a:t>
            </a:r>
          </a:p>
          <a:p>
            <a:endParaRPr lang="en-US" b="1" dirty="0">
              <a:solidFill>
                <a:schemeClr val="accent2">
                  <a:lumMod val="75000"/>
                </a:schemeClr>
              </a:solidFill>
            </a:endParaRPr>
          </a:p>
        </p:txBody>
      </p:sp>
      <p:sp>
        <p:nvSpPr>
          <p:cNvPr id="5" name="TextBox 4">
            <a:extLst>
              <a:ext uri="{FF2B5EF4-FFF2-40B4-BE49-F238E27FC236}">
                <a16:creationId xmlns:a16="http://schemas.microsoft.com/office/drawing/2014/main" id="{F9EF881A-9FAC-4A3F-86E6-437876471885}"/>
              </a:ext>
            </a:extLst>
          </p:cNvPr>
          <p:cNvSpPr txBox="1"/>
          <p:nvPr/>
        </p:nvSpPr>
        <p:spPr>
          <a:xfrm>
            <a:off x="481263" y="1212783"/>
            <a:ext cx="4158813" cy="4801314"/>
          </a:xfrm>
          <a:prstGeom prst="rect">
            <a:avLst/>
          </a:prstGeom>
          <a:noFill/>
        </p:spPr>
        <p:txBody>
          <a:bodyPr wrap="square" rtlCol="0">
            <a:spAutoFit/>
          </a:bodyPr>
          <a:lstStyle/>
          <a:p>
            <a:r>
              <a:rPr lang="en-US" dirty="0"/>
              <a:t>The analysis reveals significant correlations between certain variables. Notably, '</a:t>
            </a:r>
            <a:r>
              <a:rPr lang="en-US" dirty="0" err="1"/>
              <a:t>TotalVisits</a:t>
            </a:r>
            <a:r>
              <a:rPr lang="en-US" dirty="0"/>
              <a:t>' and 'Page Views per Visit' exhibit a strong correlation of 0.75, indicating that as the total number of visits increases, so does the average number of page views per visit. Additionally, 'Total Time Spent on Website' shows a moderate correlation of 0.36 with the target variable 'Converted'. This suggests that increased time spent on the website may have a positive impact on conversion rates, although the relationship is not as strong as the correlation observed between '</a:t>
            </a:r>
            <a:r>
              <a:rPr lang="en-US" dirty="0" err="1"/>
              <a:t>TotalVisits</a:t>
            </a:r>
            <a:r>
              <a:rPr lang="en-US" dirty="0"/>
              <a:t>' and 'Page Views per Visit'.</a:t>
            </a:r>
          </a:p>
          <a:p>
            <a:endParaRPr lang="en-US" dirty="0"/>
          </a:p>
        </p:txBody>
      </p:sp>
    </p:spTree>
    <p:extLst>
      <p:ext uri="{BB962C8B-B14F-4D97-AF65-F5344CB8AC3E}">
        <p14:creationId xmlns:p14="http://schemas.microsoft.com/office/powerpoint/2010/main" val="115714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C3E364-873E-457C-998C-CF8C3DF9F809}"/>
              </a:ext>
            </a:extLst>
          </p:cNvPr>
          <p:cNvSpPr txBox="1"/>
          <p:nvPr/>
        </p:nvSpPr>
        <p:spPr>
          <a:xfrm>
            <a:off x="1126156" y="1040792"/>
            <a:ext cx="10799545" cy="5509200"/>
          </a:xfrm>
          <a:prstGeom prst="rect">
            <a:avLst/>
          </a:prstGeom>
          <a:noFill/>
        </p:spPr>
        <p:txBody>
          <a:bodyPr wrap="square" rtlCol="0">
            <a:spAutoFit/>
          </a:bodyPr>
          <a:lstStyle/>
          <a:p>
            <a:r>
              <a:rPr lang="en-US" sz="1600" dirty="0"/>
              <a:t>1. The conversion rate for 'API' stands at approximately 31%, while for 'Landing Page Submission', it is around 36%. Additionally, 'Lead Add Form' shows a higher number of conversions compared to unsuccessful ones, and 'Lead Import' has a lower count.</a:t>
            </a:r>
          </a:p>
          <a:p>
            <a:br>
              <a:rPr lang="en-US" sz="1600" dirty="0"/>
            </a:br>
            <a:r>
              <a:rPr lang="en-US" sz="1600" dirty="0"/>
              <a:t>2. To enhance the overall lead conversion rate, the focus should be on improving the conversion of leads originating from API and Landing Page Submission sources. Additionally, efforts should be made to generate more leads from the Lead Add Form.</a:t>
            </a:r>
          </a:p>
          <a:p>
            <a:br>
              <a:rPr lang="en-US" sz="1600" dirty="0"/>
            </a:br>
            <a:r>
              <a:rPr lang="en-US" sz="1600" dirty="0"/>
              <a:t>3. The plot indicates that Google and Direct traffic generate the maximum number of leads. Moreover, the conversion rate for 'Reference' and '</a:t>
            </a:r>
            <a:r>
              <a:rPr lang="en-US" sz="1600" dirty="0" err="1"/>
              <a:t>Welingak</a:t>
            </a:r>
            <a:r>
              <a:rPr lang="en-US" sz="1600" dirty="0"/>
              <a:t> Website' leads is high. To improve the overall lead conversion rate, emphasis should be placed on improving lead conversion from Olark Chat, organic search, direct traffic, and Google leads, while also increasing leads from reference and </a:t>
            </a:r>
            <a:r>
              <a:rPr lang="en-US" sz="1600" dirty="0" err="1"/>
              <a:t>Welingak</a:t>
            </a:r>
            <a:r>
              <a:rPr lang="en-US" sz="1600" dirty="0"/>
              <a:t> website.</a:t>
            </a:r>
          </a:p>
          <a:p>
            <a:br>
              <a:rPr lang="en-US" sz="1600" dirty="0"/>
            </a:br>
            <a:r>
              <a:rPr lang="en-US" sz="1600" dirty="0"/>
              <a:t>4. The plot further highlights that people who opt for the mail option are becoming more leads.</a:t>
            </a:r>
          </a:p>
          <a:p>
            <a:br>
              <a:rPr lang="en-US" sz="1600" dirty="0"/>
            </a:br>
            <a:r>
              <a:rPr lang="en-US" sz="1600" dirty="0"/>
              <a:t>5. Analysis of the plot reveals that the conversion rate for the last activity of 'SMS Sent' is approximately 63%, with 'Email Opened' being the highest last activity among leads.</a:t>
            </a:r>
          </a:p>
          <a:p>
            <a:br>
              <a:rPr lang="en-US" sz="1600" dirty="0"/>
            </a:br>
            <a:r>
              <a:rPr lang="en-US" sz="1600" dirty="0"/>
              <a:t>6. Among different occupations, 'Unemployed' leads generate a higher number of leads and have a conversion rate of approximately 45%, while the conversion rate is higher for 'Working Professionals'.</a:t>
            </a:r>
          </a:p>
          <a:p>
            <a:br>
              <a:rPr lang="en-US" sz="1600" dirty="0"/>
            </a:br>
            <a:r>
              <a:rPr lang="en-US" sz="1600" dirty="0"/>
              <a:t>7. The count plot of 'Specialization' shows that 'Management' specialization generates the highest number of leads overall, with the 'Other' category also contributing significantly to lead generation.</a:t>
            </a:r>
          </a:p>
          <a:p>
            <a:endParaRPr lang="en-US" sz="1600" dirty="0"/>
          </a:p>
        </p:txBody>
      </p:sp>
      <p:sp>
        <p:nvSpPr>
          <p:cNvPr id="3" name="TextBox 2">
            <a:extLst>
              <a:ext uri="{FF2B5EF4-FFF2-40B4-BE49-F238E27FC236}">
                <a16:creationId xmlns:a16="http://schemas.microsoft.com/office/drawing/2014/main" id="{071ADFD3-876B-429D-B0EB-FF902C737EEB}"/>
              </a:ext>
            </a:extLst>
          </p:cNvPr>
          <p:cNvSpPr txBox="1"/>
          <p:nvPr/>
        </p:nvSpPr>
        <p:spPr>
          <a:xfrm>
            <a:off x="1126156" y="163629"/>
            <a:ext cx="4488580" cy="1754326"/>
          </a:xfrm>
          <a:prstGeom prst="rect">
            <a:avLst/>
          </a:prstGeom>
          <a:noFill/>
        </p:spPr>
        <p:txBody>
          <a:bodyPr wrap="square" rtlCol="0">
            <a:spAutoFit/>
          </a:bodyPr>
          <a:lstStyle/>
          <a:p>
            <a:r>
              <a:rPr lang="en-US" sz="3600" b="1" dirty="0">
                <a:solidFill>
                  <a:schemeClr val="accent2">
                    <a:lumMod val="75000"/>
                  </a:schemeClr>
                </a:solidFill>
              </a:rPr>
              <a:t>EDA Observations</a:t>
            </a:r>
          </a:p>
          <a:p>
            <a:endParaRPr lang="en-US" sz="3600" b="1" dirty="0">
              <a:solidFill>
                <a:schemeClr val="accent2">
                  <a:lumMod val="75000"/>
                </a:schemeClr>
              </a:solidFill>
            </a:endParaRPr>
          </a:p>
          <a:p>
            <a:endParaRPr lang="en-US" sz="3600" b="1" dirty="0">
              <a:solidFill>
                <a:schemeClr val="accent2">
                  <a:lumMod val="75000"/>
                </a:schemeClr>
              </a:solidFill>
            </a:endParaRPr>
          </a:p>
        </p:txBody>
      </p:sp>
    </p:spTree>
    <p:extLst>
      <p:ext uri="{BB962C8B-B14F-4D97-AF65-F5344CB8AC3E}">
        <p14:creationId xmlns:p14="http://schemas.microsoft.com/office/powerpoint/2010/main" val="259637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650F7B-4832-4B2C-ABF1-F93A03BFED7D}"/>
              </a:ext>
            </a:extLst>
          </p:cNvPr>
          <p:cNvSpPr txBox="1"/>
          <p:nvPr/>
        </p:nvSpPr>
        <p:spPr>
          <a:xfrm>
            <a:off x="1046748" y="2440268"/>
            <a:ext cx="6097604" cy="1977464"/>
          </a:xfrm>
          <a:prstGeom prst="rect">
            <a:avLst/>
          </a:prstGeom>
          <a:noFill/>
        </p:spPr>
        <p:txBody>
          <a:bodyPr wrap="square">
            <a:spAutoFit/>
          </a:bodyPr>
          <a:lstStyle/>
          <a:p>
            <a:pPr marL="298450" indent="-285750">
              <a:lnSpc>
                <a:spcPct val="100000"/>
              </a:lnSpc>
              <a:spcBef>
                <a:spcPts val="1290"/>
              </a:spcBef>
              <a:buFont typeface="Arial" panose="020B0604020202020204" pitchFamily="34" charset="0"/>
              <a:buChar char="•"/>
            </a:pPr>
            <a:r>
              <a:rPr lang="en-US" dirty="0"/>
              <a:t>Numerical variables have been normalized.</a:t>
            </a:r>
          </a:p>
          <a:p>
            <a:pPr marL="298450" indent="-285750">
              <a:lnSpc>
                <a:spcPct val="100000"/>
              </a:lnSpc>
              <a:spcBef>
                <a:spcPts val="1290"/>
              </a:spcBef>
              <a:buFont typeface="Arial" panose="020B0604020202020204" pitchFamily="34" charset="0"/>
              <a:buChar char="•"/>
            </a:pPr>
            <a:r>
              <a:rPr lang="en-US" dirty="0"/>
              <a:t>Dummy variables have been created for object type variables.</a:t>
            </a:r>
          </a:p>
          <a:p>
            <a:pPr marL="298450" indent="-285750">
              <a:lnSpc>
                <a:spcPct val="100000"/>
              </a:lnSpc>
              <a:spcBef>
                <a:spcPts val="1290"/>
              </a:spcBef>
              <a:buFont typeface="Arial" panose="020B0604020202020204" pitchFamily="34" charset="0"/>
              <a:buChar char="•"/>
            </a:pPr>
            <a:r>
              <a:rPr lang="en-US" dirty="0"/>
              <a:t>Total rows for analysis: 9090 .</a:t>
            </a:r>
          </a:p>
          <a:p>
            <a:pPr marL="298450" indent="-285750">
              <a:lnSpc>
                <a:spcPct val="100000"/>
              </a:lnSpc>
              <a:spcBef>
                <a:spcPts val="1290"/>
              </a:spcBef>
              <a:buFont typeface="Arial" panose="020B0604020202020204" pitchFamily="34" charset="0"/>
              <a:buChar char="•"/>
            </a:pPr>
            <a:r>
              <a:rPr lang="en-US" dirty="0"/>
              <a:t>Total columns for analysis: 68.</a:t>
            </a:r>
          </a:p>
        </p:txBody>
      </p:sp>
      <p:sp>
        <p:nvSpPr>
          <p:cNvPr id="5" name="TextBox 4">
            <a:extLst>
              <a:ext uri="{FF2B5EF4-FFF2-40B4-BE49-F238E27FC236}">
                <a16:creationId xmlns:a16="http://schemas.microsoft.com/office/drawing/2014/main" id="{CA5A2670-E4CF-4C24-8F3B-1D89F1BBF962}"/>
              </a:ext>
            </a:extLst>
          </p:cNvPr>
          <p:cNvSpPr txBox="1"/>
          <p:nvPr/>
        </p:nvSpPr>
        <p:spPr>
          <a:xfrm>
            <a:off x="1046748" y="413886"/>
            <a:ext cx="5380523" cy="1200329"/>
          </a:xfrm>
          <a:prstGeom prst="rect">
            <a:avLst/>
          </a:prstGeom>
          <a:noFill/>
        </p:spPr>
        <p:txBody>
          <a:bodyPr wrap="square" rtlCol="0">
            <a:spAutoFit/>
          </a:bodyPr>
          <a:lstStyle/>
          <a:p>
            <a:r>
              <a:rPr lang="en-US" sz="3600" b="1" dirty="0">
                <a:solidFill>
                  <a:schemeClr val="accent2">
                    <a:lumMod val="75000"/>
                  </a:schemeClr>
                </a:solidFill>
              </a:rPr>
              <a:t>Data Preparation</a:t>
            </a:r>
          </a:p>
          <a:p>
            <a:endParaRPr lang="en-US" sz="3600" b="1" dirty="0">
              <a:solidFill>
                <a:schemeClr val="accent2">
                  <a:lumMod val="75000"/>
                </a:schemeClr>
              </a:solidFill>
            </a:endParaRPr>
          </a:p>
        </p:txBody>
      </p:sp>
    </p:spTree>
    <p:extLst>
      <p:ext uri="{BB962C8B-B14F-4D97-AF65-F5344CB8AC3E}">
        <p14:creationId xmlns:p14="http://schemas.microsoft.com/office/powerpoint/2010/main" val="359835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2C78A3-BFA7-4E0F-AAE0-7CD6D2310034}"/>
              </a:ext>
            </a:extLst>
          </p:cNvPr>
          <p:cNvSpPr txBox="1"/>
          <p:nvPr/>
        </p:nvSpPr>
        <p:spPr>
          <a:xfrm>
            <a:off x="975360" y="2274838"/>
            <a:ext cx="667030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data has been split into training and testing sets, with a 70:30 ratio.</a:t>
            </a:r>
          </a:p>
          <a:p>
            <a:pPr marL="285750" indent="-285750">
              <a:buFont typeface="Arial" panose="020B0604020202020204" pitchFamily="34" charset="0"/>
              <a:buChar char="•"/>
            </a:pPr>
            <a:r>
              <a:rPr lang="en-US" dirty="0"/>
              <a:t>Recursive Feature Elimination (RFE) has been used for feature selection, resulting in 15 variables as output.</a:t>
            </a:r>
          </a:p>
          <a:p>
            <a:pPr marL="285750" indent="-285750">
              <a:buFont typeface="Arial" panose="020B0604020202020204" pitchFamily="34" charset="0"/>
              <a:buChar char="•"/>
            </a:pPr>
            <a:r>
              <a:rPr lang="en-US" dirty="0"/>
              <a:t>A model has been built by removing variables with p-values greater than 0.05 and VIF values greater than 5.</a:t>
            </a:r>
          </a:p>
          <a:p>
            <a:pPr marL="285750" indent="-285750">
              <a:buFont typeface="Arial" panose="020B0604020202020204" pitchFamily="34" charset="0"/>
              <a:buChar char="•"/>
            </a:pPr>
            <a:r>
              <a:rPr lang="en-US" dirty="0"/>
              <a:t>Predictions have been made on the test dataset, achieving an overall accuracy of 80%.</a:t>
            </a:r>
          </a:p>
        </p:txBody>
      </p:sp>
      <p:sp>
        <p:nvSpPr>
          <p:cNvPr id="3" name="TextBox 2">
            <a:extLst>
              <a:ext uri="{FF2B5EF4-FFF2-40B4-BE49-F238E27FC236}">
                <a16:creationId xmlns:a16="http://schemas.microsoft.com/office/drawing/2014/main" id="{5F5EB4BA-3F1B-4CBA-A3D0-956B211A8F34}"/>
              </a:ext>
            </a:extLst>
          </p:cNvPr>
          <p:cNvSpPr txBox="1"/>
          <p:nvPr/>
        </p:nvSpPr>
        <p:spPr>
          <a:xfrm>
            <a:off x="975360" y="606392"/>
            <a:ext cx="5120640" cy="646331"/>
          </a:xfrm>
          <a:prstGeom prst="rect">
            <a:avLst/>
          </a:prstGeom>
          <a:noFill/>
        </p:spPr>
        <p:txBody>
          <a:bodyPr wrap="square" rtlCol="0">
            <a:spAutoFit/>
          </a:bodyPr>
          <a:lstStyle/>
          <a:p>
            <a:r>
              <a:rPr lang="en-US" sz="3600" b="1" dirty="0">
                <a:solidFill>
                  <a:schemeClr val="accent2">
                    <a:lumMod val="75000"/>
                  </a:schemeClr>
                </a:solidFill>
              </a:rPr>
              <a:t>Model Building</a:t>
            </a:r>
          </a:p>
        </p:txBody>
      </p:sp>
    </p:spTree>
    <p:extLst>
      <p:ext uri="{BB962C8B-B14F-4D97-AF65-F5344CB8AC3E}">
        <p14:creationId xmlns:p14="http://schemas.microsoft.com/office/powerpoint/2010/main" val="244974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B96ACB-8A14-4CEA-A12E-03403CD396DD}"/>
              </a:ext>
            </a:extLst>
          </p:cNvPr>
          <p:cNvPicPr>
            <a:picLocks noChangeAspect="1"/>
          </p:cNvPicPr>
          <p:nvPr/>
        </p:nvPicPr>
        <p:blipFill>
          <a:blip r:embed="rId2"/>
          <a:stretch>
            <a:fillRect/>
          </a:stretch>
        </p:blipFill>
        <p:spPr>
          <a:xfrm>
            <a:off x="1063915" y="1202899"/>
            <a:ext cx="4039754" cy="4039754"/>
          </a:xfrm>
          <a:prstGeom prst="rect">
            <a:avLst/>
          </a:prstGeom>
        </p:spPr>
      </p:pic>
      <p:pic>
        <p:nvPicPr>
          <p:cNvPr id="6" name="Picture 5">
            <a:extLst>
              <a:ext uri="{FF2B5EF4-FFF2-40B4-BE49-F238E27FC236}">
                <a16:creationId xmlns:a16="http://schemas.microsoft.com/office/drawing/2014/main" id="{56E59B64-2F56-4AA7-B63A-37955593F2CB}"/>
              </a:ext>
            </a:extLst>
          </p:cNvPr>
          <p:cNvPicPr>
            <a:picLocks noChangeAspect="1"/>
          </p:cNvPicPr>
          <p:nvPr/>
        </p:nvPicPr>
        <p:blipFill>
          <a:blip r:embed="rId3"/>
          <a:stretch>
            <a:fillRect/>
          </a:stretch>
        </p:blipFill>
        <p:spPr>
          <a:xfrm>
            <a:off x="6335480" y="1382085"/>
            <a:ext cx="4170095" cy="3681384"/>
          </a:xfrm>
          <a:prstGeom prst="rect">
            <a:avLst/>
          </a:prstGeom>
        </p:spPr>
      </p:pic>
      <p:sp>
        <p:nvSpPr>
          <p:cNvPr id="7" name="TextBox 6">
            <a:extLst>
              <a:ext uri="{FF2B5EF4-FFF2-40B4-BE49-F238E27FC236}">
                <a16:creationId xmlns:a16="http://schemas.microsoft.com/office/drawing/2014/main" id="{9BA6F57A-B9E2-4248-9184-02F61C1D2BB7}"/>
              </a:ext>
            </a:extLst>
          </p:cNvPr>
          <p:cNvSpPr txBox="1"/>
          <p:nvPr/>
        </p:nvSpPr>
        <p:spPr>
          <a:xfrm>
            <a:off x="609248" y="375386"/>
            <a:ext cx="2474544" cy="646331"/>
          </a:xfrm>
          <a:prstGeom prst="rect">
            <a:avLst/>
          </a:prstGeom>
          <a:noFill/>
        </p:spPr>
        <p:txBody>
          <a:bodyPr wrap="square" rtlCol="0">
            <a:spAutoFit/>
          </a:bodyPr>
          <a:lstStyle/>
          <a:p>
            <a:r>
              <a:rPr lang="en-US" sz="3600" b="1" dirty="0">
                <a:solidFill>
                  <a:schemeClr val="accent2">
                    <a:lumMod val="75000"/>
                  </a:schemeClr>
                </a:solidFill>
              </a:rPr>
              <a:t>ROC CURVE</a:t>
            </a:r>
          </a:p>
        </p:txBody>
      </p:sp>
      <p:sp>
        <p:nvSpPr>
          <p:cNvPr id="8" name="TextBox 7">
            <a:extLst>
              <a:ext uri="{FF2B5EF4-FFF2-40B4-BE49-F238E27FC236}">
                <a16:creationId xmlns:a16="http://schemas.microsoft.com/office/drawing/2014/main" id="{7713FECF-D61B-42AB-BD51-D6D395B2D08E}"/>
              </a:ext>
            </a:extLst>
          </p:cNvPr>
          <p:cNvSpPr txBox="1"/>
          <p:nvPr/>
        </p:nvSpPr>
        <p:spPr>
          <a:xfrm>
            <a:off x="609248" y="5423836"/>
            <a:ext cx="1106584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optimal cut-off point is the probability at which we achieve a balance between sensitivity and specificity.</a:t>
            </a:r>
          </a:p>
          <a:p>
            <a:pPr marL="285750" indent="-285750">
              <a:buFont typeface="Arial" panose="020B0604020202020204" pitchFamily="34" charset="0"/>
              <a:buChar char="•"/>
            </a:pPr>
            <a:r>
              <a:rPr lang="en-US" dirty="0"/>
              <a:t>Based on the second graph, the optimal cut-off point is observed to be at 0.374.</a:t>
            </a:r>
          </a:p>
        </p:txBody>
      </p:sp>
    </p:spTree>
    <p:extLst>
      <p:ext uri="{BB962C8B-B14F-4D97-AF65-F5344CB8AC3E}">
        <p14:creationId xmlns:p14="http://schemas.microsoft.com/office/powerpoint/2010/main" val="3321723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3DDC3-798E-4756-96DB-4CF2D8E03995}"/>
              </a:ext>
            </a:extLst>
          </p:cNvPr>
          <p:cNvSpPr txBox="1"/>
          <p:nvPr/>
        </p:nvSpPr>
        <p:spPr>
          <a:xfrm>
            <a:off x="635267" y="1106905"/>
            <a:ext cx="11146055" cy="5450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To improve the potential lead conversion rate, X-Education should focus on important features that significantly influence conversion rates:</a:t>
            </a:r>
          </a:p>
          <a:p>
            <a:pPr marL="285750" indent="-285750">
              <a:lnSpc>
                <a:spcPct val="150000"/>
              </a:lnSpc>
              <a:buFont typeface="Arial" panose="020B0604020202020204" pitchFamily="34" charset="0"/>
              <a:buChar char="•"/>
            </a:pPr>
            <a:r>
              <a:rPr lang="en-US" dirty="0"/>
              <a:t>Lead </a:t>
            </a:r>
            <a:r>
              <a:rPr lang="en-US" dirty="0" err="1"/>
              <a:t>Source_Welingak</a:t>
            </a:r>
            <a:r>
              <a:rPr lang="en-US" dirty="0"/>
              <a:t> Website: The conversion rate is higher for leads originating from the '</a:t>
            </a:r>
            <a:r>
              <a:rPr lang="en-US" dirty="0" err="1"/>
              <a:t>Welingak</a:t>
            </a:r>
            <a:r>
              <a:rPr lang="en-US" dirty="0"/>
              <a:t> Website'. Thus, the company should concentrate on optimizing this website to attract more potential leads.</a:t>
            </a:r>
          </a:p>
          <a:p>
            <a:pPr marL="285750" indent="-285750">
              <a:lnSpc>
                <a:spcPct val="150000"/>
              </a:lnSpc>
              <a:buFont typeface="Arial" panose="020B0604020202020204" pitchFamily="34" charset="0"/>
              <a:buChar char="•"/>
            </a:pPr>
            <a:r>
              <a:rPr lang="en-US" dirty="0"/>
              <a:t>Lead </a:t>
            </a:r>
            <a:r>
              <a:rPr lang="en-US" dirty="0" err="1"/>
              <a:t>Origin_Lead</a:t>
            </a:r>
            <a:r>
              <a:rPr lang="en-US" dirty="0"/>
              <a:t> Add Form: Leads generated through the 'Lead Add Form' exhibit a higher conversion rate. Therefore, X-Education should prioritize strategies to capture more leads through this channel.</a:t>
            </a:r>
          </a:p>
          <a:p>
            <a:pPr marL="285750" indent="-285750">
              <a:lnSpc>
                <a:spcPct val="150000"/>
              </a:lnSpc>
              <a:buFont typeface="Arial" panose="020B0604020202020204" pitchFamily="34" charset="0"/>
              <a:buChar char="•"/>
            </a:pPr>
            <a:r>
              <a:rPr lang="en-US" dirty="0"/>
              <a:t>What is your current </a:t>
            </a:r>
            <a:r>
              <a:rPr lang="en-US" dirty="0" err="1"/>
              <a:t>occupation_Working</a:t>
            </a:r>
            <a:r>
              <a:rPr lang="en-US" dirty="0"/>
              <a:t> Professional: Leads identified as 'Working Professionals' have a higher likelihood of conversion. X-Education should target this demographic to increase the number of potential leads.</a:t>
            </a:r>
          </a:p>
          <a:p>
            <a:pPr marL="285750" indent="-285750">
              <a:lnSpc>
                <a:spcPct val="150000"/>
              </a:lnSpc>
              <a:buFont typeface="Arial" panose="020B0604020202020204" pitchFamily="34" charset="0"/>
              <a:buChar char="•"/>
            </a:pPr>
            <a:r>
              <a:rPr lang="en-US" dirty="0"/>
              <a:t>Last </a:t>
            </a:r>
            <a:r>
              <a:rPr lang="en-US" dirty="0" err="1"/>
              <a:t>Activity_SMS</a:t>
            </a:r>
            <a:r>
              <a:rPr lang="en-US" dirty="0"/>
              <a:t> Sent: Leads with the last activity recorded as SMS Sent tend to have a higher conversion rate. The company should emphasize SMS marketing to engage potential leads effectively.</a:t>
            </a:r>
          </a:p>
          <a:p>
            <a:pPr marL="285750" indent="-285750">
              <a:lnSpc>
                <a:spcPct val="150000"/>
              </a:lnSpc>
              <a:buFont typeface="Arial" panose="020B0604020202020204" pitchFamily="34" charset="0"/>
              <a:buChar char="•"/>
            </a:pPr>
            <a:r>
              <a:rPr lang="en-US" dirty="0"/>
              <a:t>Total Time Spent on Website: Leads spending more time on the website demonstrate a higher propensity to convert. Hence, X-Education should focus on improving website engagement to attract and retain potential leads.</a:t>
            </a:r>
          </a:p>
          <a:p>
            <a:pPr marL="285750" indent="-285750">
              <a:lnSpc>
                <a:spcPct val="150000"/>
              </a:lnSpc>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74E468D4-1B11-4492-85A9-6387950922A2}"/>
              </a:ext>
            </a:extLst>
          </p:cNvPr>
          <p:cNvSpPr txBox="1"/>
          <p:nvPr/>
        </p:nvSpPr>
        <p:spPr>
          <a:xfrm>
            <a:off x="635267" y="231006"/>
            <a:ext cx="6420051" cy="646331"/>
          </a:xfrm>
          <a:prstGeom prst="rect">
            <a:avLst/>
          </a:prstGeom>
          <a:noFill/>
        </p:spPr>
        <p:txBody>
          <a:bodyPr wrap="square" rtlCol="0">
            <a:spAutoFit/>
          </a:bodyPr>
          <a:lstStyle/>
          <a:p>
            <a:r>
              <a:rPr lang="en-US" sz="3600" b="1" dirty="0">
                <a:solidFill>
                  <a:schemeClr val="accent2">
                    <a:lumMod val="75000"/>
                  </a:schemeClr>
                </a:solidFill>
              </a:rPr>
              <a:t>Conclusion</a:t>
            </a:r>
          </a:p>
        </p:txBody>
      </p:sp>
    </p:spTree>
    <p:extLst>
      <p:ext uri="{BB962C8B-B14F-4D97-AF65-F5344CB8AC3E}">
        <p14:creationId xmlns:p14="http://schemas.microsoft.com/office/powerpoint/2010/main" val="362578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5BE696-1E22-4589-9743-B834B685D727}"/>
              </a:ext>
            </a:extLst>
          </p:cNvPr>
          <p:cNvSpPr txBox="1"/>
          <p:nvPr/>
        </p:nvSpPr>
        <p:spPr>
          <a:xfrm>
            <a:off x="1357162" y="1097281"/>
            <a:ext cx="8094846" cy="2893100"/>
          </a:xfrm>
          <a:prstGeom prst="rect">
            <a:avLst/>
          </a:prstGeom>
          <a:noFill/>
        </p:spPr>
        <p:txBody>
          <a:bodyPr wrap="square" rtlCol="0">
            <a:spAutoFit/>
          </a:bodyPr>
          <a:lstStyle/>
          <a:p>
            <a:pPr marL="298450" indent="-285750">
              <a:lnSpc>
                <a:spcPct val="100000"/>
              </a:lnSpc>
              <a:spcBef>
                <a:spcPts val="830"/>
              </a:spcBef>
              <a:buFont typeface="Arial" panose="020B0604020202020204" pitchFamily="34" charset="0"/>
              <a:buChar char="•"/>
              <a:tabLst>
                <a:tab pos="354965" algn="l"/>
              </a:tabLst>
            </a:pPr>
            <a:r>
              <a:rPr lang="en-US" dirty="0"/>
              <a:t>X Education sells online courses to industry professionals.</a:t>
            </a:r>
          </a:p>
          <a:p>
            <a:pPr marL="298450" indent="-285750">
              <a:lnSpc>
                <a:spcPct val="100000"/>
              </a:lnSpc>
              <a:spcBef>
                <a:spcPts val="830"/>
              </a:spcBef>
              <a:buFont typeface="Arial" panose="020B0604020202020204" pitchFamily="34" charset="0"/>
              <a:buChar char="•"/>
              <a:tabLst>
                <a:tab pos="354965" algn="l"/>
              </a:tabLst>
            </a:pPr>
            <a:r>
              <a:rPr lang="en-US" dirty="0"/>
              <a:t>X Education gets a lot of leads, its lead conversion rate is very poor. For example, if, say, they acquire 100 leads in a day, only about 30 of them are converted.</a:t>
            </a:r>
          </a:p>
          <a:p>
            <a:pPr marL="298450" indent="-285750">
              <a:lnSpc>
                <a:spcPct val="100000"/>
              </a:lnSpc>
              <a:spcBef>
                <a:spcPts val="830"/>
              </a:spcBef>
              <a:buFont typeface="Arial" panose="020B0604020202020204" pitchFamily="34" charset="0"/>
              <a:buChar char="•"/>
              <a:tabLst>
                <a:tab pos="354965" algn="l"/>
              </a:tabLst>
            </a:pPr>
            <a:r>
              <a:rPr lang="en-US" dirty="0"/>
              <a:t>To make this process more efficient, the company wishes to identify the most potential leads, also known as ‘Hot Leads’.</a:t>
            </a:r>
          </a:p>
          <a:p>
            <a:pPr marL="298450" indent="-285750">
              <a:lnSpc>
                <a:spcPct val="100000"/>
              </a:lnSpc>
              <a:spcBef>
                <a:spcPts val="830"/>
              </a:spcBef>
              <a:buFont typeface="Arial" panose="020B0604020202020204" pitchFamily="34" charset="0"/>
              <a:buChar char="•"/>
              <a:tabLst>
                <a:tab pos="354965" algn="l"/>
              </a:tabLst>
            </a:pPr>
            <a:r>
              <a:rPr lang="en-US" dirty="0"/>
              <a:t>If they successfully identify this set of leads, the lead conversion rate should go up as the sales team will now be focusing more on communicating with the potential leads rather than making calls to everyone.</a:t>
            </a:r>
          </a:p>
          <a:p>
            <a:endParaRPr lang="en-US" dirty="0"/>
          </a:p>
        </p:txBody>
      </p:sp>
      <p:sp>
        <p:nvSpPr>
          <p:cNvPr id="5" name="TextBox 4">
            <a:extLst>
              <a:ext uri="{FF2B5EF4-FFF2-40B4-BE49-F238E27FC236}">
                <a16:creationId xmlns:a16="http://schemas.microsoft.com/office/drawing/2014/main" id="{2C3555F4-A777-4E33-924C-B21BA4AA9CA4}"/>
              </a:ext>
            </a:extLst>
          </p:cNvPr>
          <p:cNvSpPr txBox="1"/>
          <p:nvPr/>
        </p:nvSpPr>
        <p:spPr>
          <a:xfrm>
            <a:off x="1357162" y="4094822"/>
            <a:ext cx="6362299" cy="2049279"/>
          </a:xfrm>
          <a:prstGeom prst="rect">
            <a:avLst/>
          </a:prstGeom>
          <a:noFill/>
        </p:spPr>
        <p:txBody>
          <a:bodyPr wrap="square" rtlCol="0">
            <a:spAutoFit/>
          </a:bodyPr>
          <a:lstStyle/>
          <a:p>
            <a:pPr marL="12700">
              <a:lnSpc>
                <a:spcPct val="100000"/>
              </a:lnSpc>
              <a:spcBef>
                <a:spcPts val="940"/>
              </a:spcBef>
            </a:pPr>
            <a:r>
              <a:rPr lang="en-US" b="1" dirty="0">
                <a:solidFill>
                  <a:schemeClr val="accent2">
                    <a:lumMod val="75000"/>
                  </a:schemeClr>
                </a:solidFill>
              </a:rPr>
              <a:t>Business Objective:</a:t>
            </a:r>
          </a:p>
          <a:p>
            <a:pPr marL="298450" indent="-285750">
              <a:lnSpc>
                <a:spcPct val="100000"/>
              </a:lnSpc>
              <a:spcBef>
                <a:spcPts val="840"/>
              </a:spcBef>
              <a:buFont typeface="Arial" panose="020B0604020202020204" pitchFamily="34" charset="0"/>
              <a:buChar char="•"/>
              <a:tabLst>
                <a:tab pos="354965" algn="l"/>
              </a:tabLst>
            </a:pPr>
            <a:r>
              <a:rPr lang="en-US" dirty="0"/>
              <a:t>X education wants to know most promising leads.</a:t>
            </a:r>
          </a:p>
          <a:p>
            <a:pPr marL="298450" indent="-285750">
              <a:lnSpc>
                <a:spcPct val="100000"/>
              </a:lnSpc>
              <a:spcBef>
                <a:spcPts val="735"/>
              </a:spcBef>
              <a:buFont typeface="Arial" panose="020B0604020202020204" pitchFamily="34" charset="0"/>
              <a:buChar char="•"/>
              <a:tabLst>
                <a:tab pos="354965" algn="l"/>
              </a:tabLst>
            </a:pPr>
            <a:r>
              <a:rPr lang="en-US" dirty="0"/>
              <a:t>For that they want to build a Model which identifies the hot leads.</a:t>
            </a:r>
          </a:p>
          <a:p>
            <a:pPr marL="298450" indent="-285750">
              <a:lnSpc>
                <a:spcPct val="100000"/>
              </a:lnSpc>
              <a:spcBef>
                <a:spcPts val="840"/>
              </a:spcBef>
              <a:buFont typeface="Arial" panose="020B0604020202020204" pitchFamily="34" charset="0"/>
              <a:buChar char="•"/>
              <a:tabLst>
                <a:tab pos="354965" algn="l"/>
              </a:tabLst>
            </a:pPr>
            <a:r>
              <a:rPr lang="en-US" dirty="0"/>
              <a:t>Deployment of the model for the future use.</a:t>
            </a:r>
          </a:p>
          <a:p>
            <a:endParaRPr lang="en-US" dirty="0"/>
          </a:p>
        </p:txBody>
      </p:sp>
      <p:sp>
        <p:nvSpPr>
          <p:cNvPr id="6" name="TextBox 5">
            <a:extLst>
              <a:ext uri="{FF2B5EF4-FFF2-40B4-BE49-F238E27FC236}">
                <a16:creationId xmlns:a16="http://schemas.microsoft.com/office/drawing/2014/main" id="{36629894-B77B-44B2-9DDB-DE92A238BD9D}"/>
              </a:ext>
            </a:extLst>
          </p:cNvPr>
          <p:cNvSpPr txBox="1"/>
          <p:nvPr/>
        </p:nvSpPr>
        <p:spPr>
          <a:xfrm>
            <a:off x="1357162" y="346509"/>
            <a:ext cx="7036067" cy="646331"/>
          </a:xfrm>
          <a:prstGeom prst="rect">
            <a:avLst/>
          </a:prstGeom>
          <a:noFill/>
        </p:spPr>
        <p:txBody>
          <a:bodyPr wrap="square" rtlCol="0">
            <a:spAutoFit/>
          </a:bodyPr>
          <a:lstStyle/>
          <a:p>
            <a:r>
              <a:rPr lang="en-US" sz="3600" b="1" dirty="0">
                <a:solidFill>
                  <a:schemeClr val="accent2">
                    <a:lumMod val="75000"/>
                  </a:schemeClr>
                </a:solidFill>
              </a:rPr>
              <a:t>Problem Statement</a:t>
            </a:r>
          </a:p>
        </p:txBody>
      </p:sp>
    </p:spTree>
    <p:extLst>
      <p:ext uri="{BB962C8B-B14F-4D97-AF65-F5344CB8AC3E}">
        <p14:creationId xmlns:p14="http://schemas.microsoft.com/office/powerpoint/2010/main" val="400183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44667-51C5-4812-8339-2BAAFEEF7526}"/>
              </a:ext>
            </a:extLst>
          </p:cNvPr>
          <p:cNvSpPr txBox="1"/>
          <p:nvPr/>
        </p:nvSpPr>
        <p:spPr>
          <a:xfrm>
            <a:off x="1337912" y="0"/>
            <a:ext cx="8527983" cy="646331"/>
          </a:xfrm>
          <a:prstGeom prst="rect">
            <a:avLst/>
          </a:prstGeom>
          <a:noFill/>
        </p:spPr>
        <p:txBody>
          <a:bodyPr wrap="square" rtlCol="0">
            <a:spAutoFit/>
          </a:bodyPr>
          <a:lstStyle/>
          <a:p>
            <a:r>
              <a:rPr lang="en-US" sz="3600" b="1" spc="-165" dirty="0">
                <a:solidFill>
                  <a:schemeClr val="accent2">
                    <a:lumMod val="75000"/>
                  </a:schemeClr>
                </a:solidFill>
              </a:rPr>
              <a:t>Solution </a:t>
            </a:r>
            <a:r>
              <a:rPr lang="en-US" sz="3600" b="1" spc="-565" dirty="0">
                <a:solidFill>
                  <a:schemeClr val="accent2">
                    <a:lumMod val="75000"/>
                  </a:schemeClr>
                </a:solidFill>
              </a:rPr>
              <a:t> </a:t>
            </a:r>
            <a:r>
              <a:rPr lang="en-US" sz="3600" b="1" spc="-50" dirty="0">
                <a:solidFill>
                  <a:schemeClr val="accent2">
                    <a:lumMod val="75000"/>
                  </a:schemeClr>
                </a:solidFill>
              </a:rPr>
              <a:t>Methodology</a:t>
            </a:r>
            <a:endParaRPr lang="en-US" sz="3600" b="1" dirty="0">
              <a:solidFill>
                <a:schemeClr val="accent2">
                  <a:lumMod val="75000"/>
                </a:schemeClr>
              </a:solidFill>
            </a:endParaRPr>
          </a:p>
        </p:txBody>
      </p:sp>
      <p:sp>
        <p:nvSpPr>
          <p:cNvPr id="3" name="TextBox 2">
            <a:extLst>
              <a:ext uri="{FF2B5EF4-FFF2-40B4-BE49-F238E27FC236}">
                <a16:creationId xmlns:a16="http://schemas.microsoft.com/office/drawing/2014/main" id="{0ACF0B06-7240-4539-83E5-D20CC3B38B18}"/>
              </a:ext>
            </a:extLst>
          </p:cNvPr>
          <p:cNvSpPr txBox="1"/>
          <p:nvPr/>
        </p:nvSpPr>
        <p:spPr>
          <a:xfrm>
            <a:off x="1337912" y="646331"/>
            <a:ext cx="10693667" cy="5519460"/>
          </a:xfrm>
          <a:prstGeom prst="rect">
            <a:avLst/>
          </a:prstGeom>
          <a:noFill/>
        </p:spPr>
        <p:txBody>
          <a:bodyPr wrap="square" rtlCol="0">
            <a:spAutoFit/>
          </a:bodyPr>
          <a:lstStyle/>
          <a:p>
            <a:pPr marL="12700">
              <a:lnSpc>
                <a:spcPct val="100000"/>
              </a:lnSpc>
              <a:spcBef>
                <a:spcPts val="430"/>
              </a:spcBef>
              <a:tabLst>
                <a:tab pos="354965" algn="l"/>
              </a:tabLst>
            </a:pPr>
            <a:r>
              <a:rPr lang="en-US" b="1" dirty="0"/>
              <a:t>Data cleaning and manipulation involves several steps:</a:t>
            </a:r>
          </a:p>
          <a:p>
            <a:pPr marL="12700">
              <a:lnSpc>
                <a:spcPct val="100000"/>
              </a:lnSpc>
              <a:spcBef>
                <a:spcPts val="430"/>
              </a:spcBef>
              <a:tabLst>
                <a:tab pos="354965" algn="l"/>
              </a:tabLst>
            </a:pPr>
            <a:endParaRPr lang="en-US" dirty="0"/>
          </a:p>
          <a:p>
            <a:pPr marL="12700">
              <a:lnSpc>
                <a:spcPct val="100000"/>
              </a:lnSpc>
              <a:spcBef>
                <a:spcPts val="430"/>
              </a:spcBef>
              <a:tabLst>
                <a:tab pos="354965" algn="l"/>
              </a:tabLst>
            </a:pPr>
            <a:r>
              <a:rPr lang="en-US" dirty="0"/>
              <a:t>1. Checking and handling duplicate data.</a:t>
            </a:r>
          </a:p>
          <a:p>
            <a:pPr marL="12700">
              <a:lnSpc>
                <a:spcPct val="100000"/>
              </a:lnSpc>
              <a:spcBef>
                <a:spcPts val="430"/>
              </a:spcBef>
              <a:tabLst>
                <a:tab pos="354965" algn="l"/>
              </a:tabLst>
            </a:pPr>
            <a:r>
              <a:rPr lang="en-US" dirty="0"/>
              <a:t>2. Handling NA values and missing values.</a:t>
            </a:r>
          </a:p>
          <a:p>
            <a:pPr marL="12700">
              <a:lnSpc>
                <a:spcPct val="100000"/>
              </a:lnSpc>
              <a:spcBef>
                <a:spcPts val="430"/>
              </a:spcBef>
              <a:tabLst>
                <a:tab pos="354965" algn="l"/>
              </a:tabLst>
            </a:pPr>
            <a:r>
              <a:rPr lang="en-US" dirty="0"/>
              <a:t>3. Dropping columns with a large amount of missing values that are not useful for analysis.</a:t>
            </a:r>
          </a:p>
          <a:p>
            <a:pPr marL="12700">
              <a:lnSpc>
                <a:spcPct val="100000"/>
              </a:lnSpc>
              <a:spcBef>
                <a:spcPts val="430"/>
              </a:spcBef>
              <a:tabLst>
                <a:tab pos="354965" algn="l"/>
              </a:tabLst>
            </a:pPr>
            <a:r>
              <a:rPr lang="en-US" dirty="0"/>
              <a:t>4. Imputing values if necessary for missing data.</a:t>
            </a:r>
          </a:p>
          <a:p>
            <a:pPr marL="12700">
              <a:lnSpc>
                <a:spcPct val="100000"/>
              </a:lnSpc>
              <a:spcBef>
                <a:spcPts val="430"/>
              </a:spcBef>
              <a:tabLst>
                <a:tab pos="354965" algn="l"/>
              </a:tabLst>
            </a:pPr>
            <a:r>
              <a:rPr lang="en-US" dirty="0"/>
              <a:t>5. Checking and handling outliers in the data.</a:t>
            </a:r>
          </a:p>
          <a:p>
            <a:pPr marL="12700">
              <a:lnSpc>
                <a:spcPct val="100000"/>
              </a:lnSpc>
              <a:spcBef>
                <a:spcPts val="430"/>
              </a:spcBef>
              <a:tabLst>
                <a:tab pos="354965" algn="l"/>
              </a:tabLst>
            </a:pPr>
            <a:endParaRPr lang="en-US" dirty="0"/>
          </a:p>
          <a:p>
            <a:pPr marL="12700">
              <a:lnSpc>
                <a:spcPct val="100000"/>
              </a:lnSpc>
              <a:spcBef>
                <a:spcPts val="430"/>
              </a:spcBef>
              <a:tabLst>
                <a:tab pos="354965" algn="l"/>
              </a:tabLst>
            </a:pPr>
            <a:r>
              <a:rPr lang="en-US" b="1" dirty="0"/>
              <a:t>Following data cleaning, Exploratory Data Analysis (EDA) is performed, which includes:</a:t>
            </a:r>
          </a:p>
          <a:p>
            <a:pPr marL="12700">
              <a:lnSpc>
                <a:spcPct val="100000"/>
              </a:lnSpc>
              <a:spcBef>
                <a:spcPts val="430"/>
              </a:spcBef>
              <a:tabLst>
                <a:tab pos="354965" algn="l"/>
              </a:tabLst>
            </a:pPr>
            <a:endParaRPr lang="en-US" dirty="0"/>
          </a:p>
          <a:p>
            <a:pPr marL="12700">
              <a:lnSpc>
                <a:spcPct val="100000"/>
              </a:lnSpc>
              <a:spcBef>
                <a:spcPts val="430"/>
              </a:spcBef>
              <a:tabLst>
                <a:tab pos="354965" algn="l"/>
              </a:tabLst>
            </a:pPr>
            <a:r>
              <a:rPr lang="en-US" dirty="0"/>
              <a:t>1. Univariate data analysis: examining value counts, distributions of variables, etc.</a:t>
            </a:r>
          </a:p>
          <a:p>
            <a:pPr marL="12700">
              <a:lnSpc>
                <a:spcPct val="100000"/>
              </a:lnSpc>
              <a:spcBef>
                <a:spcPts val="430"/>
              </a:spcBef>
              <a:tabLst>
                <a:tab pos="354965" algn="l"/>
              </a:tabLst>
            </a:pPr>
            <a:r>
              <a:rPr lang="en-US" dirty="0"/>
              <a:t>2. Bivariate data analysis: exploring correlation coefficients and patterns between variables.</a:t>
            </a:r>
          </a:p>
          <a:p>
            <a:pPr marL="12700">
              <a:lnSpc>
                <a:spcPct val="100000"/>
              </a:lnSpc>
              <a:spcBef>
                <a:spcPts val="430"/>
              </a:spcBef>
              <a:tabLst>
                <a:tab pos="354965" algn="l"/>
              </a:tabLst>
            </a:pPr>
            <a:endParaRPr lang="en-US" dirty="0"/>
          </a:p>
          <a:p>
            <a:pPr marL="12700">
              <a:lnSpc>
                <a:spcPct val="100000"/>
              </a:lnSpc>
              <a:spcBef>
                <a:spcPts val="430"/>
              </a:spcBef>
              <a:tabLst>
                <a:tab pos="354965" algn="l"/>
              </a:tabLst>
            </a:pPr>
            <a:r>
              <a:rPr lang="en-US" dirty="0"/>
              <a:t>Further steps include feature scaling, creation of dummy variables, and encoding of the data for classification techniques such as logistic regression, which is used for model building and prediction.</a:t>
            </a:r>
          </a:p>
          <a:p>
            <a:pPr marL="12700">
              <a:lnSpc>
                <a:spcPct val="100000"/>
              </a:lnSpc>
              <a:spcBef>
                <a:spcPts val="430"/>
              </a:spcBef>
              <a:tabLst>
                <a:tab pos="354965" algn="l"/>
              </a:tabLst>
            </a:pPr>
            <a:r>
              <a:rPr lang="en-US" dirty="0"/>
              <a:t>After building the model, it is validated, and the results are presented. Finally, conclusions and recommendations are drawn based on the analysis.</a:t>
            </a:r>
          </a:p>
        </p:txBody>
      </p:sp>
    </p:spTree>
    <p:extLst>
      <p:ext uri="{BB962C8B-B14F-4D97-AF65-F5344CB8AC3E}">
        <p14:creationId xmlns:p14="http://schemas.microsoft.com/office/powerpoint/2010/main" val="262675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67837-8B8D-471E-B506-5D6564048597}"/>
              </a:ext>
            </a:extLst>
          </p:cNvPr>
          <p:cNvSpPr txBox="1"/>
          <p:nvPr/>
        </p:nvSpPr>
        <p:spPr>
          <a:xfrm>
            <a:off x="1087654" y="1193533"/>
            <a:ext cx="7488455"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dataset contains 9240 rows and 37 columns.</a:t>
            </a:r>
          </a:p>
          <a:p>
            <a:pPr marL="285750" indent="-285750">
              <a:lnSpc>
                <a:spcPct val="150000"/>
              </a:lnSpc>
              <a:buFont typeface="Arial" panose="020B0604020202020204" pitchFamily="34" charset="0"/>
              <a:buChar char="•"/>
            </a:pPr>
            <a:r>
              <a:rPr lang="en-US" dirty="0"/>
              <a:t>'Select' values were converted to null as they are considered equivalent to null values.</a:t>
            </a:r>
          </a:p>
          <a:p>
            <a:pPr marL="285750" indent="-285750">
              <a:lnSpc>
                <a:spcPct val="150000"/>
              </a:lnSpc>
              <a:buFont typeface="Arial" panose="020B0604020202020204" pitchFamily="34" charset="0"/>
              <a:buChar char="•"/>
            </a:pPr>
            <a:r>
              <a:rPr lang="en-US" dirty="0"/>
              <a:t>'Prospect ID' and 'Lead Number' columns contain unique values and were dropped as they serve as unique identifiers.</a:t>
            </a:r>
          </a:p>
          <a:p>
            <a:pPr marL="285750" indent="-285750">
              <a:lnSpc>
                <a:spcPct val="150000"/>
              </a:lnSpc>
              <a:buFont typeface="Arial" panose="020B0604020202020204" pitchFamily="34" charset="0"/>
              <a:buChar char="•"/>
            </a:pPr>
            <a:r>
              <a:rPr lang="en-US" dirty="0"/>
              <a:t>Columns with missing values exceeding 30%, except 'Specialization', were dropped for later imputation as it appears significant.</a:t>
            </a:r>
          </a:p>
          <a:p>
            <a:pPr marL="285750" indent="-285750">
              <a:lnSpc>
                <a:spcPct val="150000"/>
              </a:lnSpc>
              <a:buFont typeface="Arial" panose="020B0604020202020204" pitchFamily="34" charset="0"/>
              <a:buChar char="•"/>
            </a:pPr>
            <a:r>
              <a:rPr lang="en-US" dirty="0"/>
              <a:t>Columns with highly imbalanced or skewed data were removed as they are unlikely to contribute significantly.</a:t>
            </a:r>
          </a:p>
          <a:p>
            <a:pPr marL="285750" indent="-285750">
              <a:lnSpc>
                <a:spcPct val="150000"/>
              </a:lnSpc>
              <a:buFont typeface="Arial" panose="020B0604020202020204" pitchFamily="34" charset="0"/>
              <a:buChar char="•"/>
            </a:pPr>
            <a:r>
              <a:rPr lang="en-US" dirty="0"/>
              <a:t>'Last Notable Activity' column was removed as it duplicates information in 'Last Activity' and is redundant for analysis.</a:t>
            </a:r>
          </a:p>
        </p:txBody>
      </p:sp>
      <p:sp>
        <p:nvSpPr>
          <p:cNvPr id="3" name="TextBox 2">
            <a:extLst>
              <a:ext uri="{FF2B5EF4-FFF2-40B4-BE49-F238E27FC236}">
                <a16:creationId xmlns:a16="http://schemas.microsoft.com/office/drawing/2014/main" id="{6677DE97-7D7D-4A13-B63A-D02D72F84AEE}"/>
              </a:ext>
            </a:extLst>
          </p:cNvPr>
          <p:cNvSpPr txBox="1"/>
          <p:nvPr/>
        </p:nvSpPr>
        <p:spPr>
          <a:xfrm>
            <a:off x="1087654" y="317634"/>
            <a:ext cx="5496026" cy="646331"/>
          </a:xfrm>
          <a:prstGeom prst="rect">
            <a:avLst/>
          </a:prstGeom>
          <a:noFill/>
        </p:spPr>
        <p:txBody>
          <a:bodyPr wrap="square" rtlCol="0">
            <a:spAutoFit/>
          </a:bodyPr>
          <a:lstStyle/>
          <a:p>
            <a:r>
              <a:rPr lang="en-US" sz="3600" b="1" dirty="0">
                <a:solidFill>
                  <a:schemeClr val="accent2">
                    <a:lumMod val="75000"/>
                  </a:schemeClr>
                </a:solidFill>
              </a:rPr>
              <a:t>Data Manipulation</a:t>
            </a:r>
          </a:p>
        </p:txBody>
      </p:sp>
    </p:spTree>
    <p:extLst>
      <p:ext uri="{BB962C8B-B14F-4D97-AF65-F5344CB8AC3E}">
        <p14:creationId xmlns:p14="http://schemas.microsoft.com/office/powerpoint/2010/main" val="46089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0982E-5502-4F04-9A7C-C80A9B849F8F}"/>
              </a:ext>
            </a:extLst>
          </p:cNvPr>
          <p:cNvSpPr txBox="1"/>
          <p:nvPr/>
        </p:nvSpPr>
        <p:spPr>
          <a:xfrm>
            <a:off x="741145" y="158097"/>
            <a:ext cx="3773103" cy="646331"/>
          </a:xfrm>
          <a:prstGeom prst="rect">
            <a:avLst/>
          </a:prstGeom>
          <a:noFill/>
        </p:spPr>
        <p:txBody>
          <a:bodyPr wrap="square" rtlCol="0">
            <a:spAutoFit/>
          </a:bodyPr>
          <a:lstStyle/>
          <a:p>
            <a:r>
              <a:rPr lang="en-US" sz="3600" b="1" dirty="0">
                <a:solidFill>
                  <a:schemeClr val="accent2">
                    <a:lumMod val="75000"/>
                  </a:schemeClr>
                </a:solidFill>
              </a:rPr>
              <a:t>EDA</a:t>
            </a:r>
          </a:p>
        </p:txBody>
      </p:sp>
      <p:sp>
        <p:nvSpPr>
          <p:cNvPr id="3" name="TextBox 2">
            <a:extLst>
              <a:ext uri="{FF2B5EF4-FFF2-40B4-BE49-F238E27FC236}">
                <a16:creationId xmlns:a16="http://schemas.microsoft.com/office/drawing/2014/main" id="{9EB698A2-0F04-4EE0-9E8F-D5FC7183F662}"/>
              </a:ext>
            </a:extLst>
          </p:cNvPr>
          <p:cNvSpPr txBox="1"/>
          <p:nvPr/>
        </p:nvSpPr>
        <p:spPr>
          <a:xfrm>
            <a:off x="10047705" y="619762"/>
            <a:ext cx="1981735" cy="369332"/>
          </a:xfrm>
          <a:prstGeom prst="rect">
            <a:avLst/>
          </a:prstGeom>
          <a:noFill/>
        </p:spPr>
        <p:txBody>
          <a:bodyPr wrap="square" rtlCol="0">
            <a:spAutoFit/>
          </a:bodyPr>
          <a:lstStyle/>
          <a:p>
            <a:r>
              <a:rPr lang="en-US" dirty="0">
                <a:solidFill>
                  <a:schemeClr val="accent2">
                    <a:lumMod val="75000"/>
                  </a:schemeClr>
                </a:solidFill>
              </a:rPr>
              <a:t>Univariate Analysis</a:t>
            </a:r>
          </a:p>
        </p:txBody>
      </p:sp>
      <p:pic>
        <p:nvPicPr>
          <p:cNvPr id="5" name="Picture 4">
            <a:extLst>
              <a:ext uri="{FF2B5EF4-FFF2-40B4-BE49-F238E27FC236}">
                <a16:creationId xmlns:a16="http://schemas.microsoft.com/office/drawing/2014/main" id="{AF9584D8-59C1-4282-9BA6-A8CA5BCAFA4F}"/>
              </a:ext>
            </a:extLst>
          </p:cNvPr>
          <p:cNvPicPr>
            <a:picLocks noChangeAspect="1"/>
          </p:cNvPicPr>
          <p:nvPr/>
        </p:nvPicPr>
        <p:blipFill>
          <a:blip r:embed="rId2"/>
          <a:stretch>
            <a:fillRect/>
          </a:stretch>
        </p:blipFill>
        <p:spPr>
          <a:xfrm>
            <a:off x="741145" y="989094"/>
            <a:ext cx="9436585" cy="5299234"/>
          </a:xfrm>
          <a:prstGeom prst="rect">
            <a:avLst/>
          </a:prstGeom>
        </p:spPr>
      </p:pic>
    </p:spTree>
    <p:extLst>
      <p:ext uri="{BB962C8B-B14F-4D97-AF65-F5344CB8AC3E}">
        <p14:creationId xmlns:p14="http://schemas.microsoft.com/office/powerpoint/2010/main" val="385700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02634F-0383-4B23-8E39-B06B4A054D41}"/>
              </a:ext>
            </a:extLst>
          </p:cNvPr>
          <p:cNvPicPr>
            <a:picLocks noChangeAspect="1"/>
          </p:cNvPicPr>
          <p:nvPr/>
        </p:nvPicPr>
        <p:blipFill>
          <a:blip r:embed="rId2"/>
          <a:stretch>
            <a:fillRect/>
          </a:stretch>
        </p:blipFill>
        <p:spPr>
          <a:xfrm>
            <a:off x="90636" y="50433"/>
            <a:ext cx="6249204" cy="6184814"/>
          </a:xfrm>
          <a:prstGeom prst="rect">
            <a:avLst/>
          </a:prstGeom>
        </p:spPr>
      </p:pic>
      <p:pic>
        <p:nvPicPr>
          <p:cNvPr id="5" name="Picture 4">
            <a:extLst>
              <a:ext uri="{FF2B5EF4-FFF2-40B4-BE49-F238E27FC236}">
                <a16:creationId xmlns:a16="http://schemas.microsoft.com/office/drawing/2014/main" id="{BDEE6E1F-285C-4915-B33D-037FEDC8C5A3}"/>
              </a:ext>
            </a:extLst>
          </p:cNvPr>
          <p:cNvPicPr>
            <a:picLocks noChangeAspect="1"/>
          </p:cNvPicPr>
          <p:nvPr/>
        </p:nvPicPr>
        <p:blipFill>
          <a:blip r:embed="rId3"/>
          <a:stretch>
            <a:fillRect/>
          </a:stretch>
        </p:blipFill>
        <p:spPr>
          <a:xfrm>
            <a:off x="6457995" y="121553"/>
            <a:ext cx="5408886" cy="6184814"/>
          </a:xfrm>
          <a:prstGeom prst="rect">
            <a:avLst/>
          </a:prstGeom>
        </p:spPr>
      </p:pic>
    </p:spTree>
    <p:extLst>
      <p:ext uri="{BB962C8B-B14F-4D97-AF65-F5344CB8AC3E}">
        <p14:creationId xmlns:p14="http://schemas.microsoft.com/office/powerpoint/2010/main" val="409034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A421C2-DCBF-495B-83C7-E642965BFB10}"/>
              </a:ext>
            </a:extLst>
          </p:cNvPr>
          <p:cNvPicPr>
            <a:picLocks noChangeAspect="1"/>
          </p:cNvPicPr>
          <p:nvPr/>
        </p:nvPicPr>
        <p:blipFill>
          <a:blip r:embed="rId2"/>
          <a:stretch>
            <a:fillRect/>
          </a:stretch>
        </p:blipFill>
        <p:spPr>
          <a:xfrm>
            <a:off x="1318661" y="0"/>
            <a:ext cx="9075294" cy="6072574"/>
          </a:xfrm>
          <a:prstGeom prst="rect">
            <a:avLst/>
          </a:prstGeom>
        </p:spPr>
      </p:pic>
    </p:spTree>
    <p:extLst>
      <p:ext uri="{BB962C8B-B14F-4D97-AF65-F5344CB8AC3E}">
        <p14:creationId xmlns:p14="http://schemas.microsoft.com/office/powerpoint/2010/main" val="254696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EEDBE1-EDE1-4953-84A9-28A729862186}"/>
              </a:ext>
            </a:extLst>
          </p:cNvPr>
          <p:cNvPicPr>
            <a:picLocks noChangeAspect="1"/>
          </p:cNvPicPr>
          <p:nvPr/>
        </p:nvPicPr>
        <p:blipFill>
          <a:blip r:embed="rId2"/>
          <a:stretch>
            <a:fillRect/>
          </a:stretch>
        </p:blipFill>
        <p:spPr>
          <a:xfrm>
            <a:off x="1374532" y="115503"/>
            <a:ext cx="9442935" cy="6179420"/>
          </a:xfrm>
          <a:prstGeom prst="rect">
            <a:avLst/>
          </a:prstGeom>
        </p:spPr>
      </p:pic>
    </p:spTree>
    <p:extLst>
      <p:ext uri="{BB962C8B-B14F-4D97-AF65-F5344CB8AC3E}">
        <p14:creationId xmlns:p14="http://schemas.microsoft.com/office/powerpoint/2010/main" val="157340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EA09E-1981-4233-A71E-2ACDFD1FBECB}"/>
              </a:ext>
            </a:extLst>
          </p:cNvPr>
          <p:cNvPicPr>
            <a:picLocks noChangeAspect="1"/>
          </p:cNvPicPr>
          <p:nvPr/>
        </p:nvPicPr>
        <p:blipFill>
          <a:blip r:embed="rId2"/>
          <a:stretch>
            <a:fillRect/>
          </a:stretch>
        </p:blipFill>
        <p:spPr>
          <a:xfrm>
            <a:off x="1172402" y="328044"/>
            <a:ext cx="9442935" cy="5816899"/>
          </a:xfrm>
          <a:prstGeom prst="rect">
            <a:avLst/>
          </a:prstGeom>
        </p:spPr>
      </p:pic>
    </p:spTree>
    <p:extLst>
      <p:ext uri="{BB962C8B-B14F-4D97-AF65-F5344CB8AC3E}">
        <p14:creationId xmlns:p14="http://schemas.microsoft.com/office/powerpoint/2010/main" val="8003894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46</TotalTime>
  <Words>1191</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Lead Score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Kumar, Amit</dc:creator>
  <cp:lastModifiedBy>Kumar, Amit</cp:lastModifiedBy>
  <cp:revision>19</cp:revision>
  <dcterms:created xsi:type="dcterms:W3CDTF">2024-04-15T10:06:52Z</dcterms:created>
  <dcterms:modified xsi:type="dcterms:W3CDTF">2024-04-15T10:53:08Z</dcterms:modified>
</cp:coreProperties>
</file>