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81" r:id="rId5"/>
  </p:sldMasterIdLst>
  <p:notesMasterIdLst>
    <p:notesMasterId r:id="rId22"/>
  </p:notesMasterIdLst>
  <p:sldIdLst>
    <p:sldId id="281" r:id="rId6"/>
    <p:sldId id="400" r:id="rId7"/>
    <p:sldId id="406" r:id="rId8"/>
    <p:sldId id="407" r:id="rId9"/>
    <p:sldId id="332" r:id="rId10"/>
    <p:sldId id="333" r:id="rId11"/>
    <p:sldId id="334" r:id="rId12"/>
    <p:sldId id="397" r:id="rId13"/>
    <p:sldId id="384" r:id="rId14"/>
    <p:sldId id="394" r:id="rId15"/>
    <p:sldId id="398" r:id="rId16"/>
    <p:sldId id="393" r:id="rId17"/>
    <p:sldId id="404" r:id="rId18"/>
    <p:sldId id="405" r:id="rId19"/>
    <p:sldId id="403" r:id="rId20"/>
    <p:sldId id="3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073" autoAdjust="0"/>
  </p:normalViewPr>
  <p:slideViewPr>
    <p:cSldViewPr>
      <p:cViewPr>
        <p:scale>
          <a:sx n="75" d="100"/>
          <a:sy n="75" d="100"/>
        </p:scale>
        <p:origin x="-121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358914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318198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316102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6825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189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35808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5512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17215795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34507476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20511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898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143336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26526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21869665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14053933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04980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24691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3648991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215123934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3200" b="1" dirty="0" smtClean="0">
                <a:solidFill>
                  <a:schemeClr val="tx1"/>
                </a:solidFill>
                <a:latin typeface="Myriad Pro" pitchFamily="34" charset="0"/>
                <a:cs typeface="Arial" pitchFamily="34" charset="0"/>
              </a:rPr>
              <a:t>Test Execution Technique</a:t>
            </a:r>
            <a:endParaRPr lang="en-US" sz="3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a:solidFill>
                  <a:srgbClr val="692D56"/>
                </a:solidFill>
                <a:latin typeface="Arial Narrow" pitchFamily="34" charset="0"/>
                <a:cs typeface="Arial" pitchFamily="34" charset="0"/>
              </a:rPr>
              <a:t>LEARNER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
        <p:nvSpPr>
          <p:cNvPr id="5" name="Slide Number Placeholder 8"/>
          <p:cNvSpPr txBox="1">
            <a:spLocks/>
          </p:cNvSpPr>
          <p:nvPr/>
        </p:nvSpPr>
        <p:spPr>
          <a:xfrm>
            <a:off x="0" y="6477000"/>
            <a:ext cx="228600" cy="381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400" dirty="0">
              <a:solidFill>
                <a:srgbClr val="A44687"/>
              </a:solidFill>
            </a:endParaRPr>
          </a:p>
        </p:txBody>
      </p:sp>
      <p:sp>
        <p:nvSpPr>
          <p:cNvPr id="7" name="Rectangle 6"/>
          <p:cNvSpPr/>
          <p:nvPr/>
        </p:nvSpPr>
        <p:spPr>
          <a:xfrm>
            <a:off x="0" y="3276600"/>
            <a:ext cx="5781674" cy="461665"/>
          </a:xfrm>
          <a:prstGeom prst="rect">
            <a:avLst/>
          </a:prstGeom>
        </p:spPr>
        <p:txBody>
          <a:bodyPr wrap="square">
            <a:spAutoFit/>
          </a:bodyPr>
          <a:lstStyle/>
          <a:p>
            <a:pPr lvl="1">
              <a:defRPr/>
            </a:pPr>
            <a:r>
              <a:rPr lang="en-US" sz="2400" dirty="0" smtClean="0">
                <a:solidFill>
                  <a:schemeClr val="lt1"/>
                </a:solidFill>
              </a:rPr>
              <a:t>Test Execution Types - ETL Agile Testing</a:t>
            </a: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365760"/>
            <a:r>
              <a:rPr lang="en-US" sz="2000" dirty="0" smtClean="0">
                <a:solidFill>
                  <a:srgbClr val="00B050"/>
                </a:solidFill>
              </a:rPr>
              <a:t>Product Owner</a:t>
            </a:r>
          </a:p>
          <a:p>
            <a:pPr marL="640080" lvl="1"/>
            <a:r>
              <a:rPr lang="en-US" sz="1800" dirty="0" smtClean="0">
                <a:solidFill>
                  <a:srgbClr val="00B050"/>
                </a:solidFill>
              </a:rPr>
              <a:t>The person responsible for maintaining the Product Backlog and ensuring the value of the work which the Development Team does.</a:t>
            </a:r>
          </a:p>
          <a:p>
            <a:pPr marL="365760"/>
            <a:r>
              <a:rPr lang="en-US" sz="2000" dirty="0" smtClean="0">
                <a:solidFill>
                  <a:srgbClr val="00B050"/>
                </a:solidFill>
              </a:rPr>
              <a:t>Scrum Master</a:t>
            </a:r>
          </a:p>
          <a:p>
            <a:pPr marL="640080" lvl="1"/>
            <a:r>
              <a:rPr lang="en-US" sz="1800" dirty="0" smtClean="0">
                <a:solidFill>
                  <a:srgbClr val="00B050"/>
                </a:solidFill>
              </a:rPr>
              <a:t>The person responsible for the Scrum process, making sure it is used correctly and maximizing its benefits.</a:t>
            </a:r>
          </a:p>
          <a:p>
            <a:pPr marL="365760"/>
            <a:r>
              <a:rPr lang="en-US" sz="2000" dirty="0" smtClean="0">
                <a:solidFill>
                  <a:srgbClr val="00B050"/>
                </a:solidFill>
              </a:rPr>
              <a:t>Development Team</a:t>
            </a:r>
          </a:p>
          <a:p>
            <a:pPr marL="640080" lvl="1"/>
            <a:r>
              <a:rPr lang="en-US" sz="1800" dirty="0">
                <a:solidFill>
                  <a:srgbClr val="00B050"/>
                </a:solidFill>
              </a:rPr>
              <a:t>A cross-functional group of people responsible for delivering potentially shippable increments of Product at the end of every Sprint.</a:t>
            </a:r>
          </a:p>
          <a:p>
            <a:pPr marL="365760"/>
            <a:r>
              <a:rPr lang="en-US" sz="2000" dirty="0" smtClean="0">
                <a:solidFill>
                  <a:srgbClr val="00B050"/>
                </a:solidFill>
              </a:rPr>
              <a:t>Testing Team</a:t>
            </a:r>
          </a:p>
          <a:p>
            <a:pPr marL="640080" lvl="1"/>
            <a:r>
              <a:rPr lang="en-US" sz="1800" dirty="0">
                <a:solidFill>
                  <a:srgbClr val="00B050"/>
                </a:solidFill>
              </a:rPr>
              <a:t>The role of a </a:t>
            </a:r>
            <a:r>
              <a:rPr lang="en-US" sz="1800" dirty="0" smtClean="0">
                <a:solidFill>
                  <a:srgbClr val="00B050"/>
                </a:solidFill>
              </a:rPr>
              <a:t>tester </a:t>
            </a:r>
            <a:r>
              <a:rPr lang="en-US" sz="1800" dirty="0">
                <a:solidFill>
                  <a:srgbClr val="00B050"/>
                </a:solidFill>
              </a:rPr>
              <a:t>in an Agile environment goes beyond “just testing” and logging bugs. It is more </a:t>
            </a:r>
            <a:r>
              <a:rPr lang="en-US" sz="1800" dirty="0" smtClean="0">
                <a:solidFill>
                  <a:srgbClr val="00B050"/>
                </a:solidFill>
              </a:rPr>
              <a:t>like working </a:t>
            </a:r>
            <a:r>
              <a:rPr lang="en-US" sz="1800" dirty="0">
                <a:solidFill>
                  <a:srgbClr val="00B050"/>
                </a:solidFill>
              </a:rPr>
              <a:t>as part of a development team and working closely with the product owner. The tester works with everyone in the team in order to improve and build quality into the product as early as </a:t>
            </a:r>
            <a:r>
              <a:rPr lang="en-US" sz="1800" dirty="0" smtClean="0">
                <a:solidFill>
                  <a:srgbClr val="00B050"/>
                </a:solidFill>
              </a:rPr>
              <a:t>possible</a:t>
            </a:r>
            <a:r>
              <a:rPr lang="en-US" sz="1800" dirty="0">
                <a:solidFill>
                  <a:srgbClr val="00B050"/>
                </a:solidFill>
              </a:rPr>
              <a:t>.</a:t>
            </a:r>
            <a:endParaRPr lang="en-US" sz="1800" dirty="0" smtClean="0">
              <a:solidFill>
                <a:srgbClr val="00B050"/>
              </a:solidFill>
            </a:endParaRPr>
          </a:p>
        </p:txBody>
      </p:sp>
      <p:sp>
        <p:nvSpPr>
          <p:cNvPr id="3" name="Title 2"/>
          <p:cNvSpPr>
            <a:spLocks noGrp="1"/>
          </p:cNvSpPr>
          <p:nvPr>
            <p:ph type="title"/>
          </p:nvPr>
        </p:nvSpPr>
        <p:spPr>
          <a:xfrm>
            <a:off x="1600200" y="0"/>
            <a:ext cx="7543800" cy="1143000"/>
          </a:xfrm>
        </p:spPr>
        <p:txBody>
          <a:bodyPr/>
          <a:lstStyle/>
          <a:p>
            <a:r>
              <a:rPr lang="en-US" dirty="0" smtClean="0"/>
              <a:t>Scrum Team</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3070193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365760"/>
            <a:r>
              <a:rPr lang="en-US" sz="1800" dirty="0" smtClean="0"/>
              <a:t>Ensure </a:t>
            </a:r>
            <a:r>
              <a:rPr lang="en-US" sz="1800" dirty="0"/>
              <a:t>that project or sprint requirements are clear, </a:t>
            </a:r>
            <a:r>
              <a:rPr lang="en-US" sz="1800" dirty="0" smtClean="0"/>
              <a:t>measurable, </a:t>
            </a:r>
            <a:r>
              <a:rPr lang="en-US" sz="1800" dirty="0"/>
              <a:t>and testable. </a:t>
            </a:r>
            <a:endParaRPr lang="en-US" sz="1800" dirty="0" smtClean="0"/>
          </a:p>
          <a:p>
            <a:pPr marL="365760"/>
            <a:r>
              <a:rPr lang="en-US" sz="1800" dirty="0" smtClean="0"/>
              <a:t>Determine </a:t>
            </a:r>
            <a:r>
              <a:rPr lang="en-US" sz="1800" dirty="0"/>
              <a:t>what information needs to be automatically logged to troubleshoot any defects. </a:t>
            </a:r>
          </a:p>
          <a:p>
            <a:pPr marL="365760"/>
            <a:r>
              <a:rPr lang="en-US" sz="1800" dirty="0"/>
              <a:t>Prepare a project specific test strategy and determine which QA steps are going to be required and at which project </a:t>
            </a:r>
            <a:r>
              <a:rPr lang="en-US" sz="1800" dirty="0" smtClean="0"/>
              <a:t>stages.</a:t>
            </a:r>
          </a:p>
          <a:p>
            <a:pPr marL="365760"/>
            <a:r>
              <a:rPr lang="en-US" sz="1800" dirty="0" smtClean="0"/>
              <a:t>Determine </a:t>
            </a:r>
            <a:r>
              <a:rPr lang="en-US" sz="1800" dirty="0"/>
              <a:t>acceptable defect thresholds and work out classification system for defect </a:t>
            </a:r>
            <a:r>
              <a:rPr lang="en-US" sz="1800" dirty="0" smtClean="0"/>
              <a:t>severity and specify guidelines for </a:t>
            </a:r>
            <a:r>
              <a:rPr lang="en-US" sz="1800" dirty="0"/>
              <a:t>defect reporting.</a:t>
            </a:r>
          </a:p>
          <a:p>
            <a:pPr marL="365760"/>
            <a:r>
              <a:rPr lang="en-US" sz="1800" dirty="0"/>
              <a:t>Specify, </a:t>
            </a:r>
            <a:r>
              <a:rPr lang="en-US" sz="1800" dirty="0" smtClean="0"/>
              <a:t>arrange, </a:t>
            </a:r>
            <a:r>
              <a:rPr lang="en-US" sz="1800" dirty="0"/>
              <a:t>and prepare test </a:t>
            </a:r>
            <a:r>
              <a:rPr lang="en-US" sz="1800" dirty="0" smtClean="0"/>
              <a:t>environment and test data. </a:t>
            </a:r>
          </a:p>
          <a:p>
            <a:pPr marL="365760"/>
            <a:r>
              <a:rPr lang="en-US" sz="1800" dirty="0" smtClean="0"/>
              <a:t>Establish </a:t>
            </a:r>
            <a:r>
              <a:rPr lang="en-US" sz="1800" dirty="0"/>
              <a:t>processes for defect tracking, </a:t>
            </a:r>
            <a:r>
              <a:rPr lang="en-US" sz="1800" dirty="0" smtClean="0"/>
              <a:t>communication, </a:t>
            </a:r>
            <a:r>
              <a:rPr lang="en-US" sz="1800" dirty="0"/>
              <a:t>and </a:t>
            </a:r>
            <a:r>
              <a:rPr lang="en-US" sz="1800" dirty="0" smtClean="0"/>
              <a:t>resolution.</a:t>
            </a:r>
            <a:endParaRPr lang="en-US" sz="1800" dirty="0"/>
          </a:p>
          <a:p>
            <a:pPr marL="365760"/>
            <a:r>
              <a:rPr lang="en-US" sz="1800" dirty="0"/>
              <a:t>Supply all the relevant information to form project schedule, work break down </a:t>
            </a:r>
            <a:r>
              <a:rPr lang="en-US" sz="1800" dirty="0" smtClean="0"/>
              <a:t>structure, </a:t>
            </a:r>
            <a:r>
              <a:rPr lang="en-US" sz="1800" dirty="0"/>
              <a:t>and resource plan.</a:t>
            </a:r>
          </a:p>
          <a:p>
            <a:pPr marL="365760"/>
            <a:r>
              <a:rPr lang="en-US" sz="1800" dirty="0"/>
              <a:t>Write test scripts.</a:t>
            </a:r>
          </a:p>
          <a:p>
            <a:pPr marL="365760"/>
            <a:r>
              <a:rPr lang="en-US" sz="1800" dirty="0" smtClean="0"/>
              <a:t>Mock up test data and get sign off from SME and stakeholders.</a:t>
            </a:r>
            <a:endParaRPr lang="en-US" sz="1800" dirty="0"/>
          </a:p>
        </p:txBody>
      </p:sp>
      <p:sp>
        <p:nvSpPr>
          <p:cNvPr id="3" name="Title 2"/>
          <p:cNvSpPr>
            <a:spLocks noGrp="1"/>
          </p:cNvSpPr>
          <p:nvPr>
            <p:ph type="title"/>
          </p:nvPr>
        </p:nvSpPr>
        <p:spPr/>
        <p:txBody>
          <a:bodyPr/>
          <a:lstStyle/>
          <a:p>
            <a:r>
              <a:rPr lang="en-US" dirty="0"/>
              <a:t>Role of </a:t>
            </a:r>
            <a:r>
              <a:rPr lang="en-US" dirty="0" smtClean="0"/>
              <a:t>ETL Tester </a:t>
            </a:r>
            <a:r>
              <a:rPr lang="en-US" dirty="0"/>
              <a:t>in </a:t>
            </a:r>
            <a:r>
              <a:rPr lang="en-US" dirty="0" smtClean="0"/>
              <a:t>Agile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69677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365760"/>
            <a:r>
              <a:rPr lang="en-US" sz="1800" dirty="0" smtClean="0">
                <a:solidFill>
                  <a:srgbClr val="00B050"/>
                </a:solidFill>
              </a:rPr>
              <a:t>At </a:t>
            </a:r>
            <a:r>
              <a:rPr lang="en-US" sz="1800" dirty="0">
                <a:solidFill>
                  <a:srgbClr val="00B050"/>
                </a:solidFill>
              </a:rPr>
              <a:t>the end of a sprint cycle, two meetings are held: the "Sprint Review Meeting" and the "Sprint Retrospective".</a:t>
            </a:r>
          </a:p>
          <a:p>
            <a:pPr marL="365760"/>
            <a:r>
              <a:rPr lang="en-US" sz="1800" dirty="0">
                <a:solidFill>
                  <a:srgbClr val="00B050"/>
                </a:solidFill>
              </a:rPr>
              <a:t>At the Sprint Review Meeting:</a:t>
            </a:r>
          </a:p>
          <a:p>
            <a:pPr marL="640080" lvl="1"/>
            <a:r>
              <a:rPr lang="en-US" sz="1600" dirty="0">
                <a:solidFill>
                  <a:srgbClr val="00B050"/>
                </a:solidFill>
              </a:rPr>
              <a:t>Review the work that was completed and the planned work that was not </a:t>
            </a:r>
            <a:r>
              <a:rPr lang="en-US" sz="1600" dirty="0" smtClean="0">
                <a:solidFill>
                  <a:srgbClr val="00B050"/>
                </a:solidFill>
              </a:rPr>
              <a:t>completed.</a:t>
            </a:r>
            <a:endParaRPr lang="en-US" sz="1600" dirty="0">
              <a:solidFill>
                <a:srgbClr val="00B050"/>
              </a:solidFill>
            </a:endParaRPr>
          </a:p>
          <a:p>
            <a:pPr marL="640080" lvl="1"/>
            <a:r>
              <a:rPr lang="en-US" sz="1600" dirty="0">
                <a:solidFill>
                  <a:srgbClr val="00B050"/>
                </a:solidFill>
              </a:rPr>
              <a:t>Present the completed work to the </a:t>
            </a:r>
            <a:r>
              <a:rPr lang="en-US" sz="1600" dirty="0" smtClean="0">
                <a:solidFill>
                  <a:srgbClr val="00B050"/>
                </a:solidFill>
              </a:rPr>
              <a:t>stakeholders.</a:t>
            </a:r>
            <a:endParaRPr lang="en-US" sz="1600" dirty="0">
              <a:solidFill>
                <a:srgbClr val="00B050"/>
              </a:solidFill>
            </a:endParaRPr>
          </a:p>
          <a:p>
            <a:pPr marL="640080" lvl="1"/>
            <a:r>
              <a:rPr lang="en-US" sz="1600" dirty="0">
                <a:solidFill>
                  <a:srgbClr val="00B050"/>
                </a:solidFill>
              </a:rPr>
              <a:t>Incomplete work cannot be </a:t>
            </a:r>
            <a:r>
              <a:rPr lang="en-US" sz="1600" dirty="0" smtClean="0">
                <a:solidFill>
                  <a:srgbClr val="00B050"/>
                </a:solidFill>
              </a:rPr>
              <a:t>demonstrated.</a:t>
            </a:r>
            <a:endParaRPr lang="en-US" sz="1600" dirty="0">
              <a:solidFill>
                <a:srgbClr val="00B050"/>
              </a:solidFill>
            </a:endParaRPr>
          </a:p>
          <a:p>
            <a:pPr marL="640080" lvl="1"/>
            <a:r>
              <a:rPr lang="en-US" sz="1600" dirty="0">
                <a:solidFill>
                  <a:srgbClr val="00B050"/>
                </a:solidFill>
              </a:rPr>
              <a:t>Four-hour time </a:t>
            </a:r>
            <a:r>
              <a:rPr lang="en-US" sz="1600" dirty="0" smtClean="0">
                <a:solidFill>
                  <a:srgbClr val="00B050"/>
                </a:solidFill>
              </a:rPr>
              <a:t>limit.</a:t>
            </a:r>
            <a:endParaRPr lang="en-US" sz="1600" dirty="0">
              <a:solidFill>
                <a:srgbClr val="00B050"/>
              </a:solidFill>
            </a:endParaRPr>
          </a:p>
        </p:txBody>
      </p:sp>
      <p:sp>
        <p:nvSpPr>
          <p:cNvPr id="3" name="Title 2"/>
          <p:cNvSpPr>
            <a:spLocks noGrp="1"/>
          </p:cNvSpPr>
          <p:nvPr>
            <p:ph type="title"/>
          </p:nvPr>
        </p:nvSpPr>
        <p:spPr>
          <a:xfrm>
            <a:off x="1600200" y="0"/>
            <a:ext cx="7543800" cy="1143000"/>
          </a:xfrm>
        </p:spPr>
        <p:txBody>
          <a:bodyPr/>
          <a:lstStyle/>
          <a:p>
            <a:r>
              <a:rPr lang="en-US" dirty="0" smtClean="0"/>
              <a:t>Sprint Review and Retrospective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68845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0" indent="0">
              <a:buNone/>
              <a:defRPr/>
            </a:pPr>
            <a:r>
              <a:rPr lang="en-US" sz="1800" dirty="0" smtClean="0"/>
              <a:t>Answer the following questions based on your understanding of this session:</a:t>
            </a:r>
          </a:p>
          <a:p>
            <a:pPr marL="365760">
              <a:defRPr/>
            </a:pPr>
            <a:r>
              <a:rPr lang="en-US" sz="1800" dirty="0" smtClean="0"/>
              <a:t>What </a:t>
            </a:r>
            <a:r>
              <a:rPr lang="en-US" sz="1800" dirty="0"/>
              <a:t>is Agile Testing?</a:t>
            </a:r>
          </a:p>
          <a:p>
            <a:pPr marL="365760">
              <a:defRPr/>
            </a:pPr>
            <a:r>
              <a:rPr lang="en-US" sz="1800" dirty="0" smtClean="0"/>
              <a:t>What are the various </a:t>
            </a:r>
            <a:r>
              <a:rPr lang="en-US" sz="1800" dirty="0"/>
              <a:t>components of Agile d</a:t>
            </a:r>
            <a:r>
              <a:rPr lang="en-US" sz="1800" dirty="0" smtClean="0"/>
              <a:t>evelopment practice?</a:t>
            </a:r>
            <a:endParaRPr lang="en-US" sz="1800" dirty="0"/>
          </a:p>
          <a:p>
            <a:pPr marL="365760">
              <a:defRPr/>
            </a:pPr>
            <a:r>
              <a:rPr lang="en-US" sz="1800" dirty="0"/>
              <a:t>What are the various advantages of Agile </a:t>
            </a:r>
            <a:r>
              <a:rPr lang="en-US" sz="1800" dirty="0" smtClean="0"/>
              <a:t>Testing?</a:t>
            </a:r>
            <a:endParaRPr lang="en-US" sz="1800" dirty="0"/>
          </a:p>
          <a:p>
            <a:pPr marL="365760">
              <a:defRPr/>
            </a:pPr>
            <a:r>
              <a:rPr lang="en-US" sz="1800" dirty="0"/>
              <a:t>What is the role of ETL Tester in Agile </a:t>
            </a:r>
            <a:r>
              <a:rPr lang="en-US" sz="1800" dirty="0" smtClean="0"/>
              <a:t>Testing?</a:t>
            </a:r>
            <a:endParaRPr lang="en-US" sz="18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1079101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22860" indent="0" algn="just">
              <a:buNone/>
              <a:defRPr/>
            </a:pPr>
            <a:r>
              <a:rPr lang="en-US" sz="1800" dirty="0" smtClean="0"/>
              <a:t>In this session, you should have learned:</a:t>
            </a:r>
          </a:p>
          <a:p>
            <a:pPr marL="365760" algn="just">
              <a:defRPr/>
            </a:pPr>
            <a:r>
              <a:rPr lang="en-US" sz="1800" dirty="0" smtClean="0"/>
              <a:t>Agile </a:t>
            </a:r>
            <a:r>
              <a:rPr lang="en-US" sz="1800" dirty="0"/>
              <a:t>T</a:t>
            </a:r>
            <a:r>
              <a:rPr lang="en-US" sz="1800" dirty="0" smtClean="0"/>
              <a:t>esting </a:t>
            </a:r>
            <a:r>
              <a:rPr lang="en-US" sz="1800" dirty="0"/>
              <a:t>involves all members of a cross-functional team, with special expertise contributed by testers.</a:t>
            </a:r>
          </a:p>
          <a:p>
            <a:pPr marL="365760" algn="just">
              <a:defRPr/>
            </a:pPr>
            <a:r>
              <a:rPr lang="en-US" sz="1800" dirty="0"/>
              <a:t>Agile Model is a conceptual framework for software </a:t>
            </a:r>
            <a:r>
              <a:rPr lang="en-US" sz="1800" dirty="0" smtClean="0"/>
              <a:t>development.</a:t>
            </a:r>
            <a:endParaRPr lang="en-US" sz="1800" dirty="0"/>
          </a:p>
          <a:p>
            <a:pPr marL="365760" algn="just">
              <a:defRPr/>
            </a:pPr>
            <a:r>
              <a:rPr lang="en-US" sz="1800" dirty="0"/>
              <a:t>Different advantages of Agile Testing </a:t>
            </a:r>
            <a:r>
              <a:rPr lang="en-US" sz="1800" dirty="0" smtClean="0"/>
              <a:t>are: </a:t>
            </a:r>
            <a:r>
              <a:rPr lang="en-US" sz="1800" dirty="0"/>
              <a:t>Quick and </a:t>
            </a:r>
            <a:r>
              <a:rPr lang="en-US" sz="1800" dirty="0" smtClean="0"/>
              <a:t>Regular </a:t>
            </a:r>
            <a:r>
              <a:rPr lang="en-US" sz="1800" dirty="0"/>
              <a:t>F</a:t>
            </a:r>
            <a:r>
              <a:rPr lang="en-US" sz="1800" dirty="0" smtClean="0"/>
              <a:t>eedback</a:t>
            </a:r>
            <a:r>
              <a:rPr lang="en-US" sz="1800" dirty="0"/>
              <a:t>, Less </a:t>
            </a:r>
            <a:r>
              <a:rPr lang="en-US" sz="1800" dirty="0" smtClean="0"/>
              <a:t>Documentation, Test </a:t>
            </a:r>
            <a:r>
              <a:rPr lang="en-US" sz="1800" dirty="0"/>
              <a:t>Driven, </a:t>
            </a:r>
            <a:r>
              <a:rPr lang="en-US" sz="1800" dirty="0" smtClean="0"/>
              <a:t>and Improve Time-to-Market.</a:t>
            </a:r>
            <a:endParaRPr lang="en-US" sz="1800" dirty="0"/>
          </a:p>
          <a:p>
            <a:pPr marL="365760" algn="just">
              <a:defRPr/>
            </a:pPr>
            <a:r>
              <a:rPr lang="en-US" sz="1800" dirty="0"/>
              <a:t>A sprint (or iteration) is the basic unit of development in </a:t>
            </a:r>
            <a:r>
              <a:rPr lang="en-US" sz="1800" dirty="0" smtClean="0"/>
              <a:t>Scrum.</a:t>
            </a:r>
            <a:endParaRPr lang="en-US" sz="1800" dirty="0"/>
          </a:p>
          <a:p>
            <a:pPr marL="365760" algn="just">
              <a:defRPr/>
            </a:pPr>
            <a:r>
              <a:rPr lang="en-US" sz="1800" dirty="0"/>
              <a:t>Scrum Team involves Product Owner, Scrum Master, Development </a:t>
            </a:r>
            <a:r>
              <a:rPr lang="en-US" sz="1800" dirty="0" smtClean="0"/>
              <a:t>Team, </a:t>
            </a:r>
            <a:r>
              <a:rPr lang="en-US" sz="1800" dirty="0"/>
              <a:t>and Testing </a:t>
            </a:r>
            <a:r>
              <a:rPr lang="en-US" sz="1800" dirty="0" smtClean="0"/>
              <a:t>Team.</a:t>
            </a:r>
            <a:endParaRPr lang="en-US" sz="1800" dirty="0"/>
          </a:p>
          <a:p>
            <a:pPr marL="365760" algn="just">
              <a:defRPr/>
            </a:pPr>
            <a:r>
              <a:rPr lang="en-US" sz="1800" dirty="0"/>
              <a:t>Role of ETL Tester in Agile </a:t>
            </a:r>
            <a:r>
              <a:rPr lang="en-US" sz="1800" dirty="0" smtClean="0"/>
              <a:t>includes:</a:t>
            </a:r>
            <a:endParaRPr lang="en-US" sz="1800" dirty="0"/>
          </a:p>
          <a:p>
            <a:pPr marL="640080" lvl="1" algn="just">
              <a:buFont typeface="Wingdings" panose="05000000000000000000" pitchFamily="2" charset="2"/>
              <a:buChar char="Ø"/>
              <a:defRPr/>
            </a:pPr>
            <a:r>
              <a:rPr lang="en-US" sz="1600" dirty="0" smtClean="0"/>
              <a:t>Ensure </a:t>
            </a:r>
            <a:r>
              <a:rPr lang="en-US" sz="1600" dirty="0"/>
              <a:t>that project or sprint requirements are clear, </a:t>
            </a:r>
            <a:r>
              <a:rPr lang="en-US" sz="1600" dirty="0" smtClean="0"/>
              <a:t>measurable, </a:t>
            </a:r>
            <a:r>
              <a:rPr lang="en-US" sz="1600" dirty="0"/>
              <a:t>and </a:t>
            </a:r>
            <a:r>
              <a:rPr lang="en-US" sz="1600" dirty="0" smtClean="0"/>
              <a:t>testable.</a:t>
            </a:r>
          </a:p>
          <a:p>
            <a:pPr marL="640080" lvl="1" algn="just">
              <a:buFont typeface="Wingdings" panose="05000000000000000000" pitchFamily="2" charset="2"/>
              <a:buChar char="Ø"/>
              <a:defRPr/>
            </a:pPr>
            <a:r>
              <a:rPr lang="en-US" sz="1600" dirty="0" smtClean="0"/>
              <a:t>Determine </a:t>
            </a:r>
            <a:r>
              <a:rPr lang="en-US" sz="1600" dirty="0"/>
              <a:t>what information needs to be automatically logged to </a:t>
            </a:r>
            <a:r>
              <a:rPr lang="en-US" sz="1600" dirty="0" smtClean="0"/>
              <a:t>troubleshoot any defects.</a:t>
            </a:r>
          </a:p>
          <a:p>
            <a:pPr marL="640080" lvl="1" algn="just">
              <a:buFont typeface="Wingdings" panose="05000000000000000000" pitchFamily="2" charset="2"/>
              <a:buChar char="Ø"/>
              <a:defRPr/>
            </a:pPr>
            <a:r>
              <a:rPr lang="en-US" sz="1600" dirty="0" smtClean="0"/>
              <a:t>Prepare </a:t>
            </a:r>
            <a:r>
              <a:rPr lang="en-US" sz="1600" dirty="0"/>
              <a:t>a project specific test strategy and determine which QA steps are going </a:t>
            </a:r>
            <a:r>
              <a:rPr lang="en-US" sz="1600" dirty="0" smtClean="0"/>
              <a:t>to be required </a:t>
            </a:r>
            <a:r>
              <a:rPr lang="en-US" sz="1600" dirty="0"/>
              <a:t>and at which project stages.</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4232193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365760">
              <a:defRPr/>
            </a:pPr>
            <a:r>
              <a:rPr lang="en-US" sz="2000" dirty="0" smtClean="0"/>
              <a:t>Agile Methodology for Data Warehouse and Data Integration Projects: White </a:t>
            </a:r>
            <a:r>
              <a:rPr lang="en-US" sz="2000" dirty="0"/>
              <a:t>P</a:t>
            </a:r>
            <a:r>
              <a:rPr lang="en-US" sz="2000" dirty="0" smtClean="0"/>
              <a:t>aper</a:t>
            </a:r>
          </a:p>
          <a:p>
            <a:pPr marL="365760">
              <a:defRPr/>
            </a:pPr>
            <a:r>
              <a:rPr lang="en-US" sz="2000" dirty="0" smtClean="0"/>
              <a:t>Agile Best Practices for Data Warehousing (DW)/Business Intelligence (BI) Projects: Article</a:t>
            </a:r>
          </a:p>
          <a:p>
            <a:pPr marL="365760">
              <a:defRPr/>
            </a:pPr>
            <a:r>
              <a:rPr lang="en-US" sz="2000" dirty="0" smtClean="0"/>
              <a:t>Wikipedia</a:t>
            </a:r>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3646442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912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ETL Agile Testing</a:t>
            </a:r>
          </a:p>
        </p:txBody>
      </p:sp>
    </p:spTree>
    <p:extLst>
      <p:ext uri="{BB962C8B-B14F-4D97-AF65-F5344CB8AC3E}">
        <p14:creationId xmlns:p14="http://schemas.microsoft.com/office/powerpoint/2010/main" val="3131777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94640142"/>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Indumathi</a:t>
                      </a:r>
                      <a:r>
                        <a:rPr kumimoji="0" lang="en-US" sz="1600" b="0" i="0" u="none" strike="noStrike" cap="none" normalizeH="0" baseline="0" dirty="0" smtClean="0">
                          <a:ln>
                            <a:noFill/>
                          </a:ln>
                          <a:solidFill>
                            <a:schemeClr val="tx1"/>
                          </a:solidFill>
                          <a:effectLst/>
                          <a:latin typeface="+mj-lt"/>
                        </a:rPr>
                        <a:t> </a:t>
                      </a:r>
                      <a:r>
                        <a:rPr kumimoji="0" lang="en-US" sz="1600" b="0" i="0" u="none" strike="noStrike" cap="none" normalizeH="0" baseline="0" dirty="0" err="1" smtClean="0">
                          <a:ln>
                            <a:noFill/>
                          </a:ln>
                          <a:solidFill>
                            <a:schemeClr val="tx1"/>
                          </a:solidFill>
                          <a:effectLst/>
                          <a:latin typeface="+mj-lt"/>
                        </a:rPr>
                        <a:t>Ravinathan</a:t>
                      </a:r>
                      <a:r>
                        <a:rPr kumimoji="0" lang="en-US" sz="1600" b="0" i="0" u="none" strike="noStrike" cap="none" normalizeH="0" baseline="0" dirty="0" smtClean="0">
                          <a:ln>
                            <a:noFill/>
                          </a:ln>
                          <a:solidFill>
                            <a:schemeClr val="tx1"/>
                          </a:solidFill>
                          <a:effectLst/>
                          <a:latin typeface="+mj-lt"/>
                        </a:rPr>
                        <a:t> (164046), </a:t>
                      </a:r>
                      <a:r>
                        <a:rPr kumimoji="0" lang="en-US" sz="1600" b="0" i="0" u="none" strike="noStrike" cap="none" normalizeH="0" baseline="0" dirty="0" err="1" smtClean="0">
                          <a:ln>
                            <a:noFill/>
                          </a:ln>
                          <a:solidFill>
                            <a:schemeClr val="tx1"/>
                          </a:solidFill>
                          <a:effectLst/>
                          <a:latin typeface="+mj-lt"/>
                        </a:rPr>
                        <a:t>Chandraprabu</a:t>
                      </a:r>
                      <a:r>
                        <a:rPr kumimoji="0" lang="en-US" sz="1600" b="0" i="0" u="none" strike="noStrike" cap="none" normalizeH="0" baseline="0" dirty="0" smtClean="0">
                          <a:ln>
                            <a:noFill/>
                          </a:ln>
                          <a:solidFill>
                            <a:schemeClr val="tx1"/>
                          </a:solidFill>
                          <a:effectLst/>
                          <a:latin typeface="+mj-lt"/>
                        </a:rPr>
                        <a:t> D (273372)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600" baseline="0" dirty="0" err="1" smtClean="0">
                          <a:latin typeface="Cambria" panose="02040503050406030204" pitchFamily="18" charset="0"/>
                        </a:rPr>
                        <a:t>Indumathi</a:t>
                      </a:r>
                      <a:r>
                        <a:rPr lang="en-US" sz="1600" baseline="0" dirty="0" smtClean="0">
                          <a:latin typeface="Cambria" panose="02040503050406030204" pitchFamily="18" charset="0"/>
                        </a:rPr>
                        <a:t>: 7+ years of experience in Data Warehousing domain, </a:t>
                      </a:r>
                      <a:r>
                        <a:rPr lang="en-US" sz="1600" baseline="0" dirty="0" err="1" smtClean="0">
                          <a:latin typeface="Cambria" panose="02040503050406030204" pitchFamily="18" charset="0"/>
                        </a:rPr>
                        <a:t>Chandraprabu</a:t>
                      </a:r>
                      <a:r>
                        <a:rPr lang="en-US" sz="1600" baseline="0" dirty="0" smtClean="0">
                          <a:latin typeface="Cambria" panose="02040503050406030204" pitchFamily="18" charset="0"/>
                        </a:rPr>
                        <a:t>: </a:t>
                      </a:r>
                      <a:r>
                        <a:rPr lang="en-US" sz="1600" dirty="0" smtClean="0">
                          <a:latin typeface="Cambria" panose="02040503050406030204" pitchFamily="18" charset="0"/>
                        </a:rPr>
                        <a:t>9+ years of experience in IT industry with DW domain</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3/23/2015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973057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000" cap="all" dirty="0">
              <a:solidFill>
                <a:srgbClr val="C0504D">
                  <a:lumMod val="40000"/>
                  <a:lumOff val="60000"/>
                </a:srgb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Hands-on </a:t>
            </a:r>
            <a:r>
              <a:rPr lang="en-US" sz="1600" dirty="0">
                <a:solidFill>
                  <a:prstClr val="black"/>
                </a:solidFill>
              </a:rPr>
              <a:t>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A Welcome Break</a:t>
            </a:r>
            <a:endParaRPr lang="en-US" sz="1600" dirty="0">
              <a:solidFill>
                <a:prstClr val="black"/>
              </a:solidFill>
            </a:endParaRPr>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solidFill>
                  <a:srgbClr val="C0504D">
                    <a:lumMod val="75000"/>
                  </a:srgbClr>
                </a:solidFill>
              </a:rPr>
              <a:pPr>
                <a:defRPr/>
              </a:pPr>
              <a:t>3</a:t>
            </a:fld>
            <a:endParaRPr lang="en-US" sz="1400" dirty="0">
              <a:solidFill>
                <a:srgbClr val="C0504D">
                  <a:lumMod val="75000"/>
                </a:srgbClr>
              </a:solidFill>
            </a:endParaRPr>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solidFill>
                  <a:prstClr val="black"/>
                </a:solidFill>
              </a:rPr>
              <a:t>Reference</a:t>
            </a:r>
            <a:endParaRPr lang="en-US" sz="1600" dirty="0">
              <a:solidFill>
                <a:prstClr val="black"/>
              </a:solidFill>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8996196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365760"/>
            <a:r>
              <a:rPr sz="2000" b="1" dirty="0" smtClean="0"/>
              <a:t>Introduction:</a:t>
            </a:r>
            <a:endParaRPr lang="en-US" sz="2000" b="1" dirty="0"/>
          </a:p>
          <a:p>
            <a:pPr marL="22860" indent="0">
              <a:buNone/>
            </a:pPr>
            <a:r>
              <a:rPr lang="en-US" sz="1800" dirty="0" smtClean="0"/>
              <a:t>The topics to be covered in this document are:</a:t>
            </a:r>
          </a:p>
          <a:p>
            <a:pPr marL="640080" lvl="2" indent="-342900"/>
            <a:r>
              <a:rPr lang="en-US" sz="1800" dirty="0" smtClean="0"/>
              <a:t>Testing approach followed in ETL Agile Projects</a:t>
            </a:r>
          </a:p>
          <a:p>
            <a:pPr marL="640080" lvl="2" indent="-342900"/>
            <a:r>
              <a:rPr lang="en-US" sz="1800" dirty="0" smtClean="0"/>
              <a:t>Sprint Cycle</a:t>
            </a:r>
          </a:p>
          <a:p>
            <a:pPr marL="640080" lvl="2" indent="-342900"/>
            <a:r>
              <a:rPr lang="en-US" sz="1800" dirty="0" smtClean="0"/>
              <a:t>Parties involved in an Agile Project</a:t>
            </a:r>
          </a:p>
          <a:p>
            <a:pPr marL="640080" lvl="2" indent="-342900"/>
            <a:r>
              <a:rPr lang="en-US" sz="1800" dirty="0" smtClean="0"/>
              <a:t>Events</a:t>
            </a:r>
          </a:p>
          <a:p>
            <a:pPr marL="640080" lvl="2" indent="-342900"/>
            <a:r>
              <a:rPr lang="en-US" sz="1800" dirty="0" smtClean="0"/>
              <a:t>Case Study</a:t>
            </a:r>
          </a:p>
          <a:p>
            <a:pPr marL="640080" lvl="2" indent="-342900"/>
            <a:r>
              <a:rPr lang="en-US" sz="1800" dirty="0" smtClean="0"/>
              <a:t>Tools used in Agile Projects</a:t>
            </a:r>
            <a:endParaRPr lang="en-US" sz="1800" dirty="0"/>
          </a:p>
        </p:txBody>
      </p:sp>
      <p:sp>
        <p:nvSpPr>
          <p:cNvPr id="3" name="Title 2"/>
          <p:cNvSpPr>
            <a:spLocks noGrp="1"/>
          </p:cNvSpPr>
          <p:nvPr>
            <p:ph type="title"/>
          </p:nvPr>
        </p:nvSpPr>
        <p:spPr>
          <a:xfrm>
            <a:off x="1600200" y="0"/>
            <a:ext cx="7543800" cy="1143000"/>
          </a:xfrm>
        </p:spPr>
        <p:txBody>
          <a:bodyPr/>
          <a:lstStyle/>
          <a:p>
            <a:r>
              <a:rPr lang="en-US" dirty="0" smtClean="0"/>
              <a:t>ETL Agile Testing: Overview</a:t>
            </a:r>
            <a:endParaRPr lang="en-US"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mtClean="0"/>
              <a:pPr>
                <a:defRPr/>
              </a:pPr>
              <a:t>4</a:t>
            </a:fld>
            <a:endParaRPr lang="en-US" dirty="0"/>
          </a:p>
        </p:txBody>
      </p:sp>
    </p:spTree>
    <p:extLst>
      <p:ext uri="{BB962C8B-B14F-4D97-AF65-F5344CB8AC3E}">
        <p14:creationId xmlns:p14="http://schemas.microsoft.com/office/powerpoint/2010/main" val="2391018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2250"/>
            <a:ext cx="8686800" cy="4413250"/>
          </a:xfrm>
        </p:spPr>
        <p:txBody>
          <a:bodyPr/>
          <a:lstStyle/>
          <a:p>
            <a:pPr marL="0" indent="0">
              <a:buNone/>
            </a:pPr>
            <a:r>
              <a:rPr sz="1800" dirty="0" smtClean="0"/>
              <a:t>After completing this </a:t>
            </a:r>
            <a:r>
              <a:rPr lang="en-US" sz="1800" dirty="0" smtClean="0"/>
              <a:t>session</a:t>
            </a:r>
            <a:r>
              <a:rPr sz="1800" dirty="0" smtClean="0"/>
              <a:t>, you will be able to:</a:t>
            </a:r>
          </a:p>
          <a:p>
            <a:pPr marL="365760" lvl="1"/>
            <a:r>
              <a:rPr lang="en-US" sz="1800" dirty="0" smtClean="0"/>
              <a:t>Articulate the key roles, objectives, and events in an Agile Project with Scrum.</a:t>
            </a:r>
            <a:endParaRPr lang="en-US" sz="1800" dirty="0"/>
          </a:p>
          <a:p>
            <a:pPr marL="365760" lvl="1"/>
            <a:r>
              <a:rPr lang="en-US" sz="1800" dirty="0" smtClean="0"/>
              <a:t>Be proficient with terminologies and tools related with Agile Testing.</a:t>
            </a:r>
          </a:p>
          <a:p>
            <a:pPr marL="365760" lvl="1"/>
            <a:r>
              <a:rPr lang="en-US" sz="1800" dirty="0" smtClean="0"/>
              <a:t>Become familiar about the tool used for Project Management.</a:t>
            </a:r>
          </a:p>
          <a:p>
            <a:pPr marL="365760" lvl="1"/>
            <a:r>
              <a:rPr lang="en-US" sz="1800" dirty="0" smtClean="0"/>
              <a:t>Get to know about the Data </a:t>
            </a:r>
            <a:r>
              <a:rPr lang="en-US" sz="1800" dirty="0"/>
              <a:t>V</a:t>
            </a:r>
            <a:r>
              <a:rPr lang="en-US" sz="1800" dirty="0" smtClean="0"/>
              <a:t>alidation.</a:t>
            </a:r>
            <a:endParaRPr lang="en-US" sz="1800" dirty="0"/>
          </a:p>
        </p:txBody>
      </p:sp>
      <p:sp>
        <p:nvSpPr>
          <p:cNvPr id="3" name="Title 2"/>
          <p:cNvSpPr>
            <a:spLocks noGrp="1"/>
          </p:cNvSpPr>
          <p:nvPr>
            <p:ph type="title"/>
          </p:nvPr>
        </p:nvSpPr>
        <p:spPr>
          <a:xfrm>
            <a:off x="1600200" y="0"/>
            <a:ext cx="7543800" cy="1143000"/>
          </a:xfrm>
        </p:spPr>
        <p:txBody>
          <a:bodyPr/>
          <a:lstStyle/>
          <a:p>
            <a:r>
              <a:rPr lang="en-US" dirty="0" smtClean="0"/>
              <a:t>ETL Agile Testing: Objectives</a:t>
            </a:r>
            <a:endParaRPr lang="en-US"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extLst>
      <p:ext uri="{BB962C8B-B14F-4D97-AF65-F5344CB8AC3E}">
        <p14:creationId xmlns:p14="http://schemas.microsoft.com/office/powerpoint/2010/main" val="114120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5334000"/>
          </a:xfrm>
          <a:noFill/>
          <a:ln w="9525">
            <a:noFill/>
            <a:miter lim="800000"/>
            <a:headEnd/>
            <a:tailEnd/>
          </a:ln>
        </p:spPr>
        <p:txBody>
          <a:bodyPr vert="horz" wrap="square" lIns="91440" tIns="45720" rIns="91440" bIns="45720" numCol="1" anchor="t" anchorCtr="0" compatLnSpc="1">
            <a:prstTxWarp prst="textNoShape">
              <a:avLst/>
            </a:prstTxWarp>
          </a:bodyPr>
          <a:lstStyle/>
          <a:p>
            <a:pPr marL="365760" algn="just"/>
            <a:r>
              <a:rPr lang="en-US" sz="1800" dirty="0">
                <a:solidFill>
                  <a:srgbClr val="00B050"/>
                </a:solidFill>
              </a:rPr>
              <a:t>Agile </a:t>
            </a:r>
            <a:r>
              <a:rPr lang="en-US" sz="1800" dirty="0" smtClean="0">
                <a:solidFill>
                  <a:srgbClr val="00B050"/>
                </a:solidFill>
              </a:rPr>
              <a:t>Testing </a:t>
            </a:r>
            <a:r>
              <a:rPr lang="en-US" sz="1800" dirty="0">
                <a:solidFill>
                  <a:srgbClr val="00B050"/>
                </a:solidFill>
              </a:rPr>
              <a:t>involves all members of a cross-functional </a:t>
            </a:r>
            <a:r>
              <a:rPr lang="en-US" sz="1800" dirty="0" smtClean="0">
                <a:solidFill>
                  <a:srgbClr val="00B050"/>
                </a:solidFill>
              </a:rPr>
              <a:t>team</a:t>
            </a:r>
            <a:r>
              <a:rPr lang="en-US" sz="1800" dirty="0">
                <a:solidFill>
                  <a:srgbClr val="00B050"/>
                </a:solidFill>
              </a:rPr>
              <a:t>, with special expertise contributed by </a:t>
            </a:r>
            <a:r>
              <a:rPr lang="en-US" sz="1800" dirty="0" smtClean="0">
                <a:solidFill>
                  <a:srgbClr val="00B050"/>
                </a:solidFill>
              </a:rPr>
              <a:t>testers.</a:t>
            </a:r>
          </a:p>
          <a:p>
            <a:pPr marL="365760" algn="just"/>
            <a:r>
              <a:rPr lang="en-US" sz="1800" dirty="0" smtClean="0">
                <a:solidFill>
                  <a:srgbClr val="00B050"/>
                </a:solidFill>
              </a:rPr>
              <a:t>Agile </a:t>
            </a:r>
            <a:r>
              <a:rPr lang="en-US" sz="1800" dirty="0">
                <a:solidFill>
                  <a:srgbClr val="00B050"/>
                </a:solidFill>
              </a:rPr>
              <a:t>Model is a conceptual framework for software </a:t>
            </a:r>
            <a:r>
              <a:rPr lang="en-US" sz="1800" dirty="0" smtClean="0">
                <a:solidFill>
                  <a:srgbClr val="00B050"/>
                </a:solidFill>
              </a:rPr>
              <a:t>development.</a:t>
            </a:r>
          </a:p>
          <a:p>
            <a:pPr marL="365760" algn="just"/>
            <a:r>
              <a:rPr lang="en-US" sz="1800" dirty="0" smtClean="0">
                <a:solidFill>
                  <a:srgbClr val="00B050"/>
                </a:solidFill>
              </a:rPr>
              <a:t>Requirements </a:t>
            </a:r>
            <a:r>
              <a:rPr lang="en-US" sz="1800" dirty="0">
                <a:solidFill>
                  <a:srgbClr val="00B050"/>
                </a:solidFill>
              </a:rPr>
              <a:t>evolve through collaboration between the customer and self-organizing teams and agile aligns development with customer needs. </a:t>
            </a:r>
            <a:endParaRPr lang="en-US" sz="1800" dirty="0" smtClean="0">
              <a:solidFill>
                <a:srgbClr val="00B050"/>
              </a:solidFill>
            </a:endParaRPr>
          </a:p>
          <a:p>
            <a:pPr marL="365760" algn="just"/>
            <a:r>
              <a:rPr lang="en-US" sz="1800" dirty="0" smtClean="0">
                <a:solidFill>
                  <a:srgbClr val="00B050"/>
                </a:solidFill>
              </a:rPr>
              <a:t>Agile </a:t>
            </a:r>
            <a:r>
              <a:rPr lang="en-US" sz="1800" dirty="0">
                <a:solidFill>
                  <a:srgbClr val="00B050"/>
                </a:solidFill>
              </a:rPr>
              <a:t>development practices </a:t>
            </a:r>
            <a:r>
              <a:rPr lang="en-US" sz="1800" dirty="0" smtClean="0">
                <a:solidFill>
                  <a:srgbClr val="00B050"/>
                </a:solidFill>
              </a:rPr>
              <a:t>include:</a:t>
            </a:r>
          </a:p>
          <a:p>
            <a:pPr marL="640080" lvl="1" algn="just">
              <a:spcBef>
                <a:spcPts val="0"/>
              </a:spcBef>
            </a:pPr>
            <a:r>
              <a:rPr lang="en-US" sz="1600" dirty="0" smtClean="0">
                <a:solidFill>
                  <a:srgbClr val="00B050"/>
                </a:solidFill>
              </a:rPr>
              <a:t>Frequent releases</a:t>
            </a:r>
          </a:p>
          <a:p>
            <a:pPr marL="640080" lvl="1" algn="just">
              <a:spcBef>
                <a:spcPts val="0"/>
              </a:spcBef>
            </a:pPr>
            <a:r>
              <a:rPr lang="en-US" sz="1600" dirty="0" smtClean="0">
                <a:solidFill>
                  <a:srgbClr val="00B050"/>
                </a:solidFill>
              </a:rPr>
              <a:t>Ongoing testing</a:t>
            </a:r>
          </a:p>
          <a:p>
            <a:pPr marL="640080" lvl="1" algn="just">
              <a:spcBef>
                <a:spcPts val="0"/>
              </a:spcBef>
            </a:pPr>
            <a:r>
              <a:rPr lang="en-US" sz="1600" dirty="0" smtClean="0">
                <a:solidFill>
                  <a:srgbClr val="00B050"/>
                </a:solidFill>
              </a:rPr>
              <a:t>Customer </a:t>
            </a:r>
            <a:r>
              <a:rPr lang="en-US" sz="1600" dirty="0">
                <a:solidFill>
                  <a:srgbClr val="00B050"/>
                </a:solidFill>
              </a:rPr>
              <a:t>and stakeholder participation throughout the development </a:t>
            </a:r>
            <a:r>
              <a:rPr lang="en-US" sz="1600" dirty="0" smtClean="0">
                <a:solidFill>
                  <a:srgbClr val="00B050"/>
                </a:solidFill>
              </a:rPr>
              <a:t>process </a:t>
            </a:r>
          </a:p>
          <a:p>
            <a:pPr marL="640080" lvl="1" algn="just">
              <a:spcBef>
                <a:spcPts val="0"/>
              </a:spcBef>
            </a:pPr>
            <a:r>
              <a:rPr lang="en-US" sz="1600" dirty="0" smtClean="0">
                <a:solidFill>
                  <a:srgbClr val="00B050"/>
                </a:solidFill>
              </a:rPr>
              <a:t>Co-ownership </a:t>
            </a:r>
            <a:r>
              <a:rPr lang="en-US" sz="1600" dirty="0">
                <a:solidFill>
                  <a:srgbClr val="00B050"/>
                </a:solidFill>
              </a:rPr>
              <a:t>of </a:t>
            </a:r>
            <a:r>
              <a:rPr lang="en-US" sz="1600" dirty="0" smtClean="0">
                <a:solidFill>
                  <a:srgbClr val="00B050"/>
                </a:solidFill>
              </a:rPr>
              <a:t>code</a:t>
            </a:r>
          </a:p>
          <a:p>
            <a:pPr marL="640080" lvl="1" algn="just">
              <a:spcBef>
                <a:spcPts val="0"/>
              </a:spcBef>
            </a:pPr>
            <a:r>
              <a:rPr lang="en-US" sz="1600" dirty="0" smtClean="0">
                <a:solidFill>
                  <a:srgbClr val="00B050"/>
                </a:solidFill>
              </a:rPr>
              <a:t>Pair-programming</a:t>
            </a:r>
          </a:p>
          <a:p>
            <a:pPr marL="365760" algn="just"/>
            <a:r>
              <a:rPr lang="en-US" sz="1800" dirty="0" smtClean="0">
                <a:solidFill>
                  <a:srgbClr val="00B050"/>
                </a:solidFill>
              </a:rPr>
              <a:t>Agile </a:t>
            </a:r>
            <a:r>
              <a:rPr lang="en-US" sz="1800" dirty="0">
                <a:solidFill>
                  <a:srgbClr val="00B050"/>
                </a:solidFill>
              </a:rPr>
              <a:t>principles </a:t>
            </a:r>
            <a:r>
              <a:rPr lang="en-US" sz="1800" dirty="0" smtClean="0">
                <a:solidFill>
                  <a:srgbClr val="00B050"/>
                </a:solidFill>
              </a:rPr>
              <a:t>include:</a:t>
            </a:r>
          </a:p>
          <a:p>
            <a:pPr marL="640080" lvl="1" algn="just">
              <a:spcBef>
                <a:spcPts val="0"/>
              </a:spcBef>
            </a:pPr>
            <a:r>
              <a:rPr lang="en-US" sz="1600" dirty="0" smtClean="0">
                <a:solidFill>
                  <a:srgbClr val="00B050"/>
                </a:solidFill>
              </a:rPr>
              <a:t>Commitment </a:t>
            </a:r>
            <a:r>
              <a:rPr lang="en-US" sz="1600" dirty="0">
                <a:solidFill>
                  <a:srgbClr val="00B050"/>
                </a:solidFill>
              </a:rPr>
              <a:t>to timely </a:t>
            </a:r>
            <a:r>
              <a:rPr lang="en-US" sz="1600" dirty="0" smtClean="0">
                <a:solidFill>
                  <a:srgbClr val="00B050"/>
                </a:solidFill>
              </a:rPr>
              <a:t>and </a:t>
            </a:r>
            <a:r>
              <a:rPr lang="en-US" sz="1600" dirty="0">
                <a:solidFill>
                  <a:srgbClr val="00B050"/>
                </a:solidFill>
              </a:rPr>
              <a:t>ongoing software </a:t>
            </a:r>
            <a:r>
              <a:rPr lang="en-US" sz="1600" dirty="0" smtClean="0">
                <a:solidFill>
                  <a:srgbClr val="00B050"/>
                </a:solidFill>
              </a:rPr>
              <a:t>deliveries</a:t>
            </a:r>
          </a:p>
          <a:p>
            <a:pPr marL="640080" lvl="1" algn="just">
              <a:spcBef>
                <a:spcPts val="0"/>
              </a:spcBef>
            </a:pPr>
            <a:r>
              <a:rPr lang="en-US" sz="1600" dirty="0" smtClean="0">
                <a:solidFill>
                  <a:srgbClr val="00B050"/>
                </a:solidFill>
              </a:rPr>
              <a:t>Changing requirements</a:t>
            </a:r>
          </a:p>
          <a:p>
            <a:pPr marL="640080" lvl="1" algn="just">
              <a:spcBef>
                <a:spcPts val="0"/>
              </a:spcBef>
            </a:pPr>
            <a:r>
              <a:rPr lang="en-US" sz="1600" dirty="0" smtClean="0">
                <a:solidFill>
                  <a:srgbClr val="00B050"/>
                </a:solidFill>
              </a:rPr>
              <a:t>Simplicity </a:t>
            </a:r>
            <a:r>
              <a:rPr lang="en-US" sz="1600" dirty="0">
                <a:solidFill>
                  <a:srgbClr val="00B050"/>
                </a:solidFill>
              </a:rPr>
              <a:t>in </a:t>
            </a:r>
            <a:r>
              <a:rPr lang="en-US" sz="1600" dirty="0" smtClean="0">
                <a:solidFill>
                  <a:srgbClr val="00B050"/>
                </a:solidFill>
              </a:rPr>
              <a:t>approach</a:t>
            </a:r>
          </a:p>
          <a:p>
            <a:pPr marL="640080" lvl="1" algn="just">
              <a:spcBef>
                <a:spcPts val="0"/>
              </a:spcBef>
            </a:pPr>
            <a:r>
              <a:rPr lang="en-US" sz="1600" dirty="0" smtClean="0">
                <a:solidFill>
                  <a:srgbClr val="00B050"/>
                </a:solidFill>
              </a:rPr>
              <a:t>Sustainable </a:t>
            </a:r>
            <a:r>
              <a:rPr lang="en-US" sz="1600" dirty="0">
                <a:solidFill>
                  <a:srgbClr val="00B050"/>
                </a:solidFill>
              </a:rPr>
              <a:t>development </a:t>
            </a:r>
            <a:r>
              <a:rPr lang="en-US" sz="1600" dirty="0" smtClean="0">
                <a:solidFill>
                  <a:srgbClr val="00B050"/>
                </a:solidFill>
              </a:rPr>
              <a:t>cycles</a:t>
            </a:r>
            <a:endParaRPr lang="en-US" sz="1600" dirty="0">
              <a:solidFill>
                <a:srgbClr val="00B050"/>
              </a:solidFill>
            </a:endParaRPr>
          </a:p>
        </p:txBody>
      </p:sp>
      <p:sp>
        <p:nvSpPr>
          <p:cNvPr id="3" name="Title 2"/>
          <p:cNvSpPr>
            <a:spLocks noGrp="1"/>
          </p:cNvSpPr>
          <p:nvPr>
            <p:ph type="title"/>
          </p:nvPr>
        </p:nvSpPr>
        <p:spPr>
          <a:xfrm>
            <a:off x="1600200" y="0"/>
            <a:ext cx="7543800" cy="1143000"/>
          </a:xfrm>
        </p:spPr>
        <p:txBody>
          <a:bodyPr/>
          <a:lstStyle/>
          <a:p>
            <a:r>
              <a:rPr lang="en-US" dirty="0" smtClean="0"/>
              <a:t>Agile </a:t>
            </a:r>
            <a:r>
              <a:rPr lang="en-US" dirty="0"/>
              <a:t>Testing</a:t>
            </a: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6</a:t>
            </a:fld>
            <a:endParaRPr lang="en-US" sz="1400" dirty="0"/>
          </a:p>
        </p:txBody>
      </p:sp>
    </p:spTree>
    <p:extLst>
      <p:ext uri="{BB962C8B-B14F-4D97-AF65-F5344CB8AC3E}">
        <p14:creationId xmlns:p14="http://schemas.microsoft.com/office/powerpoint/2010/main" val="3559104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365760" algn="just">
              <a:spcBef>
                <a:spcPts val="0"/>
              </a:spcBef>
            </a:pPr>
            <a:r>
              <a:rPr lang="en-US" sz="2000" dirty="0" smtClean="0">
                <a:solidFill>
                  <a:srgbClr val="00B050"/>
                </a:solidFill>
              </a:rPr>
              <a:t>Quick and Regular </a:t>
            </a:r>
            <a:r>
              <a:rPr lang="en-US" sz="2000" dirty="0">
                <a:solidFill>
                  <a:srgbClr val="00B050"/>
                </a:solidFill>
              </a:rPr>
              <a:t>F</a:t>
            </a:r>
            <a:r>
              <a:rPr lang="en-US" sz="2000" dirty="0" smtClean="0">
                <a:solidFill>
                  <a:srgbClr val="00B050"/>
                </a:solidFill>
              </a:rPr>
              <a:t>eedback</a:t>
            </a:r>
          </a:p>
          <a:p>
            <a:pPr marL="640080" lvl="1" algn="just">
              <a:spcBef>
                <a:spcPts val="0"/>
              </a:spcBef>
            </a:pPr>
            <a:r>
              <a:rPr lang="en-US" sz="1800" dirty="0"/>
              <a:t>In conventional SDLC, only during the acceptance testing, the Business team </a:t>
            </a:r>
            <a:r>
              <a:rPr lang="en-US" sz="1800" dirty="0" smtClean="0"/>
              <a:t>gets to </a:t>
            </a:r>
            <a:r>
              <a:rPr lang="en-US" sz="1800" dirty="0"/>
              <a:t>know the product </a:t>
            </a:r>
            <a:r>
              <a:rPr lang="en-US" sz="1800" dirty="0" smtClean="0"/>
              <a:t>development. Whereas </a:t>
            </a:r>
            <a:r>
              <a:rPr lang="en-US" sz="1800" dirty="0"/>
              <a:t>in A</a:t>
            </a:r>
            <a:r>
              <a:rPr lang="en-US" sz="1800" dirty="0" smtClean="0"/>
              <a:t>gile </a:t>
            </a:r>
            <a:r>
              <a:rPr lang="en-US" sz="1800" dirty="0"/>
              <a:t>T</a:t>
            </a:r>
            <a:r>
              <a:rPr lang="en-US" sz="1800" dirty="0" smtClean="0"/>
              <a:t>esting, they </a:t>
            </a:r>
            <a:r>
              <a:rPr lang="en-US" sz="1800" dirty="0"/>
              <a:t>are involved and continuous feedback shortens the feedback response time and </a:t>
            </a:r>
            <a:r>
              <a:rPr lang="en-US" sz="1800" dirty="0" smtClean="0"/>
              <a:t>the cost </a:t>
            </a:r>
            <a:r>
              <a:rPr lang="en-US" sz="1800" dirty="0"/>
              <a:t>involved in fixing is also less</a:t>
            </a:r>
            <a:r>
              <a:rPr lang="en-US" sz="1800" dirty="0" smtClean="0"/>
              <a:t>.</a:t>
            </a:r>
            <a:endParaRPr lang="en-US" sz="2000" dirty="0" smtClean="0"/>
          </a:p>
          <a:p>
            <a:pPr marL="365760" algn="just">
              <a:lnSpc>
                <a:spcPct val="150000"/>
              </a:lnSpc>
              <a:spcBef>
                <a:spcPts val="0"/>
              </a:spcBef>
            </a:pPr>
            <a:r>
              <a:rPr lang="en-US" sz="2000" dirty="0" smtClean="0">
                <a:solidFill>
                  <a:srgbClr val="00B050"/>
                </a:solidFill>
              </a:rPr>
              <a:t>Less Documentation</a:t>
            </a:r>
          </a:p>
          <a:p>
            <a:pPr marL="640080" lvl="1" algn="just">
              <a:spcBef>
                <a:spcPts val="0"/>
              </a:spcBef>
            </a:pPr>
            <a:r>
              <a:rPr lang="en-US" sz="1800" dirty="0"/>
              <a:t>Instead of very lengthy documentation, agile testers use reusable checklist and minimum </a:t>
            </a:r>
            <a:r>
              <a:rPr lang="en-US" sz="1800" dirty="0" smtClean="0"/>
              <a:t>test </a:t>
            </a:r>
            <a:r>
              <a:rPr lang="en-US" sz="1800" dirty="0"/>
              <a:t>documents focus on the essence of the product quality rather than detailed documentation.</a:t>
            </a:r>
          </a:p>
          <a:p>
            <a:pPr marL="365760" algn="just">
              <a:lnSpc>
                <a:spcPct val="150000"/>
              </a:lnSpc>
              <a:spcBef>
                <a:spcPts val="0"/>
              </a:spcBef>
            </a:pPr>
            <a:r>
              <a:rPr lang="en-US" sz="2000" dirty="0" smtClean="0">
                <a:solidFill>
                  <a:srgbClr val="00B050"/>
                </a:solidFill>
              </a:rPr>
              <a:t>Test Driven</a:t>
            </a:r>
          </a:p>
          <a:p>
            <a:pPr marL="640080" lvl="1" algn="just">
              <a:spcBef>
                <a:spcPts val="0"/>
              </a:spcBef>
            </a:pPr>
            <a:r>
              <a:rPr lang="en-US" sz="1800" dirty="0"/>
              <a:t>Instead of very lengthy documentation, agile testers use reusable </a:t>
            </a:r>
            <a:r>
              <a:rPr lang="en-US" sz="1800" dirty="0" smtClean="0"/>
              <a:t>checklist and focus </a:t>
            </a:r>
            <a:r>
              <a:rPr lang="en-US" sz="1800" dirty="0"/>
              <a:t>on the essence of the test rather than the incidental details.</a:t>
            </a:r>
          </a:p>
          <a:p>
            <a:pPr marL="365760" algn="just">
              <a:lnSpc>
                <a:spcPct val="150000"/>
              </a:lnSpc>
              <a:spcBef>
                <a:spcPts val="0"/>
              </a:spcBef>
            </a:pPr>
            <a:r>
              <a:rPr lang="en-US" sz="2000" dirty="0" smtClean="0">
                <a:solidFill>
                  <a:srgbClr val="00B050"/>
                </a:solidFill>
              </a:rPr>
              <a:t>Improve Time-to-Market</a:t>
            </a:r>
          </a:p>
          <a:p>
            <a:pPr marL="640080" lvl="1" algn="just">
              <a:spcBef>
                <a:spcPts val="0"/>
              </a:spcBef>
            </a:pPr>
            <a:r>
              <a:rPr lang="en-US" sz="1800" dirty="0"/>
              <a:t>Allowing Product Management to reprioritize the features and ensure the best product will be delivered in time with all the new features.</a:t>
            </a:r>
            <a:endParaRPr lang="en-US" sz="1800" dirty="0" smtClean="0"/>
          </a:p>
        </p:txBody>
      </p:sp>
      <p:sp>
        <p:nvSpPr>
          <p:cNvPr id="3" name="Title 2"/>
          <p:cNvSpPr>
            <a:spLocks noGrp="1"/>
          </p:cNvSpPr>
          <p:nvPr>
            <p:ph type="title"/>
          </p:nvPr>
        </p:nvSpPr>
        <p:spPr>
          <a:xfrm>
            <a:off x="1600200" y="0"/>
            <a:ext cx="7543800" cy="1143000"/>
          </a:xfrm>
        </p:spPr>
        <p:txBody>
          <a:bodyPr/>
          <a:lstStyle/>
          <a:p>
            <a:r>
              <a:rPr lang="en-US" dirty="0"/>
              <a:t>Advantages of Agile Testing</a:t>
            </a: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7</a:t>
            </a:fld>
            <a:endParaRPr lang="en-US" sz="1400" dirty="0"/>
          </a:p>
        </p:txBody>
      </p:sp>
    </p:spTree>
    <p:extLst>
      <p:ext uri="{BB962C8B-B14F-4D97-AF65-F5344CB8AC3E}">
        <p14:creationId xmlns:p14="http://schemas.microsoft.com/office/powerpoint/2010/main" val="4262383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8600"/>
            <a:ext cx="8686800" cy="4946650"/>
          </a:xfrm>
        </p:spPr>
        <p:txBody>
          <a:bodyPr/>
          <a:lstStyle/>
          <a:p>
            <a:pPr marL="365760"/>
            <a:r>
              <a:rPr lang="en-US" sz="1800" dirty="0" smtClean="0">
                <a:solidFill>
                  <a:srgbClr val="00B050"/>
                </a:solidFill>
              </a:rPr>
              <a:t>A </a:t>
            </a:r>
            <a:r>
              <a:rPr lang="en-US" sz="1800" dirty="0">
                <a:solidFill>
                  <a:srgbClr val="00B050"/>
                </a:solidFill>
              </a:rPr>
              <a:t>s</a:t>
            </a:r>
            <a:r>
              <a:rPr lang="en-US" sz="1800" dirty="0" smtClean="0">
                <a:solidFill>
                  <a:srgbClr val="00B050"/>
                </a:solidFill>
              </a:rPr>
              <a:t>print </a:t>
            </a:r>
            <a:r>
              <a:rPr lang="en-US" sz="1800" dirty="0">
                <a:solidFill>
                  <a:srgbClr val="00B050"/>
                </a:solidFill>
              </a:rPr>
              <a:t>(or iteration) is the basic unit of development in Scrum. </a:t>
            </a:r>
            <a:r>
              <a:rPr lang="en-US" sz="1800" dirty="0" smtClean="0">
                <a:solidFill>
                  <a:srgbClr val="00B050"/>
                </a:solidFill>
              </a:rPr>
              <a:t>       </a:t>
            </a:r>
            <a:endParaRPr lang="en-US" sz="1800" dirty="0" smtClean="0">
              <a:solidFill>
                <a:srgbClr val="00B050"/>
              </a:solidFill>
            </a:endParaRPr>
          </a:p>
          <a:p>
            <a:pPr marL="365760"/>
            <a:r>
              <a:rPr lang="en-US" sz="1800" dirty="0" smtClean="0">
                <a:solidFill>
                  <a:srgbClr val="00B050"/>
                </a:solidFill>
              </a:rPr>
              <a:t>The </a:t>
            </a:r>
            <a:r>
              <a:rPr lang="en-US" sz="1800" dirty="0">
                <a:solidFill>
                  <a:srgbClr val="00B050"/>
                </a:solidFill>
              </a:rPr>
              <a:t>sprint is a "timeboxed" </a:t>
            </a:r>
            <a:r>
              <a:rPr lang="en-US" sz="1800" dirty="0" smtClean="0">
                <a:solidFill>
                  <a:srgbClr val="00B050"/>
                </a:solidFill>
              </a:rPr>
              <a:t>effort, </a:t>
            </a:r>
            <a:r>
              <a:rPr lang="en-US" sz="1800" dirty="0">
                <a:solidFill>
                  <a:srgbClr val="00B050"/>
                </a:solidFill>
              </a:rPr>
              <a:t>it is restricted to a specific duration</a:t>
            </a:r>
            <a:r>
              <a:rPr lang="en-US" sz="1800" dirty="0" smtClean="0">
                <a:solidFill>
                  <a:srgbClr val="00B050"/>
                </a:solidFill>
              </a:rPr>
              <a:t>. </a:t>
            </a:r>
          </a:p>
          <a:p>
            <a:pPr marL="365760"/>
            <a:r>
              <a:rPr lang="en-US" sz="1800" dirty="0" smtClean="0">
                <a:solidFill>
                  <a:srgbClr val="00B050"/>
                </a:solidFill>
              </a:rPr>
              <a:t>The </a:t>
            </a:r>
            <a:r>
              <a:rPr lang="en-US" sz="1800" dirty="0">
                <a:solidFill>
                  <a:srgbClr val="00B050"/>
                </a:solidFill>
              </a:rPr>
              <a:t>duration is fixed in advance for each sprint and is normally between one week and one month, although two weeks is typical</a:t>
            </a:r>
            <a:r>
              <a:rPr lang="en-US" sz="1800" dirty="0" smtClean="0">
                <a:solidFill>
                  <a:srgbClr val="00B050"/>
                </a:solidFill>
              </a:rPr>
              <a:t>.</a:t>
            </a:r>
            <a:endParaRPr lang="en-US" sz="1800" dirty="0">
              <a:solidFill>
                <a:srgbClr val="00B050"/>
              </a:solidFill>
            </a:endParaRPr>
          </a:p>
          <a:p>
            <a:pPr marL="365760"/>
            <a:r>
              <a:rPr lang="en-US" sz="1800" dirty="0" smtClean="0">
                <a:solidFill>
                  <a:srgbClr val="00B050"/>
                </a:solidFill>
              </a:rPr>
              <a:t>Each </a:t>
            </a:r>
            <a:r>
              <a:rPr lang="en-US" sz="1800" dirty="0">
                <a:solidFill>
                  <a:srgbClr val="00B050"/>
                </a:solidFill>
              </a:rPr>
              <a:t>sprint is started by a planning meeting. </a:t>
            </a:r>
            <a:endParaRPr lang="en-US" sz="1800" dirty="0" smtClean="0">
              <a:solidFill>
                <a:srgbClr val="00B050"/>
              </a:solidFill>
            </a:endParaRPr>
          </a:p>
          <a:p>
            <a:pPr marL="365760"/>
            <a:r>
              <a:rPr lang="en-US" sz="1800" dirty="0" smtClean="0">
                <a:solidFill>
                  <a:srgbClr val="00B050"/>
                </a:solidFill>
              </a:rPr>
              <a:t>Define </a:t>
            </a:r>
            <a:r>
              <a:rPr lang="en-US" sz="1800" dirty="0">
                <a:solidFill>
                  <a:srgbClr val="00B050"/>
                </a:solidFill>
              </a:rPr>
              <a:t>a sprint backlog where the tasks for the sprint are identified and an estimated commitment for the sprint goal is made. </a:t>
            </a:r>
            <a:endParaRPr lang="en-US" sz="1800" dirty="0" smtClean="0">
              <a:solidFill>
                <a:srgbClr val="00B050"/>
              </a:solidFill>
            </a:endParaRPr>
          </a:p>
          <a:p>
            <a:pPr marL="365760"/>
            <a:r>
              <a:rPr lang="en-US" sz="1800" dirty="0" smtClean="0">
                <a:solidFill>
                  <a:srgbClr val="00B050"/>
                </a:solidFill>
              </a:rPr>
              <a:t>Each </a:t>
            </a:r>
            <a:r>
              <a:rPr lang="en-US" sz="1800" dirty="0">
                <a:solidFill>
                  <a:srgbClr val="00B050"/>
                </a:solidFill>
              </a:rPr>
              <a:t>sprint is ended by a sprint review-and-retrospective meeting</a:t>
            </a:r>
            <a:r>
              <a:rPr lang="en-US" sz="1800" dirty="0" smtClean="0">
                <a:solidFill>
                  <a:srgbClr val="00B050"/>
                </a:solidFill>
              </a:rPr>
              <a:t>, </a:t>
            </a:r>
            <a:r>
              <a:rPr lang="en-US" sz="1800" dirty="0">
                <a:solidFill>
                  <a:srgbClr val="00B050"/>
                </a:solidFill>
              </a:rPr>
              <a:t>where the progress is reviewed and shown to stakeholders and improving lessons for the next sprints are </a:t>
            </a:r>
            <a:r>
              <a:rPr lang="en-US" sz="1800" dirty="0" smtClean="0">
                <a:solidFill>
                  <a:srgbClr val="00B050"/>
                </a:solidFill>
              </a:rPr>
              <a:t>identified.</a:t>
            </a:r>
          </a:p>
          <a:p>
            <a:pPr marL="365760"/>
            <a:r>
              <a:rPr lang="en-US" sz="1800" dirty="0" smtClean="0">
                <a:solidFill>
                  <a:srgbClr val="00B050"/>
                </a:solidFill>
              </a:rPr>
              <a:t>Scrum </a:t>
            </a:r>
            <a:r>
              <a:rPr lang="en-US" sz="1800" dirty="0">
                <a:solidFill>
                  <a:srgbClr val="00B050"/>
                </a:solidFill>
              </a:rPr>
              <a:t>emphasizes working product at the end of the </a:t>
            </a:r>
            <a:r>
              <a:rPr lang="en-US" sz="1800" dirty="0" smtClean="0">
                <a:solidFill>
                  <a:srgbClr val="00B050"/>
                </a:solidFill>
              </a:rPr>
              <a:t>Sprint; this </a:t>
            </a:r>
            <a:r>
              <a:rPr lang="en-US" sz="1800" dirty="0">
                <a:solidFill>
                  <a:srgbClr val="00B050"/>
                </a:solidFill>
              </a:rPr>
              <a:t>means a system that is integrated, fully </a:t>
            </a:r>
            <a:r>
              <a:rPr lang="en-US" sz="1800" dirty="0" smtClean="0">
                <a:solidFill>
                  <a:srgbClr val="00B050"/>
                </a:solidFill>
              </a:rPr>
              <a:t>tested and end-user documented.</a:t>
            </a:r>
            <a:endParaRPr lang="en-US" sz="1800" dirty="0">
              <a:solidFill>
                <a:srgbClr val="00B050"/>
              </a:solidFill>
            </a:endParaRPr>
          </a:p>
        </p:txBody>
      </p:sp>
      <p:sp>
        <p:nvSpPr>
          <p:cNvPr id="3" name="Title 2"/>
          <p:cNvSpPr>
            <a:spLocks noGrp="1"/>
          </p:cNvSpPr>
          <p:nvPr>
            <p:ph type="title"/>
          </p:nvPr>
        </p:nvSpPr>
        <p:spPr/>
        <p:txBody>
          <a:bodyPr/>
          <a:lstStyle/>
          <a:p>
            <a:r>
              <a:rPr lang="en-US" dirty="0" smtClean="0"/>
              <a:t>Sprint - The </a:t>
            </a:r>
            <a:r>
              <a:rPr lang="en-US" dirty="0"/>
              <a:t>Scrum P</a:t>
            </a:r>
            <a:r>
              <a:rPr lang="en-US" dirty="0" smtClean="0"/>
              <a:t>rocess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78499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1498600"/>
            <a:ext cx="7239000" cy="4710846"/>
          </a:xfrm>
        </p:spPr>
      </p:pic>
      <p:sp>
        <p:nvSpPr>
          <p:cNvPr id="3" name="Title 2"/>
          <p:cNvSpPr>
            <a:spLocks noGrp="1"/>
          </p:cNvSpPr>
          <p:nvPr>
            <p:ph type="title"/>
          </p:nvPr>
        </p:nvSpPr>
        <p:spPr/>
        <p:txBody>
          <a:bodyPr/>
          <a:lstStyle/>
          <a:p>
            <a:r>
              <a:rPr lang="en-US" dirty="0" smtClean="0"/>
              <a:t>Parties Involved and Events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765550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Rating1 xmlns="8b68e89a-e9b3-4257-b905-d0324114169a" xsi:nil="true"/>
    <_x0043_M10 xmlns="8b68e89a-e9b3-4257-b905-d0324114169a" xsi:nil="true"/>
    <CopyToPath xmlns="8b68e89a-e9b3-4257-b905-d0324114169a">https://cognizant20.cognizant.com/cts/Cognizant Academy/DSC/EIM Academy/CEP EIM Product Tracker/CEP_New Content_Development/Testing/BISQUAD/Final Content/BISQUADTestExecutionTechniquesTA/Final Folder</CopyToPath>
    <Rating3 xmlns="8b68e89a-e9b3-4257-b905-d0324114169a" xsi:nil="true"/>
    <UnmappedDocuments xmlns="8b68e89a-e9b3-4257-b905-d0324114169a">false</UnmappedDocuments>
    <Rating2 xmlns="8b68e89a-e9b3-4257-b905-d0324114169a" xsi:nil="true"/>
    <ViewCount xmlns="8b68e89a-e9b3-4257-b905-d0324114169a">8</ViewCount>
    <_x0043_M1 xmlns="8b68e89a-e9b3-4257-b905-d0324114169a" xsi:nil="true"/>
    <CheckedOutPath xmlns="8b68e89a-e9b3-4257-b905-d0324114169a" xsi:nil="true"/>
    <ApprovalStatus xmlns="8b68e89a-e9b3-4257-b905-d0324114169a">Approved</ApprovalStatus>
    <MBID xmlns="8b68e89a-e9b3-4257-b905-d0324114169a">DS_3c960ed5-0355-445e-a644-5ff7cbf42e23</MBID>
    <Tags xmlns="8b68e89a-e9b3-4257-b905-d0324114169a" xsi:nil="true"/>
    <_x0043_M3 xmlns="8b68e89a-e9b3-4257-b905-d0324114169a" xsi:nil="true"/>
    <_x0043_M2 xmlns="8b68e89a-e9b3-4257-b905-d0324114169a" xsi:nil="true"/>
    <_x0043_M5 xmlns="8b68e89a-e9b3-4257-b905-d0324114169a" xsi:nil="true"/>
    <_x0043_M4 xmlns="8b68e89a-e9b3-4257-b905-d0324114169a" xsi:nil="true"/>
    <Functional_x0020_Modules xmlns="8b68e89a-e9b3-4257-b905-d0324114169a" xsi:nil="true"/>
    <_x0043_M7 xmlns="8b68e89a-e9b3-4257-b905-d0324114169a" xsi:nil="true"/>
    <Releases xmlns="8b68e89a-e9b3-4257-b905-d0324114169a" xsi:nil="true"/>
    <ClientSupplied xmlns="8b68e89a-e9b3-4257-b905-d0324114169a">false</ClientSupplied>
    <_x0043_M6 xmlns="8b68e89a-e9b3-4257-b905-d0324114169a" xsi:nil="true"/>
    <_x0043_M9 xmlns="8b68e89a-e9b3-4257-b905-d0324114169a" xsi:nil="true"/>
    <Phase xmlns="8b68e89a-e9b3-4257-b905-d0324114169a" xsi:nil="true"/>
    <_x0043_M8 xmlns="8b68e89a-e9b3-4257-b905-d0324114169a" xsi:nil="true"/>
    <AccountID xmlns="8b68e89a-e9b3-4257-b905-d0324114169a" xsi:nil="true"/>
    <SubProjectID xmlns="8b68e89a-e9b3-4257-b905-d0324114169a" xsi:nil="true"/>
    <Comments xmlns="8b68e89a-e9b3-4257-b905-d0324114169a">CTS\306947</Comments>
    <ProjectID xmlns="8b68e89a-e9b3-4257-b905-d0324114169a" xsi:nil="true"/>
    <Processes xmlns="8b68e89a-e9b3-4257-b905-d0324114169a" xsi:nil="true"/>
    <Activities xmlns="8b68e89a-e9b3-4257-b905-d0324114169a" xsi:nil="true"/>
    <AssociateID xmlns="8b68e89a-e9b3-4257-b905-d0324114169a">CTS\306947</AssociateID>
    <Rating5 xmlns="8b68e89a-e9b3-4257-b905-d0324114169a" xsi:nil="true"/>
    <Work_x0020_request xmlns="8b68e89a-e9b3-4257-b905-d0324114169a" xsi:nil="true"/>
    <Rating4 xmlns="8b68e89a-e9b3-4257-b905-d0324114169a" xsi:nil="true"/>
    <ArtifactStatus xmlns="8b68e89a-e9b3-4257-b905-d0324114169a" xsi:nil="true"/>
    <CreatedTime xmlns="8b68e89a-e9b3-4257-b905-d0324114169a">2015-04-02T12:28:00+00:00</CreatedTi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2.xml><?xml version="1.0" encoding="utf-8"?>
<ds:datastoreItem xmlns:ds="http://schemas.openxmlformats.org/officeDocument/2006/customXml" ds:itemID="{F78FCE96-C8A4-4E92-8467-18B7198B1C7C}">
  <ds:schemaRefs>
    <ds:schemaRef ds:uri="http://schemas.microsoft.com/office/2006/metadata/properties"/>
    <ds:schemaRef ds:uri="8b68e89a-e9b3-4257-b905-d0324114169a"/>
  </ds:schemaRefs>
</ds:datastoreItem>
</file>

<file path=customXml/itemProps3.xml><?xml version="1.0" encoding="utf-8"?>
<ds:datastoreItem xmlns:ds="http://schemas.openxmlformats.org/officeDocument/2006/customXml" ds:itemID="{724F2F03-510E-4233-A372-11DABA56F7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68e89a-e9b3-4257-b905-d03241141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ILT</Template>
  <TotalTime>1017</TotalTime>
  <Words>1196</Words>
  <Application>Microsoft Office PowerPoint</Application>
  <PresentationFormat>On-screen Show (4:3)</PresentationFormat>
  <Paragraphs>130</Paragraphs>
  <Slides>16</Slides>
  <Notes>3</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Theme_3</vt:lpstr>
      <vt:lpstr>1_Theme_3</vt:lpstr>
      <vt:lpstr>PowerPoint Presentation</vt:lpstr>
      <vt:lpstr>PowerPoint Presentation</vt:lpstr>
      <vt:lpstr>PowerPoint Presentation</vt:lpstr>
      <vt:lpstr>ETL Agile Testing: Overview</vt:lpstr>
      <vt:lpstr>ETL Agile Testing: Objectives</vt:lpstr>
      <vt:lpstr>Agile Testing</vt:lpstr>
      <vt:lpstr>Advantages of Agile Testing</vt:lpstr>
      <vt:lpstr>Sprint - The Scrum Process</vt:lpstr>
      <vt:lpstr>Parties Involved and Events</vt:lpstr>
      <vt:lpstr>Scrum Team</vt:lpstr>
      <vt:lpstr>Role of ETL Tester in Agile</vt:lpstr>
      <vt:lpstr>Sprint Review and Retrospective </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Windows User</cp:lastModifiedBy>
  <cp:revision>197</cp:revision>
  <dcterms:created xsi:type="dcterms:W3CDTF">2013-02-22T09:59:04Z</dcterms:created>
  <dcterms:modified xsi:type="dcterms:W3CDTF">2016-01-22T05:53:33Z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