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673" r:id="rId4"/>
    <p:sldMasterId id="2147483681" r:id="rId5"/>
  </p:sldMasterIdLst>
  <p:notesMasterIdLst>
    <p:notesMasterId r:id="rId21"/>
  </p:notesMasterIdLst>
  <p:handoutMasterIdLst>
    <p:handoutMasterId r:id="rId22"/>
  </p:handoutMasterIdLst>
  <p:sldIdLst>
    <p:sldId id="281" r:id="rId6"/>
    <p:sldId id="355" r:id="rId7"/>
    <p:sldId id="359" r:id="rId8"/>
    <p:sldId id="353" r:id="rId9"/>
    <p:sldId id="360" r:id="rId10"/>
    <p:sldId id="331" r:id="rId11"/>
    <p:sldId id="335" r:id="rId12"/>
    <p:sldId id="336" r:id="rId13"/>
    <p:sldId id="350" r:id="rId14"/>
    <p:sldId id="351" r:id="rId15"/>
    <p:sldId id="352" r:id="rId16"/>
    <p:sldId id="356" r:id="rId17"/>
    <p:sldId id="357" r:id="rId18"/>
    <p:sldId id="358" r:id="rId19"/>
    <p:sldId id="354" r:id="rId20"/>
  </p:sldIdLst>
  <p:sldSz cx="9144000" cy="6858000" type="screen4x3"/>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2D56"/>
    <a:srgbClr val="682252"/>
    <a:srgbClr val="933F79"/>
    <a:srgbClr val="A44687"/>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91" autoAdjust="0"/>
  </p:normalViewPr>
  <p:slideViewPr>
    <p:cSldViewPr>
      <p:cViewPr>
        <p:scale>
          <a:sx n="70" d="100"/>
          <a:sy n="70" d="100"/>
        </p:scale>
        <p:origin x="-1362" y="-1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smtClean="0"/>
              <a:t>2/13/2015</a:t>
            </a:r>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2015, Cognizant</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DF3823-3C98-4ACD-AC7E-8D57256FED0C}" type="slidenum">
              <a:rPr lang="en-US" smtClean="0"/>
              <a:pPr/>
              <a:t>‹#›</a:t>
            </a:fld>
            <a:endParaRPr lang="en-US" dirty="0"/>
          </a:p>
        </p:txBody>
      </p:sp>
    </p:spTree>
    <p:extLst>
      <p:ext uri="{BB962C8B-B14F-4D97-AF65-F5344CB8AC3E}">
        <p14:creationId xmlns:p14="http://schemas.microsoft.com/office/powerpoint/2010/main" val="131679647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smtClean="0"/>
              <a:t>2/13/2015</a:t>
            </a:r>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2015, Cognizant</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226896324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2015, Cognizant</a:t>
            </a:r>
            <a:endParaRPr lang="en-US" dirty="0"/>
          </a:p>
        </p:txBody>
      </p:sp>
      <p:sp>
        <p:nvSpPr>
          <p:cNvPr id="6" name="Date Placeholder 5"/>
          <p:cNvSpPr>
            <a:spLocks noGrp="1"/>
          </p:cNvSpPr>
          <p:nvPr>
            <p:ph type="dt" idx="12"/>
          </p:nvPr>
        </p:nvSpPr>
        <p:spPr/>
        <p:txBody>
          <a:bodyPr/>
          <a:lstStyle/>
          <a:p>
            <a:r>
              <a:rPr lang="en-US" dirty="0" smtClean="0"/>
              <a:t>2/13/2015</a:t>
            </a:r>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1782362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a:t>
            </a:fld>
            <a:endParaRPr lang="en-US" dirty="0"/>
          </a:p>
        </p:txBody>
      </p:sp>
    </p:spTree>
    <p:extLst>
      <p:ext uri="{BB962C8B-B14F-4D97-AF65-F5344CB8AC3E}">
        <p14:creationId xmlns:p14="http://schemas.microsoft.com/office/powerpoint/2010/main" val="3589149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3589149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a:t>
            </a:fld>
            <a:endParaRPr lang="en-US" dirty="0"/>
          </a:p>
        </p:txBody>
      </p:sp>
      <p:sp>
        <p:nvSpPr>
          <p:cNvPr id="5" name="Footer Placeholder 4"/>
          <p:cNvSpPr>
            <a:spLocks noGrp="1"/>
          </p:cNvSpPr>
          <p:nvPr>
            <p:ph type="ftr" sz="quarter" idx="11"/>
          </p:nvPr>
        </p:nvSpPr>
        <p:spPr/>
        <p:txBody>
          <a:bodyPr/>
          <a:lstStyle/>
          <a:p>
            <a:r>
              <a:rPr lang="en-US" dirty="0" smtClean="0"/>
              <a:t>2015, Cognizant</a:t>
            </a:r>
            <a:endParaRPr lang="en-US" dirty="0"/>
          </a:p>
        </p:txBody>
      </p:sp>
      <p:sp>
        <p:nvSpPr>
          <p:cNvPr id="6" name="Date Placeholder 5"/>
          <p:cNvSpPr>
            <a:spLocks noGrp="1"/>
          </p:cNvSpPr>
          <p:nvPr>
            <p:ph type="dt" idx="12"/>
          </p:nvPr>
        </p:nvSpPr>
        <p:spPr/>
        <p:txBody>
          <a:bodyPr/>
          <a:lstStyle/>
          <a:p>
            <a:r>
              <a:rPr lang="en-US" dirty="0" smtClean="0"/>
              <a:t>2/13/2015</a:t>
            </a:r>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446115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dirty="0"/>
          </a:p>
        </p:txBody>
      </p:sp>
    </p:spTree>
    <p:extLst>
      <p:ext uri="{BB962C8B-B14F-4D97-AF65-F5344CB8AC3E}">
        <p14:creationId xmlns:p14="http://schemas.microsoft.com/office/powerpoint/2010/main" val="31610295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7" name="Picture 6"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465605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83129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solidFill>
                  <a:srgbClr val="C0504D">
                    <a:lumMod val="75000"/>
                  </a:srgbClr>
                </a:solidFill>
              </a:rPr>
              <a:pPr/>
              <a:t>‹#›</a:t>
            </a:fld>
            <a:endParaRPr lang="en-US" dirty="0">
              <a:solidFill>
                <a:srgbClr val="C0504D">
                  <a:lumMod val="75000"/>
                </a:srgbClr>
              </a:solidFill>
            </a:endParaRPr>
          </a:p>
        </p:txBody>
      </p:sp>
    </p:spTree>
    <p:extLst>
      <p:ext uri="{BB962C8B-B14F-4D97-AF65-F5344CB8AC3E}">
        <p14:creationId xmlns:p14="http://schemas.microsoft.com/office/powerpoint/2010/main" val="3046481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solidFill>
                  <a:srgbClr val="C0504D">
                    <a:lumMod val="75000"/>
                  </a:srgbClr>
                </a:solidFill>
              </a:rPr>
              <a:pPr/>
              <a:t>‹#›</a:t>
            </a:fld>
            <a:endParaRPr lang="en-US" dirty="0">
              <a:solidFill>
                <a:srgbClr val="C0504D">
                  <a:lumMod val="75000"/>
                </a:srgbClr>
              </a:solidFill>
            </a:endParaRPr>
          </a:p>
        </p:txBody>
      </p:sp>
    </p:spTree>
    <p:extLst>
      <p:ext uri="{BB962C8B-B14F-4D97-AF65-F5344CB8AC3E}">
        <p14:creationId xmlns:p14="http://schemas.microsoft.com/office/powerpoint/2010/main" val="4143048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bout_the_Author">
    <p:bg>
      <p:bgPr>
        <a:blipFill>
          <a:blip r:embed="rId2" cstate="prin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solidFill>
                  <a:srgbClr val="C0504D">
                    <a:lumMod val="75000"/>
                  </a:srgbClr>
                </a:solidFill>
              </a:rPr>
              <a:pPr/>
              <a:t>‹#›</a:t>
            </a:fld>
            <a:endParaRPr lang="en-GB" dirty="0">
              <a:solidFill>
                <a:srgbClr val="C0504D">
                  <a:lumMod val="75000"/>
                </a:srgbClr>
              </a:solidFill>
            </a:endParaRPr>
          </a:p>
        </p:txBody>
      </p:sp>
      <p:sp>
        <p:nvSpPr>
          <p:cNvPr id="7" name="Rectangle 6"/>
          <p:cNvSpPr/>
          <p:nvPr userDrawn="1"/>
        </p:nvSpPr>
        <p:spPr>
          <a:xfrm>
            <a:off x="1524000" y="0"/>
            <a:ext cx="7620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600" dirty="0" smtClean="0">
                <a:solidFill>
                  <a:prstClr val="white"/>
                </a:solidFill>
                <a:latin typeface="Verdana" pitchFamily="34" charset="0"/>
              </a:rPr>
              <a:t>About the Author</a:t>
            </a:r>
            <a:endParaRPr lang="en-US" sz="3600" dirty="0">
              <a:solidFill>
                <a:prstClr val="white"/>
              </a:solidFill>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atin typeface="+mj-lt"/>
              </a:defRPr>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atin typeface="+mn-lt"/>
              </a:defRPr>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atin typeface="+mj-lt"/>
              </a:defRPr>
            </a:lvl1pPr>
          </a:lstStyle>
          <a:p>
            <a:pPr lvl="0"/>
            <a:r>
              <a:rPr lang="en-US" dirty="0" smtClean="0"/>
              <a:t>Click to edit Version and Date</a:t>
            </a:r>
            <a:endParaRPr lang="en-GB" dirty="0"/>
          </a:p>
        </p:txBody>
      </p:sp>
    </p:spTree>
    <p:extLst>
      <p:ext uri="{BB962C8B-B14F-4D97-AF65-F5344CB8AC3E}">
        <p14:creationId xmlns:p14="http://schemas.microsoft.com/office/powerpoint/2010/main" val="360197586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solidFill>
                  <a:srgbClr val="C0504D">
                    <a:lumMod val="75000"/>
                  </a:srgbClr>
                </a:solidFill>
              </a:rPr>
              <a:pPr/>
              <a:t>‹#›</a:t>
            </a:fld>
            <a:endParaRPr lang="en-GB" dirty="0">
              <a:solidFill>
                <a:srgbClr val="C0504D">
                  <a:lumMod val="75000"/>
                </a:srgbClr>
              </a:solidFill>
            </a:endParaRPr>
          </a:p>
        </p:txBody>
      </p:sp>
    </p:spTree>
    <p:extLst>
      <p:ext uri="{BB962C8B-B14F-4D97-AF65-F5344CB8AC3E}">
        <p14:creationId xmlns:p14="http://schemas.microsoft.com/office/powerpoint/2010/main" val="19559153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74382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6775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solidFill>
                  <a:srgbClr val="C0504D">
                    <a:lumMod val="75000"/>
                  </a:srgbClr>
                </a:solidFill>
              </a:rPr>
              <a:pPr/>
              <a:t>‹#›</a:t>
            </a:fld>
            <a:endParaRPr lang="en-US" dirty="0">
              <a:solidFill>
                <a:srgbClr val="C0504D">
                  <a:lumMod val="75000"/>
                </a:srgbClr>
              </a:solidFill>
            </a:endParaRPr>
          </a:p>
        </p:txBody>
      </p:sp>
    </p:spTree>
    <p:extLst>
      <p:ext uri="{BB962C8B-B14F-4D97-AF65-F5344CB8AC3E}">
        <p14:creationId xmlns:p14="http://schemas.microsoft.com/office/powerpoint/2010/main" val="2847926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solidFill>
                  <a:srgbClr val="C0504D">
                    <a:lumMod val="75000"/>
                  </a:srgbClr>
                </a:solidFill>
              </a:rPr>
              <a:pPr/>
              <a:t>‹#›</a:t>
            </a:fld>
            <a:endParaRPr lang="en-US" dirty="0">
              <a:solidFill>
                <a:srgbClr val="C0504D">
                  <a:lumMod val="75000"/>
                </a:srgbClr>
              </a:solidFill>
            </a:endParaRPr>
          </a:p>
        </p:txBody>
      </p:sp>
    </p:spTree>
    <p:extLst>
      <p:ext uri="{BB962C8B-B14F-4D97-AF65-F5344CB8AC3E}">
        <p14:creationId xmlns:p14="http://schemas.microsoft.com/office/powerpoint/2010/main" val="407089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_the_Author">
    <p:bg>
      <p:bgPr>
        <a:blipFill>
          <a:blip r:embed="rId2" cstate="prin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solidFill>
                  <a:srgbClr val="C0504D">
                    <a:lumMod val="75000"/>
                  </a:srgbClr>
                </a:solidFill>
              </a:rPr>
              <a:pPr/>
              <a:t>‹#›</a:t>
            </a:fld>
            <a:endParaRPr lang="en-GB" dirty="0">
              <a:solidFill>
                <a:srgbClr val="C0504D">
                  <a:lumMod val="75000"/>
                </a:srgbClr>
              </a:solidFill>
            </a:endParaRPr>
          </a:p>
        </p:txBody>
      </p:sp>
      <p:sp>
        <p:nvSpPr>
          <p:cNvPr id="7" name="Rectangle 6"/>
          <p:cNvSpPr/>
          <p:nvPr userDrawn="1"/>
        </p:nvSpPr>
        <p:spPr>
          <a:xfrm>
            <a:off x="1524000" y="0"/>
            <a:ext cx="7620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600" dirty="0" smtClean="0">
                <a:solidFill>
                  <a:prstClr val="white"/>
                </a:solidFill>
                <a:latin typeface="Verdana" pitchFamily="34" charset="0"/>
              </a:rPr>
              <a:t>About the Author</a:t>
            </a:r>
            <a:endParaRPr lang="en-US" sz="3600" dirty="0">
              <a:solidFill>
                <a:prstClr val="white"/>
              </a:solidFill>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atin typeface="+mj-lt"/>
              </a:defRPr>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atin typeface="+mn-lt"/>
              </a:defRPr>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atin typeface="+mj-lt"/>
              </a:defRPr>
            </a:lvl1pPr>
          </a:lstStyle>
          <a:p>
            <a:pPr lvl="0"/>
            <a:r>
              <a:rPr lang="en-US" dirty="0" smtClean="0"/>
              <a:t>Click to edit Version and Date</a:t>
            </a:r>
            <a:endParaRPr lang="en-GB" dirty="0"/>
          </a:p>
        </p:txBody>
      </p:sp>
    </p:spTree>
    <p:extLst>
      <p:ext uri="{BB962C8B-B14F-4D97-AF65-F5344CB8AC3E}">
        <p14:creationId xmlns:p14="http://schemas.microsoft.com/office/powerpoint/2010/main" val="15646649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solidFill>
                  <a:srgbClr val="C0504D">
                    <a:lumMod val="75000"/>
                  </a:srgbClr>
                </a:solidFill>
              </a:rPr>
              <a:pPr/>
              <a:t>‹#›</a:t>
            </a:fld>
            <a:endParaRPr lang="en-GB" dirty="0">
              <a:solidFill>
                <a:srgbClr val="C0504D">
                  <a:lumMod val="75000"/>
                </a:srgbClr>
              </a:solidFill>
            </a:endParaRPr>
          </a:p>
        </p:txBody>
      </p:sp>
    </p:spTree>
    <p:extLst>
      <p:ext uri="{BB962C8B-B14F-4D97-AF65-F5344CB8AC3E}">
        <p14:creationId xmlns:p14="http://schemas.microsoft.com/office/powerpoint/2010/main" val="25938473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7" name="Picture 6"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36672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2099818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2.jpeg"/><Relationship Id="rId4" Type="http://schemas.openxmlformats.org/officeDocument/2006/relationships/slideLayout" Target="../slideLayouts/slideLayout11.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b="1" baseline="-25000" dirty="0">
              <a:solidFill>
                <a:prstClr val="white"/>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10" name="Picture 10" descr="picture.jpg"/>
          <p:cNvPicPr>
            <a:picLocks noChangeAspect="1"/>
          </p:cNvPicPr>
          <p:nvPr userDrawn="1"/>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extLst>
      <p:ext uri="{BB962C8B-B14F-4D97-AF65-F5344CB8AC3E}">
        <p14:creationId xmlns:p14="http://schemas.microsoft.com/office/powerpoint/2010/main" val="28525912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b="1" baseline="-25000" dirty="0">
              <a:solidFill>
                <a:prstClr val="white"/>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10" name="Picture 10" descr="picture.jpg"/>
          <p:cNvPicPr>
            <a:picLocks noChangeAspect="1"/>
          </p:cNvPicPr>
          <p:nvPr userDrawn="1"/>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extLst>
      <p:ext uri="{BB962C8B-B14F-4D97-AF65-F5344CB8AC3E}">
        <p14:creationId xmlns:p14="http://schemas.microsoft.com/office/powerpoint/2010/main" val="278705768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200" b="1" dirty="0" smtClean="0">
                <a:solidFill>
                  <a:schemeClr val="tx1"/>
                </a:solidFill>
                <a:latin typeface="Myriad Pro" pitchFamily="34" charset="0"/>
                <a:cs typeface="Arial" pitchFamily="34" charset="0"/>
              </a:rPr>
              <a:t>Test Execution Technique</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dirty="0" smtClean="0"/>
              <a:t>Test Execution Types - Regression Testing</a:t>
            </a:r>
            <a:endParaRPr lang="en-US" sz="24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LEARNER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extLst>
      <p:ext uri="{BB962C8B-B14F-4D97-AF65-F5344CB8AC3E}">
        <p14:creationId xmlns:p14="http://schemas.microsoft.com/office/powerpoint/2010/main" val="2364733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5019675"/>
          </a:xfrm>
        </p:spPr>
        <p:txBody>
          <a:bodyPr/>
          <a:lstStyle/>
          <a:p>
            <a:pPr marL="0" indent="0">
              <a:buNone/>
            </a:pPr>
            <a:r>
              <a:rPr lang="en-US" sz="1800" dirty="0" smtClean="0">
                <a:solidFill>
                  <a:srgbClr val="00B050"/>
                </a:solidFill>
              </a:rPr>
              <a:t>Risk-based testing </a:t>
            </a:r>
            <a:r>
              <a:rPr lang="en-US" sz="1800" dirty="0">
                <a:solidFill>
                  <a:srgbClr val="00B050"/>
                </a:solidFill>
              </a:rPr>
              <a:t>is highly related to the concept of good enough testing</a:t>
            </a:r>
            <a:r>
              <a:rPr lang="en-US" sz="1800" dirty="0" smtClean="0">
                <a:solidFill>
                  <a:srgbClr val="00B050"/>
                </a:solidFill>
              </a:rPr>
              <a:t>.</a:t>
            </a:r>
          </a:p>
          <a:p>
            <a:pPr marL="0" indent="0">
              <a:buNone/>
            </a:pPr>
            <a:endParaRPr lang="en-US" sz="1800" dirty="0" smtClean="0">
              <a:solidFill>
                <a:srgbClr val="00B050"/>
              </a:solidFill>
            </a:endParaRPr>
          </a:p>
          <a:p>
            <a:pPr marL="0" indent="0">
              <a:buNone/>
            </a:pPr>
            <a:r>
              <a:rPr lang="en-US" sz="1800" dirty="0" smtClean="0"/>
              <a:t>It </a:t>
            </a:r>
            <a:r>
              <a:rPr lang="en-US" sz="1800" dirty="0"/>
              <a:t>is a good framework for the decision-making in projects where risks are being taken, especially during the release. </a:t>
            </a:r>
            <a:r>
              <a:rPr lang="en-US" sz="1800" dirty="0" smtClean="0"/>
              <a:t>The </a:t>
            </a:r>
            <a:r>
              <a:rPr lang="en-US" sz="1800" dirty="0"/>
              <a:t>definition of “good enough” in the context of a system (or </a:t>
            </a:r>
            <a:r>
              <a:rPr lang="en-US" sz="1800" dirty="0" smtClean="0"/>
              <a:t>increment/enhancement</a:t>
            </a:r>
            <a:r>
              <a:rPr lang="en-US" sz="1800" dirty="0"/>
              <a:t>) to be released is: </a:t>
            </a:r>
            <a:endParaRPr lang="en-US" sz="1800" dirty="0" smtClean="0"/>
          </a:p>
          <a:p>
            <a:pPr marL="365760"/>
            <a:r>
              <a:rPr lang="en-US" sz="1800" dirty="0" smtClean="0">
                <a:solidFill>
                  <a:srgbClr val="00B050"/>
                </a:solidFill>
              </a:rPr>
              <a:t>It </a:t>
            </a:r>
            <a:r>
              <a:rPr lang="en-US" sz="1800" dirty="0">
                <a:solidFill>
                  <a:srgbClr val="00B050"/>
                </a:solidFill>
              </a:rPr>
              <a:t>has sufficient </a:t>
            </a:r>
            <a:r>
              <a:rPr lang="en-US" sz="1800" dirty="0" smtClean="0">
                <a:solidFill>
                  <a:srgbClr val="00B050"/>
                </a:solidFill>
              </a:rPr>
              <a:t>benefits.</a:t>
            </a:r>
            <a:endParaRPr lang="en-US" sz="1800" dirty="0">
              <a:solidFill>
                <a:srgbClr val="00B050"/>
              </a:solidFill>
            </a:endParaRPr>
          </a:p>
          <a:p>
            <a:pPr marL="365760"/>
            <a:r>
              <a:rPr lang="en-US" sz="1800" dirty="0" smtClean="0">
                <a:solidFill>
                  <a:srgbClr val="00B050"/>
                </a:solidFill>
              </a:rPr>
              <a:t>It </a:t>
            </a:r>
            <a:r>
              <a:rPr lang="en-US" sz="1800" dirty="0">
                <a:solidFill>
                  <a:srgbClr val="00B050"/>
                </a:solidFill>
              </a:rPr>
              <a:t>has no critical </a:t>
            </a:r>
            <a:r>
              <a:rPr lang="en-US" sz="1800" dirty="0" smtClean="0">
                <a:solidFill>
                  <a:srgbClr val="00B050"/>
                </a:solidFill>
              </a:rPr>
              <a:t>problems.</a:t>
            </a:r>
            <a:endParaRPr lang="en-US" sz="1800" dirty="0">
              <a:solidFill>
                <a:srgbClr val="00B050"/>
              </a:solidFill>
            </a:endParaRPr>
          </a:p>
          <a:p>
            <a:pPr marL="365760"/>
            <a:r>
              <a:rPr lang="en-US" sz="1800" dirty="0" smtClean="0">
                <a:solidFill>
                  <a:srgbClr val="00B050"/>
                </a:solidFill>
              </a:rPr>
              <a:t>It’s </a:t>
            </a:r>
            <a:r>
              <a:rPr lang="en-US" sz="1800" dirty="0">
                <a:solidFill>
                  <a:srgbClr val="00B050"/>
                </a:solidFill>
              </a:rPr>
              <a:t>benefits sufficiently outweigh its non-critical </a:t>
            </a:r>
            <a:r>
              <a:rPr lang="en-US" sz="1800" dirty="0" smtClean="0">
                <a:solidFill>
                  <a:srgbClr val="00B050"/>
                </a:solidFill>
              </a:rPr>
              <a:t>problems.</a:t>
            </a:r>
          </a:p>
        </p:txBody>
      </p:sp>
      <p:sp>
        <p:nvSpPr>
          <p:cNvPr id="3" name="Title 2"/>
          <p:cNvSpPr>
            <a:spLocks noGrp="1"/>
          </p:cNvSpPr>
          <p:nvPr>
            <p:ph type="title"/>
          </p:nvPr>
        </p:nvSpPr>
        <p:spPr/>
        <p:txBody>
          <a:bodyPr/>
          <a:lstStyle/>
          <a:p>
            <a:r>
              <a:rPr lang="en-US" dirty="0" smtClean="0"/>
              <a:t>Risk-Based Testing</a:t>
            </a:r>
            <a:endParaRPr lang="en-US" dirty="0"/>
          </a:p>
        </p:txBody>
      </p:sp>
    </p:spTree>
    <p:extLst>
      <p:ext uri="{BB962C8B-B14F-4D97-AF65-F5344CB8AC3E}">
        <p14:creationId xmlns:p14="http://schemas.microsoft.com/office/powerpoint/2010/main" val="1754458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946650"/>
          </a:xfrm>
        </p:spPr>
        <p:txBody>
          <a:bodyPr/>
          <a:lstStyle/>
          <a:p>
            <a:pPr marL="0" indent="0">
              <a:buNone/>
            </a:pPr>
            <a:r>
              <a:rPr lang="en-US" sz="2000" b="1" dirty="0" smtClean="0"/>
              <a:t>Risk-Based </a:t>
            </a:r>
            <a:r>
              <a:rPr lang="en-US" sz="2000" b="1" dirty="0"/>
              <a:t>Testing Implementation in </a:t>
            </a:r>
            <a:r>
              <a:rPr lang="en-US" sz="2000" b="1" dirty="0" smtClean="0"/>
              <a:t>Project:</a:t>
            </a:r>
            <a:endParaRPr lang="en-US" sz="2000" b="1" dirty="0"/>
          </a:p>
          <a:p>
            <a:pPr marL="365760"/>
            <a:r>
              <a:rPr lang="en-US" sz="1700" dirty="0" smtClean="0"/>
              <a:t>Identify </a:t>
            </a:r>
            <a:r>
              <a:rPr lang="en-US" sz="1700" dirty="0"/>
              <a:t>all the critical </a:t>
            </a:r>
            <a:r>
              <a:rPr lang="en-US" sz="1700" dirty="0" smtClean="0"/>
              <a:t>factors/parameters </a:t>
            </a:r>
            <a:r>
              <a:rPr lang="en-US" sz="1700" dirty="0"/>
              <a:t>applicable to the Project. </a:t>
            </a:r>
          </a:p>
          <a:p>
            <a:pPr marL="365760"/>
            <a:r>
              <a:rPr lang="en-US" sz="1700" dirty="0" smtClean="0"/>
              <a:t>Evaluate </a:t>
            </a:r>
            <a:r>
              <a:rPr lang="en-US" sz="1700" dirty="0"/>
              <a:t>the factors affecting the project. </a:t>
            </a:r>
          </a:p>
          <a:p>
            <a:pPr marL="365760"/>
            <a:r>
              <a:rPr lang="en-US" sz="1700" dirty="0" smtClean="0">
                <a:solidFill>
                  <a:srgbClr val="00B050"/>
                </a:solidFill>
              </a:rPr>
              <a:t>Categorize </a:t>
            </a:r>
            <a:r>
              <a:rPr lang="en-US" sz="1700" dirty="0">
                <a:solidFill>
                  <a:srgbClr val="00B050"/>
                </a:solidFill>
              </a:rPr>
              <a:t>Risks on 1 – 5 Scale (1 Low, 5 High). </a:t>
            </a:r>
            <a:endParaRPr lang="en-US" sz="1700" dirty="0" smtClean="0">
              <a:solidFill>
                <a:srgbClr val="00B050"/>
              </a:solidFill>
            </a:endParaRPr>
          </a:p>
          <a:p>
            <a:pPr marL="365760"/>
            <a:r>
              <a:rPr lang="en-US" sz="1700" dirty="0" smtClean="0">
                <a:solidFill>
                  <a:srgbClr val="00B050"/>
                </a:solidFill>
              </a:rPr>
              <a:t>Failure </a:t>
            </a:r>
            <a:r>
              <a:rPr lang="en-US" sz="1700" dirty="0">
                <a:solidFill>
                  <a:srgbClr val="00B050"/>
                </a:solidFill>
              </a:rPr>
              <a:t>of a risk 5 test case would mean the system is not </a:t>
            </a:r>
            <a:r>
              <a:rPr lang="en-US" sz="1700" dirty="0" smtClean="0">
                <a:solidFill>
                  <a:srgbClr val="00B050"/>
                </a:solidFill>
              </a:rPr>
              <a:t>acceptable</a:t>
            </a:r>
            <a:r>
              <a:rPr lang="en-US" sz="1700" dirty="0">
                <a:solidFill>
                  <a:srgbClr val="00B050"/>
                </a:solidFill>
              </a:rPr>
              <a:t>. </a:t>
            </a:r>
            <a:endParaRPr lang="en-US" sz="1700" dirty="0" smtClean="0">
              <a:solidFill>
                <a:srgbClr val="00B050"/>
              </a:solidFill>
            </a:endParaRPr>
          </a:p>
          <a:p>
            <a:pPr marL="365760"/>
            <a:r>
              <a:rPr lang="en-US" sz="1700" dirty="0" smtClean="0">
                <a:solidFill>
                  <a:srgbClr val="00B050"/>
                </a:solidFill>
              </a:rPr>
              <a:t>Resolve Risk 1 test case which is a problem and is likely to inconvenience the user.</a:t>
            </a:r>
            <a:r>
              <a:rPr lang="en-US" sz="1700" dirty="0" smtClean="0"/>
              <a:t> </a:t>
            </a:r>
          </a:p>
          <a:p>
            <a:pPr marL="365760"/>
            <a:r>
              <a:rPr lang="en-US" sz="1700" dirty="0" smtClean="0">
                <a:solidFill>
                  <a:srgbClr val="00B050"/>
                </a:solidFill>
              </a:rPr>
              <a:t>Plot </a:t>
            </a:r>
            <a:r>
              <a:rPr lang="en-US" sz="1700" dirty="0">
                <a:solidFill>
                  <a:srgbClr val="00B050"/>
                </a:solidFill>
              </a:rPr>
              <a:t>the requirements and find the probability of failure of each function against each factor. </a:t>
            </a:r>
          </a:p>
          <a:p>
            <a:pPr marL="365760"/>
            <a:r>
              <a:rPr lang="en-US" sz="1700" dirty="0" smtClean="0"/>
              <a:t>Create </a:t>
            </a:r>
            <a:r>
              <a:rPr lang="en-US" sz="1700" dirty="0"/>
              <a:t>a report that gives test case distribution by risk category. This helps to analyze that the testing is focused on high-risk areas. </a:t>
            </a:r>
          </a:p>
          <a:p>
            <a:pPr marL="0" indent="0">
              <a:buNone/>
            </a:pPr>
            <a:r>
              <a:rPr lang="en-US" sz="1800" b="1" dirty="0"/>
              <a:t>Key </a:t>
            </a:r>
            <a:r>
              <a:rPr lang="en-US" sz="1800" b="1" dirty="0" smtClean="0"/>
              <a:t>Benefits:</a:t>
            </a:r>
            <a:endParaRPr lang="en-US" sz="1800" dirty="0"/>
          </a:p>
          <a:p>
            <a:pPr marL="365760"/>
            <a:r>
              <a:rPr lang="en-US" sz="1700" dirty="0" smtClean="0">
                <a:solidFill>
                  <a:srgbClr val="00B050"/>
                </a:solidFill>
              </a:rPr>
              <a:t>Improves </a:t>
            </a:r>
            <a:r>
              <a:rPr lang="en-US" sz="1700" dirty="0">
                <a:solidFill>
                  <a:srgbClr val="00B050"/>
                </a:solidFill>
              </a:rPr>
              <a:t>detection of critical </a:t>
            </a:r>
            <a:r>
              <a:rPr lang="en-US" sz="1700" dirty="0" smtClean="0">
                <a:solidFill>
                  <a:srgbClr val="00B050"/>
                </a:solidFill>
              </a:rPr>
              <a:t>defects.</a:t>
            </a:r>
            <a:endParaRPr lang="en-US" sz="1700" dirty="0">
              <a:solidFill>
                <a:srgbClr val="00B050"/>
              </a:solidFill>
            </a:endParaRPr>
          </a:p>
          <a:p>
            <a:pPr marL="365760"/>
            <a:r>
              <a:rPr lang="en-US" sz="1700" dirty="0" smtClean="0">
                <a:solidFill>
                  <a:srgbClr val="00B050"/>
                </a:solidFill>
              </a:rPr>
              <a:t>Reduces </a:t>
            </a:r>
            <a:r>
              <a:rPr lang="en-US" sz="1700" dirty="0">
                <a:solidFill>
                  <a:srgbClr val="00B050"/>
                </a:solidFill>
              </a:rPr>
              <a:t>test effort by focusing and prioritizing test case execution with higher </a:t>
            </a:r>
            <a:r>
              <a:rPr lang="en-US" sz="1700" dirty="0" smtClean="0">
                <a:solidFill>
                  <a:srgbClr val="00B050"/>
                </a:solidFill>
              </a:rPr>
              <a:t>risk.</a:t>
            </a:r>
            <a:endParaRPr lang="en-US" sz="1700" dirty="0">
              <a:solidFill>
                <a:srgbClr val="00B050"/>
              </a:solidFill>
            </a:endParaRPr>
          </a:p>
          <a:p>
            <a:pPr marL="365760"/>
            <a:r>
              <a:rPr lang="en-US" sz="1700" dirty="0" smtClean="0">
                <a:solidFill>
                  <a:srgbClr val="00B050"/>
                </a:solidFill>
              </a:rPr>
              <a:t>Enables </a:t>
            </a:r>
            <a:r>
              <a:rPr lang="en-US" sz="1700" dirty="0">
                <a:solidFill>
                  <a:srgbClr val="00B050"/>
                </a:solidFill>
              </a:rPr>
              <a:t>better risk-informed </a:t>
            </a:r>
            <a:r>
              <a:rPr lang="en-US" sz="1700" dirty="0" smtClean="0">
                <a:solidFill>
                  <a:srgbClr val="00B050"/>
                </a:solidFill>
              </a:rPr>
              <a:t>decision-making.</a:t>
            </a:r>
            <a:endParaRPr lang="en-US" sz="1700" dirty="0">
              <a:solidFill>
                <a:srgbClr val="00B050"/>
              </a:solidFill>
            </a:endParaRPr>
          </a:p>
          <a:p>
            <a:pPr marL="365760"/>
            <a:r>
              <a:rPr lang="en-US" sz="1700" dirty="0" smtClean="0">
                <a:solidFill>
                  <a:srgbClr val="00B050"/>
                </a:solidFill>
              </a:rPr>
              <a:t>Reduces </a:t>
            </a:r>
            <a:r>
              <a:rPr lang="en-US" sz="1700" dirty="0">
                <a:solidFill>
                  <a:srgbClr val="00B050"/>
                </a:solidFill>
              </a:rPr>
              <a:t>the need for a full regression testing through pre-calculated risk </a:t>
            </a:r>
            <a:r>
              <a:rPr lang="en-US" sz="1700" dirty="0" smtClean="0">
                <a:solidFill>
                  <a:srgbClr val="00B050"/>
                </a:solidFill>
              </a:rPr>
              <a:t>analysis.</a:t>
            </a:r>
            <a:endParaRPr lang="en-US" sz="1700" dirty="0">
              <a:solidFill>
                <a:srgbClr val="00B050"/>
              </a:solidFill>
            </a:endParaRPr>
          </a:p>
        </p:txBody>
      </p:sp>
      <p:sp>
        <p:nvSpPr>
          <p:cNvPr id="3" name="Title 2"/>
          <p:cNvSpPr>
            <a:spLocks noGrp="1"/>
          </p:cNvSpPr>
          <p:nvPr>
            <p:ph type="title"/>
          </p:nvPr>
        </p:nvSpPr>
        <p:spPr/>
        <p:txBody>
          <a:bodyPr/>
          <a:lstStyle/>
          <a:p>
            <a:r>
              <a:rPr lang="en-US" sz="3200" dirty="0" smtClean="0"/>
              <a:t>Risk-Based Testing</a:t>
            </a:r>
            <a:endParaRPr lang="en-US" sz="3200" dirty="0"/>
          </a:p>
        </p:txBody>
      </p:sp>
    </p:spTree>
    <p:extLst>
      <p:ext uri="{BB962C8B-B14F-4D97-AF65-F5344CB8AC3E}">
        <p14:creationId xmlns:p14="http://schemas.microsoft.com/office/powerpoint/2010/main" val="1700511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946650"/>
          </a:xfrm>
        </p:spPr>
        <p:txBody>
          <a:bodyPr/>
          <a:lstStyle/>
          <a:p>
            <a:pPr marL="0" indent="0">
              <a:buNone/>
              <a:defRPr/>
            </a:pPr>
            <a:r>
              <a:rPr lang="en-US" sz="1800" dirty="0" smtClean="0"/>
              <a:t>Answer the following questions based on your understanding of this chapter:</a:t>
            </a:r>
          </a:p>
          <a:p>
            <a:pPr marL="365760">
              <a:defRPr/>
            </a:pPr>
            <a:r>
              <a:rPr lang="en-US" sz="1800" dirty="0" smtClean="0"/>
              <a:t>What </a:t>
            </a:r>
            <a:r>
              <a:rPr lang="en-US" sz="1800" dirty="0"/>
              <a:t>are the </a:t>
            </a:r>
            <a:r>
              <a:rPr lang="en-US" sz="1800" dirty="0" smtClean="0"/>
              <a:t>entry </a:t>
            </a:r>
            <a:r>
              <a:rPr lang="en-US" sz="1800" dirty="0"/>
              <a:t>criteria for Regression </a:t>
            </a:r>
            <a:r>
              <a:rPr lang="en-US" sz="1800" dirty="0" smtClean="0"/>
              <a:t>Testing?</a:t>
            </a:r>
            <a:endParaRPr lang="en-US" sz="1800" dirty="0"/>
          </a:p>
          <a:p>
            <a:pPr marL="365760">
              <a:defRPr/>
            </a:pPr>
            <a:r>
              <a:rPr lang="en-US" sz="1800" dirty="0"/>
              <a:t>What are the </a:t>
            </a:r>
            <a:r>
              <a:rPr lang="en-US" sz="1800" dirty="0" smtClean="0"/>
              <a:t>exit </a:t>
            </a:r>
            <a:r>
              <a:rPr lang="en-US" sz="1800" dirty="0"/>
              <a:t>criteria for Regression </a:t>
            </a:r>
            <a:r>
              <a:rPr lang="en-US" sz="1800" dirty="0" smtClean="0"/>
              <a:t>Testing?</a:t>
            </a:r>
            <a:endParaRPr lang="en-US" sz="1800" dirty="0"/>
          </a:p>
          <a:p>
            <a:pPr marL="365760">
              <a:defRPr/>
            </a:pPr>
            <a:r>
              <a:rPr lang="en-US" sz="1800" dirty="0"/>
              <a:t>What is </a:t>
            </a:r>
            <a:r>
              <a:rPr lang="en-US" sz="1800" dirty="0" smtClean="0"/>
              <a:t>Risk-Based </a:t>
            </a:r>
            <a:r>
              <a:rPr lang="en-US" sz="1800" dirty="0"/>
              <a:t>Testing?</a:t>
            </a:r>
          </a:p>
          <a:p>
            <a:pPr marL="365760">
              <a:defRPr/>
            </a:pPr>
            <a:r>
              <a:rPr lang="en-US" sz="1800" dirty="0"/>
              <a:t>What are the key </a:t>
            </a:r>
            <a:r>
              <a:rPr lang="en-US" sz="1800" dirty="0" smtClean="0"/>
              <a:t>benefits </a:t>
            </a:r>
            <a:r>
              <a:rPr lang="en-US" sz="1800" dirty="0"/>
              <a:t>of </a:t>
            </a:r>
            <a:r>
              <a:rPr lang="en-US" sz="1800" dirty="0" smtClean="0"/>
              <a:t>Risk-Based </a:t>
            </a:r>
            <a:r>
              <a:rPr lang="en-US" sz="1800" dirty="0"/>
              <a:t>Testing?</a:t>
            </a:r>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pic>
        <p:nvPicPr>
          <p:cNvPr id="6" name="Picture 29"/>
          <p:cNvPicPr>
            <a:picLocks noChangeAspect="1" noChangeArrowheads="1"/>
          </p:cNvPicPr>
          <p:nvPr/>
        </p:nvPicPr>
        <p:blipFill>
          <a:blip r:embed="rId2" cstate="print"/>
          <a:srcRect/>
          <a:stretch>
            <a:fillRect/>
          </a:stretch>
        </p:blipFill>
        <p:spPr bwMode="auto">
          <a:xfrm>
            <a:off x="8124825" y="76200"/>
            <a:ext cx="1004888" cy="1055688"/>
          </a:xfrm>
          <a:prstGeom prst="rect">
            <a:avLst/>
          </a:prstGeom>
          <a:noFill/>
          <a:ln w="9525" algn="ctr">
            <a:noFill/>
            <a:miter lim="800000"/>
            <a:headEnd/>
            <a:tailEnd/>
          </a:ln>
        </p:spPr>
      </p:pic>
    </p:spTree>
    <p:extLst>
      <p:ext uri="{BB962C8B-B14F-4D97-AF65-F5344CB8AC3E}">
        <p14:creationId xmlns:p14="http://schemas.microsoft.com/office/powerpoint/2010/main" val="29080261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946650"/>
          </a:xfrm>
        </p:spPr>
        <p:txBody>
          <a:bodyPr/>
          <a:lstStyle/>
          <a:p>
            <a:pPr marL="22860" indent="0">
              <a:buNone/>
              <a:defRPr/>
            </a:pPr>
            <a:r>
              <a:rPr lang="en-US" sz="1800" dirty="0" smtClean="0"/>
              <a:t>In this chapter, you should have learned:</a:t>
            </a:r>
          </a:p>
          <a:p>
            <a:pPr marL="365760">
              <a:defRPr/>
            </a:pPr>
            <a:r>
              <a:rPr lang="en-US" sz="1800" dirty="0" smtClean="0"/>
              <a:t>The </a:t>
            </a:r>
            <a:r>
              <a:rPr lang="en-US" sz="1800" dirty="0"/>
              <a:t>purpose of </a:t>
            </a:r>
            <a:r>
              <a:rPr lang="en-US" sz="1800" dirty="0" smtClean="0"/>
              <a:t>Regression </a:t>
            </a:r>
            <a:r>
              <a:rPr lang="en-US" sz="1800" dirty="0"/>
              <a:t>T</a:t>
            </a:r>
            <a:r>
              <a:rPr lang="en-US" sz="1800" dirty="0" smtClean="0"/>
              <a:t>esting </a:t>
            </a:r>
            <a:r>
              <a:rPr lang="en-US" sz="1800" dirty="0"/>
              <a:t>is to confirm that a recent program or code change has not adversely affected existing features. </a:t>
            </a:r>
          </a:p>
          <a:p>
            <a:pPr marL="365760">
              <a:defRPr/>
            </a:pPr>
            <a:r>
              <a:rPr lang="en-US" sz="1800" dirty="0"/>
              <a:t>It also ensures that old code still works once the new code changes are done. </a:t>
            </a:r>
          </a:p>
          <a:p>
            <a:pPr marL="365760">
              <a:defRPr/>
            </a:pPr>
            <a:r>
              <a:rPr lang="en-US" sz="1800" dirty="0"/>
              <a:t>There are three major areas to be looked into before creating an ETL regression test </a:t>
            </a:r>
            <a:r>
              <a:rPr lang="en-US" sz="1800" dirty="0" smtClean="0"/>
              <a:t>suite</a:t>
            </a:r>
            <a:r>
              <a:rPr lang="en-US" sz="1800" dirty="0"/>
              <a:t>:</a:t>
            </a:r>
          </a:p>
          <a:p>
            <a:pPr marL="640080" lvl="1">
              <a:buFont typeface="Wingdings" panose="05000000000000000000" pitchFamily="2" charset="2"/>
              <a:buChar char="Ø"/>
              <a:defRPr/>
            </a:pPr>
            <a:r>
              <a:rPr lang="en-US" sz="1800" dirty="0" smtClean="0"/>
              <a:t>Risk-based </a:t>
            </a:r>
            <a:r>
              <a:rPr lang="en-US" sz="1800" dirty="0"/>
              <a:t>t</a:t>
            </a:r>
            <a:r>
              <a:rPr lang="en-US" sz="1800" dirty="0" smtClean="0"/>
              <a:t>esting</a:t>
            </a:r>
            <a:endParaRPr lang="en-US" sz="1800" dirty="0"/>
          </a:p>
          <a:p>
            <a:pPr marL="640080" lvl="1">
              <a:buFont typeface="Wingdings" panose="05000000000000000000" pitchFamily="2" charset="2"/>
              <a:buChar char="Ø"/>
              <a:defRPr/>
            </a:pPr>
            <a:r>
              <a:rPr lang="en-US" sz="1800" dirty="0" smtClean="0"/>
              <a:t>Specification-based </a:t>
            </a:r>
            <a:r>
              <a:rPr lang="en-US" sz="1800" dirty="0"/>
              <a:t>t</a:t>
            </a:r>
            <a:r>
              <a:rPr lang="en-US" sz="1800" dirty="0" smtClean="0"/>
              <a:t>est </a:t>
            </a:r>
            <a:r>
              <a:rPr lang="en-US" sz="1800" dirty="0"/>
              <a:t>c</a:t>
            </a:r>
            <a:r>
              <a:rPr lang="en-US" sz="1800" dirty="0" smtClean="0"/>
              <a:t>ase </a:t>
            </a:r>
            <a:r>
              <a:rPr lang="en-US" sz="1800" dirty="0"/>
              <a:t>s</a:t>
            </a:r>
            <a:r>
              <a:rPr lang="en-US" sz="1800" dirty="0" smtClean="0"/>
              <a:t>election</a:t>
            </a:r>
            <a:endParaRPr lang="en-US" sz="1800" dirty="0"/>
          </a:p>
          <a:p>
            <a:pPr marL="640080" lvl="1">
              <a:buFont typeface="Wingdings" panose="05000000000000000000" pitchFamily="2" charset="2"/>
              <a:buChar char="Ø"/>
              <a:defRPr/>
            </a:pPr>
            <a:r>
              <a:rPr lang="en-US" sz="1800" dirty="0" smtClean="0"/>
              <a:t>Defects </a:t>
            </a:r>
            <a:r>
              <a:rPr lang="en-US" sz="1800" dirty="0"/>
              <a:t>a</a:t>
            </a:r>
            <a:r>
              <a:rPr lang="en-US" sz="1800" dirty="0" smtClean="0"/>
              <a:t>rea </a:t>
            </a:r>
            <a:r>
              <a:rPr lang="en-US" sz="1800" dirty="0"/>
              <a:t>of i</a:t>
            </a:r>
            <a:r>
              <a:rPr lang="en-US" sz="1800" dirty="0" smtClean="0"/>
              <a:t>nfluence</a:t>
            </a:r>
            <a:endParaRPr lang="en-US" sz="1800" dirty="0"/>
          </a:p>
          <a:p>
            <a:pPr marL="365760">
              <a:defRPr/>
            </a:pPr>
            <a:r>
              <a:rPr lang="en-US" sz="1800" dirty="0" smtClean="0"/>
              <a:t>Risk-based testing </a:t>
            </a:r>
            <a:r>
              <a:rPr lang="en-US" sz="1800" dirty="0"/>
              <a:t>is highly related to the concept of good enough testing. </a:t>
            </a:r>
          </a:p>
          <a:p>
            <a:pPr marL="365760">
              <a:defRPr/>
            </a:pPr>
            <a:r>
              <a:rPr lang="en-US" sz="1800" dirty="0" smtClean="0"/>
              <a:t>Key </a:t>
            </a:r>
            <a:r>
              <a:rPr lang="en-US" sz="1800" dirty="0"/>
              <a:t>benefits </a:t>
            </a:r>
            <a:r>
              <a:rPr lang="en-US" sz="1800" dirty="0" smtClean="0"/>
              <a:t>include:</a:t>
            </a:r>
            <a:endParaRPr lang="en-US" sz="1800" dirty="0"/>
          </a:p>
          <a:p>
            <a:pPr marL="640080" lvl="1">
              <a:buFont typeface="Wingdings" panose="05000000000000000000" pitchFamily="2" charset="2"/>
              <a:buChar char="Ø"/>
              <a:defRPr/>
            </a:pPr>
            <a:r>
              <a:rPr lang="en-US" sz="1800" dirty="0"/>
              <a:t>Improves detection of critical </a:t>
            </a:r>
            <a:r>
              <a:rPr lang="en-US" sz="1800" dirty="0" smtClean="0"/>
              <a:t>defects.</a:t>
            </a:r>
            <a:endParaRPr lang="en-US" sz="1800" dirty="0"/>
          </a:p>
          <a:p>
            <a:pPr marL="640080" lvl="1">
              <a:buFont typeface="Wingdings" panose="05000000000000000000" pitchFamily="2" charset="2"/>
              <a:buChar char="Ø"/>
              <a:defRPr/>
            </a:pPr>
            <a:r>
              <a:rPr lang="en-US" sz="1800" dirty="0"/>
              <a:t>Reduces test effort by focusing and prioritizing test case execution with higher </a:t>
            </a:r>
            <a:r>
              <a:rPr lang="en-US" sz="1800" dirty="0" smtClean="0"/>
              <a:t>risk.</a:t>
            </a:r>
            <a:endParaRPr lang="en-US" sz="1800" dirty="0"/>
          </a:p>
          <a:p>
            <a:pPr marL="640080" lvl="1">
              <a:buFont typeface="Wingdings" panose="05000000000000000000" pitchFamily="2" charset="2"/>
              <a:buChar char="Ø"/>
              <a:defRPr/>
            </a:pPr>
            <a:r>
              <a:rPr lang="en-US" sz="1800" dirty="0"/>
              <a:t>Enables better risk-informed </a:t>
            </a:r>
            <a:r>
              <a:rPr lang="en-US" sz="1800" dirty="0" smtClean="0"/>
              <a:t>decision-making.</a:t>
            </a:r>
            <a:endParaRPr lang="en-US" sz="1800" dirty="0"/>
          </a:p>
          <a:p>
            <a:pPr marL="640080" lvl="1">
              <a:buFont typeface="Wingdings" panose="05000000000000000000" pitchFamily="2" charset="2"/>
              <a:buChar char="Ø"/>
              <a:defRPr/>
            </a:pPr>
            <a:r>
              <a:rPr lang="en-US" sz="1800" dirty="0"/>
              <a:t>Reduces the need for a full </a:t>
            </a:r>
            <a:r>
              <a:rPr lang="en-US" sz="1800" dirty="0" smtClean="0"/>
              <a:t>Regression </a:t>
            </a:r>
            <a:r>
              <a:rPr lang="en-US" sz="1800" dirty="0"/>
              <a:t>T</a:t>
            </a:r>
            <a:r>
              <a:rPr lang="en-US" sz="1800" dirty="0" smtClean="0"/>
              <a:t>esting </a:t>
            </a:r>
            <a:r>
              <a:rPr lang="en-US" sz="1800" dirty="0"/>
              <a:t>through pre-calculated risk </a:t>
            </a:r>
            <a:r>
              <a:rPr lang="en-US" sz="1800" dirty="0" smtClean="0"/>
              <a:t>analysis.</a:t>
            </a:r>
            <a:endParaRPr lang="en-US" sz="1800"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spTree>
    <p:extLst>
      <p:ext uri="{BB962C8B-B14F-4D97-AF65-F5344CB8AC3E}">
        <p14:creationId xmlns:p14="http://schemas.microsoft.com/office/powerpoint/2010/main" val="2885045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946650"/>
          </a:xfrm>
        </p:spPr>
        <p:txBody>
          <a:bodyPr/>
          <a:lstStyle/>
          <a:p>
            <a:pPr marL="365760">
              <a:defRPr/>
            </a:pPr>
            <a:r>
              <a:rPr lang="en-US" sz="2000" dirty="0" smtClean="0"/>
              <a:t>A </a:t>
            </a:r>
            <a:r>
              <a:rPr lang="en-US" sz="2000" dirty="0"/>
              <a:t>Study of Effective Regression Testing in </a:t>
            </a:r>
            <a:r>
              <a:rPr lang="en-US" sz="2000" dirty="0" smtClean="0"/>
              <a:t>Practice: </a:t>
            </a:r>
            <a:r>
              <a:rPr lang="en-US" sz="2000" dirty="0"/>
              <a:t>W</a:t>
            </a:r>
            <a:r>
              <a:rPr lang="en-US" sz="2000" dirty="0" smtClean="0"/>
              <a:t>hite </a:t>
            </a:r>
            <a:r>
              <a:rPr lang="en-US" sz="2000" dirty="0"/>
              <a:t>P</a:t>
            </a:r>
            <a:r>
              <a:rPr lang="en-US" sz="2000" dirty="0" smtClean="0"/>
              <a:t>aper</a:t>
            </a:r>
          </a:p>
          <a:p>
            <a:pPr marL="365760">
              <a:defRPr/>
            </a:pPr>
            <a:r>
              <a:rPr lang="en-US" sz="2000" dirty="0"/>
              <a:t>Regression Testing - Test </a:t>
            </a:r>
            <a:r>
              <a:rPr lang="en-US" sz="2000" dirty="0" smtClean="0"/>
              <a:t>Management: White Paper</a:t>
            </a:r>
          </a:p>
          <a:p>
            <a:pPr marL="365760">
              <a:defRPr/>
            </a:pPr>
            <a:r>
              <a:rPr lang="en-US" sz="2000" dirty="0" smtClean="0"/>
              <a:t>MSDN link for Regression Testing</a:t>
            </a:r>
          </a:p>
          <a:p>
            <a:pPr marL="365760">
              <a:defRPr/>
            </a:pPr>
            <a:r>
              <a:rPr lang="en-US" sz="2000" dirty="0" smtClean="0"/>
              <a:t>en.wikipedia.org/wiki/</a:t>
            </a:r>
            <a:r>
              <a:rPr lang="en-US" sz="2000" dirty="0" err="1" smtClean="0"/>
              <a:t>Regression_testing</a:t>
            </a:r>
            <a:endParaRPr lang="en-US" sz="2000" dirty="0"/>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pic>
        <p:nvPicPr>
          <p:cNvPr id="6" name="Picture 7"/>
          <p:cNvPicPr>
            <a:picLocks noChangeAspect="1" noChangeArrowheads="1"/>
          </p:cNvPicPr>
          <p:nvPr/>
        </p:nvPicPr>
        <p:blipFill>
          <a:blip r:embed="rId2"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extLst>
      <p:ext uri="{BB962C8B-B14F-4D97-AF65-F5344CB8AC3E}">
        <p14:creationId xmlns:p14="http://schemas.microsoft.com/office/powerpoint/2010/main" val="14451122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60932"/>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912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ea typeface="+mj-ea"/>
                <a:cs typeface="+mj-cs"/>
              </a:rPr>
              <a:t>You have successfully completed Regression Testing</a:t>
            </a:r>
          </a:p>
        </p:txBody>
      </p:sp>
    </p:spTree>
    <p:extLst>
      <p:ext uri="{BB962C8B-B14F-4D97-AF65-F5344CB8AC3E}">
        <p14:creationId xmlns:p14="http://schemas.microsoft.com/office/powerpoint/2010/main" val="594203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863842645"/>
              </p:ext>
            </p:extLst>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n-lt"/>
                          <a:ea typeface="+mn-ea"/>
                          <a:cs typeface="+mn-cs"/>
                        </a:rPr>
                        <a:t>Charanya Muralidaran (426978), Chandraprabu D (273372)</a:t>
                      </a:r>
                      <a:endParaRPr kumimoji="0" lang="en-US" sz="1600" b="0" i="0" u="none" strike="noStrike" cap="none" normalizeH="0" baseline="0" dirty="0" smtClean="0">
                        <a:ln>
                          <a:noFill/>
                        </a:ln>
                        <a:solidFill>
                          <a:schemeClr val="tx1"/>
                        </a:solidFill>
                        <a:effectLst/>
                        <a:latin typeface="+mj-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err="1" smtClean="0">
                          <a:ln>
                            <a:noFill/>
                          </a:ln>
                          <a:solidFill>
                            <a:schemeClr val="tx1"/>
                          </a:solidFill>
                          <a:effectLst/>
                          <a:latin typeface="+mn-lt"/>
                          <a:ea typeface="+mn-ea"/>
                          <a:cs typeface="+mn-cs"/>
                        </a:rPr>
                        <a:t>Charanya</a:t>
                      </a:r>
                      <a:r>
                        <a:rPr kumimoji="0" lang="en-US" sz="1600" b="0" i="0" u="none" strike="noStrike" kern="1200" cap="none" normalizeH="0" baseline="0" dirty="0" smtClean="0">
                          <a:ln>
                            <a:noFill/>
                          </a:ln>
                          <a:solidFill>
                            <a:schemeClr val="tx1"/>
                          </a:solidFill>
                          <a:effectLst/>
                          <a:latin typeface="+mn-lt"/>
                          <a:ea typeface="+mn-ea"/>
                          <a:cs typeface="+mn-cs"/>
                        </a:rPr>
                        <a:t>: 4+ years of experience in Data Warehousing domain, </a:t>
                      </a:r>
                      <a:r>
                        <a:rPr kumimoji="0" lang="en-US" sz="1600" b="0" i="0" u="none" strike="noStrike" kern="1200" cap="none" normalizeH="0" baseline="0" dirty="0" err="1" smtClean="0">
                          <a:ln>
                            <a:noFill/>
                          </a:ln>
                          <a:solidFill>
                            <a:schemeClr val="tx1"/>
                          </a:solidFill>
                          <a:effectLst/>
                          <a:latin typeface="+mn-lt"/>
                          <a:ea typeface="+mn-ea"/>
                          <a:cs typeface="+mn-cs"/>
                        </a:rPr>
                        <a:t>Chandraprabu</a:t>
                      </a:r>
                      <a:r>
                        <a:rPr kumimoji="0" lang="en-US" sz="1600" b="0" i="0" u="none" strike="noStrike" kern="1200" cap="none" normalizeH="0" baseline="0" dirty="0" smtClean="0">
                          <a:ln>
                            <a:noFill/>
                          </a:ln>
                          <a:solidFill>
                            <a:schemeClr val="tx1"/>
                          </a:solidFill>
                          <a:effectLst/>
                          <a:latin typeface="+mn-lt"/>
                          <a:ea typeface="+mn-ea"/>
                          <a:cs typeface="+mn-cs"/>
                        </a:rPr>
                        <a:t>: 9+ years of experience in IT industry with DW domain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n-lt"/>
                          <a:ea typeface="+mn-ea"/>
                          <a:cs typeface="+mn-cs"/>
                        </a:rPr>
                        <a:t>V1.0 3/23/2015</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2"/>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Tree>
    <p:extLst>
      <p:ext uri="{BB962C8B-B14F-4D97-AF65-F5344CB8AC3E}">
        <p14:creationId xmlns:p14="http://schemas.microsoft.com/office/powerpoint/2010/main" val="2040546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7620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600" dirty="0">
                <a:solidFill>
                  <a:prstClr val="white"/>
                </a:solidFill>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000" cap="all" dirty="0">
              <a:solidFill>
                <a:srgbClr val="C0504D">
                  <a:lumMod val="40000"/>
                  <a:lumOff val="60000"/>
                </a:srgb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807192"/>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solidFill>
                  <a:prstClr val="black"/>
                </a:solidFill>
              </a:rPr>
              <a:t>Hands-on </a:t>
            </a:r>
            <a:r>
              <a:rPr lang="en-US" sz="1600" dirty="0">
                <a:solidFill>
                  <a:prstClr val="black"/>
                </a:solidFill>
              </a:rPr>
              <a:t>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448673"/>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solidFill>
                  <a:prstClr val="black"/>
                </a:solidFill>
              </a:rPr>
              <a:t>A Welcome Break</a:t>
            </a:r>
            <a:endParaRPr lang="en-US" sz="1600" dirty="0">
              <a:solidFill>
                <a:prstClr val="black"/>
              </a:solidFill>
            </a:endParaRPr>
          </a:p>
        </p:txBody>
      </p:sp>
      <p:sp>
        <p:nvSpPr>
          <p:cNvPr id="21" name="Text Box 19"/>
          <p:cNvSpPr txBox="1">
            <a:spLocks noChangeArrowheads="1"/>
          </p:cNvSpPr>
          <p:nvPr/>
        </p:nvSpPr>
        <p:spPr bwMode="auto">
          <a:xfrm>
            <a:off x="4579938" y="2041217"/>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solidFill>
                  <a:srgbClr val="C0504D">
                    <a:lumMod val="75000"/>
                  </a:srgbClr>
                </a:solidFill>
              </a:rPr>
              <a:pPr>
                <a:defRPr/>
              </a:pPr>
              <a:t>3</a:t>
            </a:fld>
            <a:endParaRPr lang="en-US" sz="1400" dirty="0">
              <a:solidFill>
                <a:srgbClr val="C0504D">
                  <a:lumMod val="75000"/>
                </a:srgbClr>
              </a:solidFill>
            </a:endParaRPr>
          </a:p>
        </p:txBody>
      </p:sp>
      <p:sp>
        <p:nvSpPr>
          <p:cNvPr id="31" name="Text Box 14"/>
          <p:cNvSpPr txBox="1">
            <a:spLocks noChangeArrowheads="1"/>
          </p:cNvSpPr>
          <p:nvPr/>
        </p:nvSpPr>
        <p:spPr bwMode="auto">
          <a:xfrm>
            <a:off x="7388770" y="37338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solidFill>
                  <a:prstClr val="black"/>
                </a:solidFill>
              </a:rPr>
              <a:t>Reference</a:t>
            </a:r>
            <a:endParaRPr lang="en-US" sz="1600" dirty="0">
              <a:solidFill>
                <a:prstClr val="black"/>
              </a:solidFill>
            </a:endParaRPr>
          </a:p>
        </p:txBody>
      </p:sp>
      <p:sp>
        <p:nvSpPr>
          <p:cNvPr id="27" name="Text Box 18"/>
          <p:cNvSpPr txBox="1">
            <a:spLocks noChangeArrowheads="1"/>
          </p:cNvSpPr>
          <p:nvPr/>
        </p:nvSpPr>
        <p:spPr bwMode="auto">
          <a:xfrm>
            <a:off x="4569370" y="3684896"/>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Test Your Understanding</a:t>
            </a:r>
          </a:p>
        </p:txBody>
      </p:sp>
      <p:pic>
        <p:nvPicPr>
          <p:cNvPr id="25" name="Picture 9"/>
          <p:cNvPicPr>
            <a:picLocks noChangeAspect="1" noChangeArrowheads="1"/>
          </p:cNvPicPr>
          <p:nvPr/>
        </p:nvPicPr>
        <p:blipFill>
          <a:blip r:embed="rId8" cstate="print"/>
          <a:srcRect/>
          <a:stretch>
            <a:fillRect/>
          </a:stretch>
        </p:blipFill>
        <p:spPr bwMode="auto">
          <a:xfrm>
            <a:off x="6324600" y="3234562"/>
            <a:ext cx="1143000" cy="1143000"/>
          </a:xfrm>
          <a:prstGeom prst="rect">
            <a:avLst/>
          </a:prstGeom>
          <a:noFill/>
          <a:ln w="9525" algn="ctr">
            <a:noFill/>
            <a:miter lim="800000"/>
            <a:headEnd/>
            <a:tailEnd/>
          </a:ln>
        </p:spPr>
      </p:pic>
      <p:pic>
        <p:nvPicPr>
          <p:cNvPr id="29" name="Picture 27" descr="Contact"/>
          <p:cNvPicPr>
            <a:picLocks noChangeAspect="1" noChangeArrowheads="1"/>
          </p:cNvPicPr>
          <p:nvPr/>
        </p:nvPicPr>
        <p:blipFill>
          <a:blip r:embed="rId9" cstate="print"/>
          <a:srcRect/>
          <a:stretch>
            <a:fillRect/>
          </a:stretch>
        </p:blipFill>
        <p:spPr bwMode="auto">
          <a:xfrm>
            <a:off x="6477000" y="5029200"/>
            <a:ext cx="923925" cy="917575"/>
          </a:xfrm>
          <a:prstGeom prst="rect">
            <a:avLst/>
          </a:prstGeom>
          <a:noFill/>
          <a:ln w="9525">
            <a:noFill/>
            <a:miter lim="800000"/>
            <a:headEnd/>
            <a:tailEnd/>
          </a:ln>
        </p:spPr>
      </p:pic>
      <p:sp>
        <p:nvSpPr>
          <p:cNvPr id="32" name="Text Box 8"/>
          <p:cNvSpPr txBox="1">
            <a:spLocks noChangeArrowheads="1"/>
          </p:cNvSpPr>
          <p:nvPr/>
        </p:nvSpPr>
        <p:spPr bwMode="auto">
          <a:xfrm>
            <a:off x="7424738" y="5605462"/>
            <a:ext cx="1295400" cy="338138"/>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Contacts</a:t>
            </a:r>
          </a:p>
        </p:txBody>
      </p:sp>
      <p:pic>
        <p:nvPicPr>
          <p:cNvPr id="35" name="Picture 20"/>
          <p:cNvPicPr>
            <a:picLocks noChangeAspect="1" noChangeArrowheads="1"/>
          </p:cNvPicPr>
          <p:nvPr/>
        </p:nvPicPr>
        <p:blipFill>
          <a:blip r:embed="rId10" cstate="print"/>
          <a:srcRect/>
          <a:stretch>
            <a:fillRect/>
          </a:stretch>
        </p:blipFill>
        <p:spPr bwMode="auto">
          <a:xfrm>
            <a:off x="3663288" y="5029200"/>
            <a:ext cx="963613" cy="1066800"/>
          </a:xfrm>
          <a:prstGeom prst="rect">
            <a:avLst/>
          </a:prstGeom>
          <a:noFill/>
          <a:ln w="9525" algn="ctr">
            <a:noFill/>
            <a:miter lim="800000"/>
            <a:headEnd/>
            <a:tailEnd/>
          </a:ln>
        </p:spPr>
      </p:pic>
    </p:spTree>
    <p:extLst>
      <p:ext uri="{BB962C8B-B14F-4D97-AF65-F5344CB8AC3E}">
        <p14:creationId xmlns:p14="http://schemas.microsoft.com/office/powerpoint/2010/main" val="16573189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486275"/>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a:buNone/>
            </a:pPr>
            <a:r>
              <a:rPr lang="en-AU" sz="1800" dirty="0" smtClean="0"/>
              <a:t>After completing this chapter, you will be able to learn:</a:t>
            </a:r>
            <a:endParaRPr lang="en-US" sz="1800" dirty="0"/>
          </a:p>
          <a:p>
            <a:pPr marL="365760"/>
            <a:r>
              <a:rPr lang="en-AU" sz="1800" dirty="0" smtClean="0"/>
              <a:t>Execution </a:t>
            </a:r>
            <a:r>
              <a:rPr lang="en-AU" sz="1800" dirty="0"/>
              <a:t>of workflows </a:t>
            </a:r>
            <a:r>
              <a:rPr lang="en-AU" sz="1800" dirty="0" smtClean="0"/>
              <a:t>or job to check the change in code has not impacted the existing functionalities.</a:t>
            </a:r>
            <a:endParaRPr lang="en-US" sz="1800" dirty="0"/>
          </a:p>
          <a:p>
            <a:pPr marL="365760" lvl="0"/>
            <a:r>
              <a:rPr lang="en-AU" sz="1800" dirty="0" smtClean="0"/>
              <a:t>New code change impact on the existing functionalities.</a:t>
            </a:r>
            <a:endParaRPr lang="en-US" sz="1800" dirty="0"/>
          </a:p>
          <a:p>
            <a:pPr marL="365760" lvl="0"/>
            <a:r>
              <a:rPr lang="en-AU" sz="1800" dirty="0" smtClean="0"/>
              <a:t>Identification of regression test cases and execution.</a:t>
            </a:r>
            <a:endParaRPr lang="en-US" sz="1800" dirty="0"/>
          </a:p>
          <a:p>
            <a:pPr marL="365760" lvl="0"/>
            <a:r>
              <a:rPr lang="en-AU" sz="1800" dirty="0" smtClean="0"/>
              <a:t>Risk-based testing.</a:t>
            </a:r>
            <a:endParaRPr lang="en-US" sz="1800" dirty="0"/>
          </a:p>
          <a:p>
            <a:pPr marL="365760" lvl="0"/>
            <a:r>
              <a:rPr lang="en-AU" sz="1800" dirty="0" smtClean="0"/>
              <a:t>Performance of ETL job after code change validation.</a:t>
            </a:r>
            <a:endParaRPr lang="en-US" sz="1800" dirty="0"/>
          </a:p>
          <a:p>
            <a:pPr marL="365760" lvl="0"/>
            <a:r>
              <a:rPr lang="en-AU" sz="1800" dirty="0" smtClean="0"/>
              <a:t>To </a:t>
            </a:r>
            <a:r>
              <a:rPr lang="en-AU" sz="1800" dirty="0"/>
              <a:t>check for </a:t>
            </a:r>
            <a:r>
              <a:rPr lang="en-AU" sz="1800" dirty="0" smtClean="0"/>
              <a:t>restarting </a:t>
            </a:r>
            <a:r>
              <a:rPr lang="en-AU" sz="1800" dirty="0"/>
              <a:t>of </a:t>
            </a:r>
            <a:r>
              <a:rPr lang="en-AU" sz="1800" dirty="0" smtClean="0"/>
              <a:t>jobs </a:t>
            </a:r>
            <a:r>
              <a:rPr lang="en-AU" sz="1800" dirty="0"/>
              <a:t>in case of failures</a:t>
            </a:r>
            <a:r>
              <a:rPr lang="en-AU" sz="1800" dirty="0" smtClean="0"/>
              <a:t>.</a:t>
            </a:r>
          </a:p>
          <a:p>
            <a:pPr marL="365760" lvl="0"/>
            <a:r>
              <a:rPr lang="en-AU" sz="1800" dirty="0" smtClean="0"/>
              <a:t>Automation of regression suite using Platinum.</a:t>
            </a:r>
          </a:p>
        </p:txBody>
      </p:sp>
      <p:sp>
        <p:nvSpPr>
          <p:cNvPr id="3" name="Title 2"/>
          <p:cNvSpPr>
            <a:spLocks noGrp="1"/>
          </p:cNvSpPr>
          <p:nvPr>
            <p:ph type="title"/>
          </p:nvPr>
        </p:nvSpPr>
        <p:spPr>
          <a:xfrm>
            <a:off x="1600200" y="0"/>
            <a:ext cx="7543800" cy="1143000"/>
          </a:xfrm>
        </p:spPr>
        <p:txBody>
          <a:bodyPr/>
          <a:lstStyle/>
          <a:p>
            <a:r>
              <a:rPr lang="en-US" dirty="0" smtClean="0"/>
              <a:t>Regression Testing: Objective</a:t>
            </a:r>
            <a:endParaRPr lang="en-US" b="1" dirty="0"/>
          </a:p>
        </p:txBody>
      </p:sp>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4</a:t>
            </a:fld>
            <a:endParaRPr lang="en-US" sz="1400" dirty="0"/>
          </a:p>
        </p:txBody>
      </p:sp>
    </p:spTree>
    <p:extLst>
      <p:ext uri="{BB962C8B-B14F-4D97-AF65-F5344CB8AC3E}">
        <p14:creationId xmlns:p14="http://schemas.microsoft.com/office/powerpoint/2010/main" val="3644002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486275"/>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a:buNone/>
            </a:pPr>
            <a:r>
              <a:rPr lang="en-US" sz="1800" dirty="0">
                <a:solidFill>
                  <a:srgbClr val="00B050"/>
                </a:solidFill>
              </a:rPr>
              <a:t>The purpose of regression testing is to confirm that a recent program or code change has not adversely affected existing features. It also ensures that old code still works once the new code changes are done. </a:t>
            </a:r>
            <a:endParaRPr lang="en-AU" sz="1800" dirty="0" smtClean="0">
              <a:solidFill>
                <a:srgbClr val="00B050"/>
              </a:solidFill>
            </a:endParaRPr>
          </a:p>
        </p:txBody>
      </p:sp>
      <p:sp>
        <p:nvSpPr>
          <p:cNvPr id="3" name="Title 2"/>
          <p:cNvSpPr>
            <a:spLocks noGrp="1"/>
          </p:cNvSpPr>
          <p:nvPr>
            <p:ph type="title"/>
          </p:nvPr>
        </p:nvSpPr>
        <p:spPr>
          <a:xfrm>
            <a:off x="1600200" y="0"/>
            <a:ext cx="7543800" cy="1143000"/>
          </a:xfrm>
        </p:spPr>
        <p:txBody>
          <a:bodyPr/>
          <a:lstStyle/>
          <a:p>
            <a:r>
              <a:rPr lang="en-US" dirty="0" smtClean="0"/>
              <a:t>Regression Testing: Overview</a:t>
            </a:r>
            <a:endParaRPr lang="en-US" b="1" dirty="0"/>
          </a:p>
        </p:txBody>
      </p:sp>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5</a:t>
            </a:fld>
            <a:endParaRPr lang="en-US" sz="1400" dirty="0"/>
          </a:p>
        </p:txBody>
      </p:sp>
    </p:spTree>
    <p:extLst>
      <p:ext uri="{BB962C8B-B14F-4D97-AF65-F5344CB8AC3E}">
        <p14:creationId xmlns:p14="http://schemas.microsoft.com/office/powerpoint/2010/main" val="133703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946650"/>
          </a:xfrm>
        </p:spPr>
        <p:txBody>
          <a:bodyPr/>
          <a:lstStyle/>
          <a:p>
            <a:pPr marL="365760" algn="just"/>
            <a:r>
              <a:rPr lang="en-US" sz="1600" dirty="0" smtClean="0"/>
              <a:t>The </a:t>
            </a:r>
            <a:r>
              <a:rPr lang="en-US" sz="1600" dirty="0"/>
              <a:t>purpose of </a:t>
            </a:r>
            <a:r>
              <a:rPr lang="en-US" sz="1600" dirty="0" smtClean="0"/>
              <a:t>Regression </a:t>
            </a:r>
            <a:r>
              <a:rPr lang="en-US" sz="1600" dirty="0"/>
              <a:t>T</a:t>
            </a:r>
            <a:r>
              <a:rPr lang="en-US" sz="1600" dirty="0" smtClean="0"/>
              <a:t>esting </a:t>
            </a:r>
            <a:r>
              <a:rPr lang="en-US" sz="1600" dirty="0"/>
              <a:t>is to confirm that a recent program or code change has not adversely affected existing </a:t>
            </a:r>
            <a:r>
              <a:rPr lang="en-US" sz="1600" dirty="0" smtClean="0"/>
              <a:t>features. </a:t>
            </a:r>
          </a:p>
          <a:p>
            <a:pPr marL="365760" algn="just"/>
            <a:r>
              <a:rPr lang="en-US" sz="1600" dirty="0" smtClean="0"/>
              <a:t>It also ensures </a:t>
            </a:r>
            <a:r>
              <a:rPr lang="en-US" sz="1600" dirty="0"/>
              <a:t>that old code still works once the new code changes are </a:t>
            </a:r>
            <a:r>
              <a:rPr lang="en-US" sz="1600" dirty="0" smtClean="0"/>
              <a:t>done. </a:t>
            </a:r>
            <a:endParaRPr lang="en-US" sz="1600" dirty="0"/>
          </a:p>
          <a:p>
            <a:pPr marL="365760" algn="just"/>
            <a:r>
              <a:rPr sz="1800" b="1" dirty="0">
                <a:solidFill>
                  <a:srgbClr val="00B050"/>
                </a:solidFill>
              </a:rPr>
              <a:t>Need of Regression Testing</a:t>
            </a:r>
            <a:r>
              <a:rPr sz="1800" b="1" dirty="0" smtClean="0">
                <a:solidFill>
                  <a:srgbClr val="00B050"/>
                </a:solidFill>
              </a:rPr>
              <a:t>:</a:t>
            </a:r>
            <a:endParaRPr sz="1800" b="1" dirty="0">
              <a:solidFill>
                <a:srgbClr val="00B050"/>
              </a:solidFill>
            </a:endParaRPr>
          </a:p>
          <a:p>
            <a:pPr marL="640080" lvl="1" algn="just"/>
            <a:r>
              <a:rPr lang="en-US" sz="1600" dirty="0" smtClean="0">
                <a:solidFill>
                  <a:srgbClr val="00B050"/>
                </a:solidFill>
              </a:rPr>
              <a:t>In ETL, Regression </a:t>
            </a:r>
            <a:r>
              <a:rPr lang="en-US" sz="1600" dirty="0">
                <a:solidFill>
                  <a:srgbClr val="00B050"/>
                </a:solidFill>
              </a:rPr>
              <a:t>Testing is required when there is a change in requirements and code is modified according to the </a:t>
            </a:r>
            <a:r>
              <a:rPr lang="en-US" sz="1600" dirty="0" smtClean="0">
                <a:solidFill>
                  <a:srgbClr val="00B050"/>
                </a:solidFill>
              </a:rPr>
              <a:t>requirement and new </a:t>
            </a:r>
            <a:r>
              <a:rPr lang="en-US" sz="1600" dirty="0">
                <a:solidFill>
                  <a:srgbClr val="00B050"/>
                </a:solidFill>
              </a:rPr>
              <a:t>feature is added to the </a:t>
            </a:r>
            <a:r>
              <a:rPr lang="en-US" sz="1600" dirty="0" smtClean="0">
                <a:solidFill>
                  <a:srgbClr val="00B050"/>
                </a:solidFill>
              </a:rPr>
              <a:t>software</a:t>
            </a:r>
            <a:r>
              <a:rPr lang="en-US" sz="1600" dirty="0">
                <a:solidFill>
                  <a:srgbClr val="00B050"/>
                </a:solidFill>
              </a:rPr>
              <a:t>.</a:t>
            </a:r>
          </a:p>
          <a:p>
            <a:pPr marL="640080" lvl="1" algn="just"/>
            <a:r>
              <a:rPr lang="en-US" sz="1600" dirty="0">
                <a:solidFill>
                  <a:srgbClr val="00B050"/>
                </a:solidFill>
              </a:rPr>
              <a:t>Defect </a:t>
            </a:r>
            <a:r>
              <a:rPr lang="en-US" sz="1600" dirty="0" smtClean="0">
                <a:solidFill>
                  <a:srgbClr val="00B050"/>
                </a:solidFill>
              </a:rPr>
              <a:t>fixing.</a:t>
            </a:r>
            <a:endParaRPr lang="en-US" sz="1600" dirty="0">
              <a:solidFill>
                <a:srgbClr val="00B050"/>
              </a:solidFill>
            </a:endParaRPr>
          </a:p>
          <a:p>
            <a:pPr marL="640080" lvl="1" algn="just"/>
            <a:r>
              <a:rPr lang="en-US" sz="1600" dirty="0">
                <a:solidFill>
                  <a:srgbClr val="00B050"/>
                </a:solidFill>
              </a:rPr>
              <a:t>Performance issue </a:t>
            </a:r>
            <a:r>
              <a:rPr lang="en-US" sz="1600" dirty="0" smtClean="0">
                <a:solidFill>
                  <a:srgbClr val="00B050"/>
                </a:solidFill>
              </a:rPr>
              <a:t>fixes. </a:t>
            </a:r>
            <a:endParaRPr lang="en-US" sz="1600" dirty="0">
              <a:solidFill>
                <a:srgbClr val="00B050"/>
              </a:solidFill>
            </a:endParaRPr>
          </a:p>
          <a:p>
            <a:pPr marL="365760" algn="just"/>
            <a:r>
              <a:rPr lang="en-US" sz="1600" dirty="0" smtClean="0">
                <a:solidFill>
                  <a:srgbClr val="00B050"/>
                </a:solidFill>
              </a:rPr>
              <a:t>This </a:t>
            </a:r>
            <a:r>
              <a:rPr lang="en-US" sz="1600" dirty="0">
                <a:solidFill>
                  <a:srgbClr val="00B050"/>
                </a:solidFill>
              </a:rPr>
              <a:t>test can be performed on a new build when there is significant </a:t>
            </a:r>
            <a:r>
              <a:rPr lang="en-US" sz="1600" dirty="0" smtClean="0">
                <a:solidFill>
                  <a:srgbClr val="00B050"/>
                </a:solidFill>
              </a:rPr>
              <a:t>change in database </a:t>
            </a:r>
            <a:r>
              <a:rPr lang="en-US" sz="1600" dirty="0">
                <a:solidFill>
                  <a:srgbClr val="00B050"/>
                </a:solidFill>
              </a:rPr>
              <a:t>in original functionality or even a single bug </a:t>
            </a:r>
            <a:r>
              <a:rPr lang="en-US" sz="1600" dirty="0" smtClean="0">
                <a:solidFill>
                  <a:srgbClr val="00B050"/>
                </a:solidFill>
              </a:rPr>
              <a:t>fix.</a:t>
            </a:r>
          </a:p>
          <a:p>
            <a:pPr marL="22860" indent="0" algn="just">
              <a:buNone/>
            </a:pPr>
            <a:endParaRPr lang="en-US" sz="1600" b="1" dirty="0" smtClean="0"/>
          </a:p>
          <a:p>
            <a:pPr marL="365760" algn="just"/>
            <a:r>
              <a:rPr lang="en-US" sz="1800" b="1" dirty="0" smtClean="0"/>
              <a:t>Regression Testing </a:t>
            </a:r>
            <a:r>
              <a:rPr lang="en-US" sz="1800" b="1" dirty="0"/>
              <a:t>B</a:t>
            </a:r>
            <a:r>
              <a:rPr lang="en-US" sz="1800" b="1" dirty="0" smtClean="0"/>
              <a:t>est </a:t>
            </a:r>
            <a:r>
              <a:rPr lang="en-US" sz="1800" b="1" dirty="0"/>
              <a:t>P</a:t>
            </a:r>
            <a:r>
              <a:rPr lang="en-US" sz="1800" b="1" dirty="0" smtClean="0"/>
              <a:t>ractices</a:t>
            </a:r>
            <a:r>
              <a:rPr lang="en-US" sz="1800" b="1" dirty="0"/>
              <a:t>: </a:t>
            </a:r>
            <a:endParaRPr lang="en-US" sz="1800" b="1" dirty="0" smtClean="0"/>
          </a:p>
          <a:p>
            <a:pPr marL="365760" algn="just"/>
            <a:r>
              <a:rPr lang="en-US" sz="1600" dirty="0" smtClean="0"/>
              <a:t>Run the automated </a:t>
            </a:r>
            <a:r>
              <a:rPr lang="en-US" sz="1600" dirty="0"/>
              <a:t>test cases </a:t>
            </a:r>
            <a:r>
              <a:rPr lang="en-US" sz="1600" dirty="0" smtClean="0"/>
              <a:t>based on impacted functionalities (using Platinum or execution scripts).</a:t>
            </a:r>
          </a:p>
          <a:p>
            <a:pPr marL="365760" algn="just"/>
            <a:r>
              <a:rPr lang="en-US" sz="1600" dirty="0" smtClean="0"/>
              <a:t>Prioritize </a:t>
            </a:r>
            <a:r>
              <a:rPr lang="en-US" sz="1600" dirty="0"/>
              <a:t>the test cases depending on business impact, </a:t>
            </a:r>
            <a:r>
              <a:rPr lang="en-US" sz="1600" dirty="0" smtClean="0"/>
              <a:t>critical, and </a:t>
            </a:r>
            <a:r>
              <a:rPr lang="en-US" sz="1600" dirty="0"/>
              <a:t>frequently used </a:t>
            </a:r>
            <a:r>
              <a:rPr lang="en-US" sz="1600" dirty="0" smtClean="0"/>
              <a:t>functionalities. </a:t>
            </a:r>
          </a:p>
          <a:p>
            <a:pPr marL="365760" algn="just"/>
            <a:r>
              <a:rPr lang="en-US" sz="1600" dirty="0" smtClean="0"/>
              <a:t>Selection </a:t>
            </a:r>
            <a:r>
              <a:rPr lang="en-US" sz="1600" dirty="0"/>
              <a:t>of test </a:t>
            </a:r>
            <a:r>
              <a:rPr lang="en-US" sz="1600" dirty="0" smtClean="0"/>
              <a:t>cases in ETL testing based </a:t>
            </a:r>
            <a:r>
              <a:rPr lang="en-US" sz="1600" dirty="0"/>
              <a:t>on priority will greatly reduce the regression test </a:t>
            </a:r>
            <a:r>
              <a:rPr lang="en-US" sz="1600" dirty="0" smtClean="0"/>
              <a:t>suite.</a:t>
            </a:r>
          </a:p>
        </p:txBody>
      </p:sp>
      <p:sp>
        <p:nvSpPr>
          <p:cNvPr id="3" name="Title 2"/>
          <p:cNvSpPr>
            <a:spLocks noGrp="1"/>
          </p:cNvSpPr>
          <p:nvPr>
            <p:ph type="title"/>
          </p:nvPr>
        </p:nvSpPr>
        <p:spPr>
          <a:xfrm>
            <a:off x="1600200" y="0"/>
            <a:ext cx="7543800" cy="1143000"/>
          </a:xfrm>
        </p:spPr>
        <p:txBody>
          <a:bodyPr/>
          <a:lstStyle/>
          <a:p>
            <a:r>
              <a:rPr lang="en-US" dirty="0" smtClean="0">
                <a:solidFill>
                  <a:schemeClr val="bg1"/>
                </a:solidFill>
              </a:rPr>
              <a:t>Introduction</a:t>
            </a:r>
            <a:endParaRPr lang="en-US" dirty="0">
              <a:solidFill>
                <a:schemeClr val="bg1"/>
              </a:solidFill>
            </a:endParaRPr>
          </a:p>
        </p:txBody>
      </p:sp>
    </p:spTree>
    <p:extLst>
      <p:ext uri="{BB962C8B-B14F-4D97-AF65-F5344CB8AC3E}">
        <p14:creationId xmlns:p14="http://schemas.microsoft.com/office/powerpoint/2010/main" val="3255446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946650"/>
          </a:xfrm>
        </p:spPr>
        <p:txBody>
          <a:bodyPr/>
          <a:lstStyle/>
          <a:p>
            <a:pPr marL="0" indent="0" algn="just">
              <a:buNone/>
            </a:pPr>
            <a:r>
              <a:rPr lang="en-US" sz="1800" b="1" dirty="0" smtClean="0">
                <a:solidFill>
                  <a:srgbClr val="00B050"/>
                </a:solidFill>
              </a:rPr>
              <a:t>Entry </a:t>
            </a:r>
            <a:r>
              <a:rPr lang="en-US" sz="1800" b="1" dirty="0">
                <a:solidFill>
                  <a:srgbClr val="00B050"/>
                </a:solidFill>
              </a:rPr>
              <a:t>C</a:t>
            </a:r>
            <a:r>
              <a:rPr lang="en-US" sz="1800" b="1" dirty="0" smtClean="0">
                <a:solidFill>
                  <a:srgbClr val="00B050"/>
                </a:solidFill>
              </a:rPr>
              <a:t>riteria:</a:t>
            </a:r>
            <a:r>
              <a:rPr lang="en-US" sz="1800" dirty="0">
                <a:solidFill>
                  <a:srgbClr val="00B050"/>
                </a:solidFill>
              </a:rPr>
              <a:t> </a:t>
            </a:r>
          </a:p>
          <a:p>
            <a:pPr marL="365760" lvl="0" algn="just"/>
            <a:r>
              <a:rPr lang="en-US" sz="1700" dirty="0" smtClean="0">
                <a:solidFill>
                  <a:srgbClr val="00B050"/>
                </a:solidFill>
              </a:rPr>
              <a:t>Regression </a:t>
            </a:r>
            <a:r>
              <a:rPr lang="en-US" sz="1700" dirty="0">
                <a:solidFill>
                  <a:srgbClr val="00B050"/>
                </a:solidFill>
              </a:rPr>
              <a:t>Test Scripts are </a:t>
            </a:r>
            <a:r>
              <a:rPr lang="en-US" sz="1700" dirty="0" smtClean="0">
                <a:solidFill>
                  <a:srgbClr val="00B050"/>
                </a:solidFill>
              </a:rPr>
              <a:t>ready.</a:t>
            </a:r>
            <a:endParaRPr lang="en-US" sz="1700" dirty="0">
              <a:solidFill>
                <a:srgbClr val="00B050"/>
              </a:solidFill>
            </a:endParaRPr>
          </a:p>
          <a:p>
            <a:pPr marL="365760" algn="just"/>
            <a:r>
              <a:rPr lang="en-US" sz="1700" dirty="0">
                <a:solidFill>
                  <a:srgbClr val="00B050"/>
                </a:solidFill>
              </a:rPr>
              <a:t>All entry criteria for system testing have been </a:t>
            </a:r>
            <a:r>
              <a:rPr lang="en-US" sz="1700" dirty="0" smtClean="0">
                <a:solidFill>
                  <a:srgbClr val="00B050"/>
                </a:solidFill>
              </a:rPr>
              <a:t>met.</a:t>
            </a:r>
            <a:endParaRPr lang="en-US" sz="1700" dirty="0">
              <a:solidFill>
                <a:srgbClr val="00B050"/>
              </a:solidFill>
            </a:endParaRPr>
          </a:p>
          <a:p>
            <a:pPr marL="365760" lvl="0" algn="just"/>
            <a:r>
              <a:rPr lang="en-US" sz="1700" dirty="0">
                <a:solidFill>
                  <a:srgbClr val="00B050"/>
                </a:solidFill>
              </a:rPr>
              <a:t>Security </a:t>
            </a:r>
            <a:r>
              <a:rPr lang="en-US" sz="1700" dirty="0" smtClean="0">
                <a:solidFill>
                  <a:srgbClr val="00B050"/>
                </a:solidFill>
              </a:rPr>
              <a:t>Key/Configuration </a:t>
            </a:r>
            <a:r>
              <a:rPr lang="en-US" sz="1700" dirty="0">
                <a:solidFill>
                  <a:srgbClr val="00B050"/>
                </a:solidFill>
              </a:rPr>
              <a:t>keys are </a:t>
            </a:r>
            <a:r>
              <a:rPr lang="en-US" sz="1700" dirty="0" smtClean="0">
                <a:solidFill>
                  <a:srgbClr val="00B050"/>
                </a:solidFill>
              </a:rPr>
              <a:t>finalized.</a:t>
            </a:r>
            <a:endParaRPr lang="en-US" sz="1700" dirty="0">
              <a:solidFill>
                <a:srgbClr val="00B050"/>
              </a:solidFill>
            </a:endParaRPr>
          </a:p>
          <a:p>
            <a:pPr marL="365760" lvl="0" algn="just"/>
            <a:r>
              <a:rPr lang="en-US" sz="1700" dirty="0">
                <a:solidFill>
                  <a:srgbClr val="00B050"/>
                </a:solidFill>
              </a:rPr>
              <a:t>Performance SLA </a:t>
            </a:r>
            <a:r>
              <a:rPr lang="en-US" sz="1700" dirty="0" smtClean="0">
                <a:solidFill>
                  <a:srgbClr val="00B050"/>
                </a:solidFill>
              </a:rPr>
              <a:t>such as </a:t>
            </a:r>
            <a:r>
              <a:rPr lang="en-US" sz="1700" dirty="0">
                <a:solidFill>
                  <a:srgbClr val="00B050"/>
                </a:solidFill>
              </a:rPr>
              <a:t>job run </a:t>
            </a:r>
            <a:r>
              <a:rPr lang="en-US" sz="1700" dirty="0" smtClean="0">
                <a:solidFill>
                  <a:srgbClr val="00B050"/>
                </a:solidFill>
              </a:rPr>
              <a:t>time and data </a:t>
            </a:r>
            <a:r>
              <a:rPr lang="en-US" sz="1700" dirty="0">
                <a:solidFill>
                  <a:srgbClr val="00B050"/>
                </a:solidFill>
              </a:rPr>
              <a:t>load time has been defined for the code changed </a:t>
            </a:r>
            <a:r>
              <a:rPr lang="en-US" sz="1700" dirty="0" smtClean="0">
                <a:solidFill>
                  <a:srgbClr val="00B050"/>
                </a:solidFill>
              </a:rPr>
              <a:t>functionalities.</a:t>
            </a:r>
            <a:endParaRPr lang="en-US" sz="1700" dirty="0">
              <a:solidFill>
                <a:srgbClr val="00B050"/>
              </a:solidFill>
            </a:endParaRPr>
          </a:p>
          <a:p>
            <a:pPr marL="365760" lvl="0" algn="just"/>
            <a:r>
              <a:rPr lang="en-US" sz="1700" dirty="0">
                <a:solidFill>
                  <a:srgbClr val="00B050"/>
                </a:solidFill>
              </a:rPr>
              <a:t>Regression test bed is </a:t>
            </a:r>
            <a:r>
              <a:rPr lang="en-US" sz="1700" dirty="0" smtClean="0">
                <a:solidFill>
                  <a:srgbClr val="00B050"/>
                </a:solidFill>
              </a:rPr>
              <a:t>available.</a:t>
            </a:r>
            <a:endParaRPr lang="en-US" sz="1700" dirty="0">
              <a:solidFill>
                <a:srgbClr val="00B050"/>
              </a:solidFill>
            </a:endParaRPr>
          </a:p>
          <a:p>
            <a:pPr marL="365760" lvl="0" algn="just"/>
            <a:r>
              <a:rPr lang="en-US" sz="1700" dirty="0">
                <a:solidFill>
                  <a:srgbClr val="00B050"/>
                </a:solidFill>
              </a:rPr>
              <a:t>Consistency Verification Test S</a:t>
            </a:r>
            <a:r>
              <a:rPr lang="en-US" sz="1700" dirty="0" smtClean="0">
                <a:solidFill>
                  <a:srgbClr val="00B050"/>
                </a:solidFill>
              </a:rPr>
              <a:t>cript </a:t>
            </a:r>
            <a:r>
              <a:rPr lang="en-US" sz="1700" dirty="0">
                <a:solidFill>
                  <a:srgbClr val="00B050"/>
                </a:solidFill>
              </a:rPr>
              <a:t>is </a:t>
            </a:r>
            <a:r>
              <a:rPr lang="en-US" sz="1700" dirty="0" smtClean="0">
                <a:solidFill>
                  <a:srgbClr val="00B050"/>
                </a:solidFill>
              </a:rPr>
              <a:t>ready.</a:t>
            </a:r>
            <a:endParaRPr lang="en-US" sz="1700" dirty="0">
              <a:solidFill>
                <a:srgbClr val="00B050"/>
              </a:solidFill>
            </a:endParaRPr>
          </a:p>
          <a:p>
            <a:pPr marL="0" indent="0" algn="just">
              <a:buNone/>
            </a:pPr>
            <a:endParaRPr lang="en-US" sz="1700" dirty="0" smtClean="0">
              <a:solidFill>
                <a:srgbClr val="00B050"/>
              </a:solidFill>
            </a:endParaRPr>
          </a:p>
          <a:p>
            <a:pPr marL="0" indent="0" algn="just">
              <a:buNone/>
            </a:pPr>
            <a:r>
              <a:rPr lang="en-US" sz="1800" b="1" dirty="0" smtClean="0">
                <a:solidFill>
                  <a:srgbClr val="00B050"/>
                </a:solidFill>
              </a:rPr>
              <a:t>Exit criteria:</a:t>
            </a:r>
            <a:endParaRPr lang="en-US" sz="1800" dirty="0">
              <a:solidFill>
                <a:srgbClr val="00B050"/>
              </a:solidFill>
            </a:endParaRPr>
          </a:p>
          <a:p>
            <a:pPr marL="365760" lvl="0" algn="just"/>
            <a:r>
              <a:rPr lang="en-US" sz="1700" dirty="0" smtClean="0">
                <a:solidFill>
                  <a:srgbClr val="00B050"/>
                </a:solidFill>
              </a:rPr>
              <a:t>All </a:t>
            </a:r>
            <a:r>
              <a:rPr lang="en-US" sz="1700" dirty="0">
                <a:solidFill>
                  <a:srgbClr val="00B050"/>
                </a:solidFill>
              </a:rPr>
              <a:t>“Fix before breathing” and “Fix immediately” priority bugs </a:t>
            </a:r>
            <a:r>
              <a:rPr lang="en-US" sz="1700" dirty="0" smtClean="0">
                <a:solidFill>
                  <a:srgbClr val="00B050"/>
                </a:solidFill>
              </a:rPr>
              <a:t>in ETL are </a:t>
            </a:r>
            <a:r>
              <a:rPr lang="en-US" sz="1700" dirty="0">
                <a:solidFill>
                  <a:srgbClr val="00B050"/>
                </a:solidFill>
              </a:rPr>
              <a:t>fixed and fix is </a:t>
            </a:r>
            <a:r>
              <a:rPr lang="en-US" sz="1700" dirty="0" smtClean="0">
                <a:solidFill>
                  <a:srgbClr val="00B050"/>
                </a:solidFill>
              </a:rPr>
              <a:t>verified.</a:t>
            </a:r>
            <a:endParaRPr lang="en-US" sz="1700" dirty="0">
              <a:solidFill>
                <a:srgbClr val="00B050"/>
              </a:solidFill>
            </a:endParaRPr>
          </a:p>
          <a:p>
            <a:pPr marL="365760" lvl="0" algn="just"/>
            <a:r>
              <a:rPr sz="1700" dirty="0" smtClean="0">
                <a:solidFill>
                  <a:srgbClr val="00B050"/>
                </a:solidFill>
              </a:rPr>
              <a:t>High priority </a:t>
            </a:r>
            <a:r>
              <a:rPr lang="en-US" sz="1700" dirty="0" smtClean="0">
                <a:solidFill>
                  <a:srgbClr val="00B050"/>
                </a:solidFill>
              </a:rPr>
              <a:t>bugs </a:t>
            </a:r>
            <a:r>
              <a:rPr lang="en-US" sz="1700" dirty="0">
                <a:solidFill>
                  <a:srgbClr val="00B050"/>
                </a:solidFill>
              </a:rPr>
              <a:t>are fixed </a:t>
            </a:r>
            <a:r>
              <a:rPr lang="en-US" sz="1700" dirty="0" smtClean="0">
                <a:solidFill>
                  <a:srgbClr val="00B050"/>
                </a:solidFill>
              </a:rPr>
              <a:t>and verified.</a:t>
            </a:r>
            <a:endParaRPr lang="en-US" sz="1700" dirty="0">
              <a:solidFill>
                <a:srgbClr val="00B050"/>
              </a:solidFill>
            </a:endParaRPr>
          </a:p>
          <a:p>
            <a:pPr marL="365760" lvl="0" algn="just"/>
            <a:r>
              <a:rPr lang="en-US" sz="1700" dirty="0">
                <a:solidFill>
                  <a:srgbClr val="00B050"/>
                </a:solidFill>
              </a:rPr>
              <a:t>If any medium or low-priority errors are </a:t>
            </a:r>
            <a:r>
              <a:rPr lang="en-US" sz="1700" dirty="0" smtClean="0">
                <a:solidFill>
                  <a:srgbClr val="00B050"/>
                </a:solidFill>
              </a:rPr>
              <a:t>outstanding, the </a:t>
            </a:r>
            <a:r>
              <a:rPr lang="en-US" sz="1700" dirty="0">
                <a:solidFill>
                  <a:srgbClr val="00B050"/>
                </a:solidFill>
              </a:rPr>
              <a:t>implementation risk must be </a:t>
            </a:r>
            <a:r>
              <a:rPr lang="en-US" sz="1700" dirty="0" smtClean="0">
                <a:solidFill>
                  <a:srgbClr val="00B050"/>
                </a:solidFill>
              </a:rPr>
              <a:t>conditionally signed </a:t>
            </a:r>
            <a:r>
              <a:rPr lang="en-US" sz="1700" dirty="0">
                <a:solidFill>
                  <a:srgbClr val="00B050"/>
                </a:solidFill>
              </a:rPr>
              <a:t>off as acceptable by Business Analyst </a:t>
            </a:r>
            <a:r>
              <a:rPr lang="en-US" sz="1700" dirty="0" smtClean="0">
                <a:solidFill>
                  <a:srgbClr val="00B050"/>
                </a:solidFill>
              </a:rPr>
              <a:t>and/or Client.</a:t>
            </a:r>
            <a:endParaRPr lang="en-US" sz="1700" dirty="0">
              <a:solidFill>
                <a:srgbClr val="00B050"/>
              </a:solidFill>
            </a:endParaRPr>
          </a:p>
          <a:p>
            <a:pPr marL="365760" lvl="0" algn="just"/>
            <a:r>
              <a:rPr lang="en-US" sz="1700" dirty="0">
                <a:solidFill>
                  <a:srgbClr val="00B050"/>
                </a:solidFill>
              </a:rPr>
              <a:t>No open </a:t>
            </a:r>
            <a:r>
              <a:rPr lang="en-US" sz="1700" dirty="0" smtClean="0">
                <a:solidFill>
                  <a:srgbClr val="00B050"/>
                </a:solidFill>
              </a:rPr>
              <a:t>Issues/Queries exist.</a:t>
            </a:r>
            <a:endParaRPr lang="en-US" sz="1700" dirty="0">
              <a:solidFill>
                <a:srgbClr val="00B050"/>
              </a:solidFill>
            </a:endParaRPr>
          </a:p>
        </p:txBody>
      </p:sp>
      <p:sp>
        <p:nvSpPr>
          <p:cNvPr id="3" name="Title 2"/>
          <p:cNvSpPr>
            <a:spLocks noGrp="1"/>
          </p:cNvSpPr>
          <p:nvPr>
            <p:ph type="title"/>
          </p:nvPr>
        </p:nvSpPr>
        <p:spPr/>
        <p:txBody>
          <a:bodyPr/>
          <a:lstStyle/>
          <a:p>
            <a:pPr lvl="0"/>
            <a:r>
              <a:rPr lang="en-US" dirty="0" smtClean="0"/>
              <a:t>Regression Testing Criteria</a:t>
            </a:r>
            <a:endParaRPr lang="en-US" b="1" dirty="0"/>
          </a:p>
        </p:txBody>
      </p:sp>
    </p:spTree>
    <p:extLst>
      <p:ext uri="{BB962C8B-B14F-4D97-AF65-F5344CB8AC3E}">
        <p14:creationId xmlns:p14="http://schemas.microsoft.com/office/powerpoint/2010/main" val="39555822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03054"/>
            <a:ext cx="8686800" cy="4946650"/>
          </a:xfrm>
        </p:spPr>
        <p:txBody>
          <a:bodyPr/>
          <a:lstStyle/>
          <a:p>
            <a:pPr algn="just">
              <a:buNone/>
            </a:pPr>
            <a:r>
              <a:rPr lang="en-US" sz="1800" dirty="0" smtClean="0">
                <a:solidFill>
                  <a:srgbClr val="00B050"/>
                </a:solidFill>
              </a:rPr>
              <a:t>There are three major areas to be looked into before creating an ETL regression test suite</a:t>
            </a:r>
            <a:r>
              <a:rPr lang="en-US" sz="1800" dirty="0">
                <a:solidFill>
                  <a:srgbClr val="00B050"/>
                </a:solidFill>
              </a:rPr>
              <a:t>:</a:t>
            </a:r>
            <a:endParaRPr lang="en-US" sz="1800" dirty="0" smtClean="0">
              <a:solidFill>
                <a:srgbClr val="00B050"/>
              </a:solidFill>
            </a:endParaRPr>
          </a:p>
          <a:p>
            <a:pPr marL="365760" algn="just"/>
            <a:r>
              <a:rPr lang="en-US" sz="1800" dirty="0" smtClean="0">
                <a:solidFill>
                  <a:srgbClr val="00B050"/>
                </a:solidFill>
              </a:rPr>
              <a:t>Risk-based </a:t>
            </a:r>
            <a:r>
              <a:rPr lang="en-US" sz="1800" dirty="0">
                <a:solidFill>
                  <a:srgbClr val="00B050"/>
                </a:solidFill>
              </a:rPr>
              <a:t>t</a:t>
            </a:r>
            <a:r>
              <a:rPr lang="en-US" sz="1800" dirty="0" smtClean="0">
                <a:solidFill>
                  <a:srgbClr val="00B050"/>
                </a:solidFill>
              </a:rPr>
              <a:t>esting</a:t>
            </a:r>
          </a:p>
          <a:p>
            <a:pPr marL="365760" algn="just"/>
            <a:r>
              <a:rPr lang="en-US" sz="1800" dirty="0" smtClean="0">
                <a:solidFill>
                  <a:srgbClr val="00B050"/>
                </a:solidFill>
              </a:rPr>
              <a:t>Specification-based </a:t>
            </a:r>
            <a:r>
              <a:rPr lang="en-US" sz="1800" dirty="0">
                <a:solidFill>
                  <a:srgbClr val="00B050"/>
                </a:solidFill>
              </a:rPr>
              <a:t>t</a:t>
            </a:r>
            <a:r>
              <a:rPr lang="en-US" sz="1800" dirty="0" smtClean="0">
                <a:solidFill>
                  <a:srgbClr val="00B050"/>
                </a:solidFill>
              </a:rPr>
              <a:t>est </a:t>
            </a:r>
            <a:r>
              <a:rPr lang="en-US" sz="1800" dirty="0">
                <a:solidFill>
                  <a:srgbClr val="00B050"/>
                </a:solidFill>
              </a:rPr>
              <a:t>c</a:t>
            </a:r>
            <a:r>
              <a:rPr lang="en-US" sz="1800" dirty="0" smtClean="0">
                <a:solidFill>
                  <a:srgbClr val="00B050"/>
                </a:solidFill>
              </a:rPr>
              <a:t>ase </a:t>
            </a:r>
            <a:r>
              <a:rPr lang="en-US" sz="1800" dirty="0">
                <a:solidFill>
                  <a:srgbClr val="00B050"/>
                </a:solidFill>
              </a:rPr>
              <a:t>s</a:t>
            </a:r>
            <a:r>
              <a:rPr lang="en-US" sz="1800" dirty="0" smtClean="0">
                <a:solidFill>
                  <a:srgbClr val="00B050"/>
                </a:solidFill>
              </a:rPr>
              <a:t>election</a:t>
            </a:r>
            <a:endParaRPr lang="en-US" sz="1800" dirty="0">
              <a:solidFill>
                <a:srgbClr val="00B050"/>
              </a:solidFill>
            </a:endParaRPr>
          </a:p>
          <a:p>
            <a:pPr marL="365760" algn="just"/>
            <a:r>
              <a:rPr lang="en-US" sz="1800" dirty="0">
                <a:solidFill>
                  <a:srgbClr val="00B050"/>
                </a:solidFill>
              </a:rPr>
              <a:t>Defects </a:t>
            </a:r>
            <a:r>
              <a:rPr lang="en-US" sz="1800" dirty="0" smtClean="0">
                <a:solidFill>
                  <a:srgbClr val="00B050"/>
                </a:solidFill>
              </a:rPr>
              <a:t>area </a:t>
            </a:r>
            <a:r>
              <a:rPr lang="en-US" sz="1800" dirty="0">
                <a:solidFill>
                  <a:srgbClr val="00B050"/>
                </a:solidFill>
              </a:rPr>
              <a:t>of </a:t>
            </a:r>
            <a:r>
              <a:rPr lang="en-US" sz="1800" dirty="0" smtClean="0">
                <a:solidFill>
                  <a:srgbClr val="00B050"/>
                </a:solidFill>
              </a:rPr>
              <a:t>influence</a:t>
            </a:r>
            <a:endParaRPr lang="en-US" sz="1800" dirty="0">
              <a:solidFill>
                <a:srgbClr val="00B050"/>
              </a:solidFill>
            </a:endParaRPr>
          </a:p>
        </p:txBody>
      </p:sp>
      <p:sp>
        <p:nvSpPr>
          <p:cNvPr id="3" name="Title 2"/>
          <p:cNvSpPr>
            <a:spLocks noGrp="1"/>
          </p:cNvSpPr>
          <p:nvPr>
            <p:ph type="title"/>
          </p:nvPr>
        </p:nvSpPr>
        <p:spPr/>
        <p:txBody>
          <a:bodyPr/>
          <a:lstStyle/>
          <a:p>
            <a:r>
              <a:rPr lang="en-US" dirty="0" smtClean="0">
                <a:solidFill>
                  <a:schemeClr val="bg1"/>
                </a:solidFill>
              </a:rPr>
              <a:t>Regression Test Case Selection in DWBI</a:t>
            </a:r>
            <a:endParaRPr lang="en-US" dirty="0">
              <a:solidFill>
                <a:schemeClr val="bg1"/>
              </a:solidFill>
            </a:endParaRPr>
          </a:p>
        </p:txBody>
      </p:sp>
    </p:spTree>
    <p:extLst>
      <p:ext uri="{BB962C8B-B14F-4D97-AF65-F5344CB8AC3E}">
        <p14:creationId xmlns:p14="http://schemas.microsoft.com/office/powerpoint/2010/main" val="10526199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228600" y="1496704"/>
            <a:ext cx="8686800" cy="4946650"/>
          </a:xfrm>
        </p:spPr>
        <p:txBody>
          <a:bodyPr/>
          <a:lstStyle/>
          <a:p>
            <a:pPr marL="365760"/>
            <a:r>
              <a:rPr lang="en-US" sz="1800" dirty="0"/>
              <a:t>A typical DW/BI project can be viewed as comprising two broad </a:t>
            </a:r>
            <a:r>
              <a:rPr lang="en-US" sz="1800" dirty="0" smtClean="0"/>
              <a:t>components.</a:t>
            </a:r>
          </a:p>
          <a:p>
            <a:pPr marL="365760"/>
            <a:r>
              <a:rPr lang="en-US" sz="1800" dirty="0" smtClean="0"/>
              <a:t>Constructing </a:t>
            </a:r>
            <a:r>
              <a:rPr lang="en-US" sz="1800" dirty="0"/>
              <a:t>the DW using extract, transform, </a:t>
            </a:r>
            <a:r>
              <a:rPr lang="en-US" sz="1800" dirty="0" smtClean="0"/>
              <a:t>and load </a:t>
            </a:r>
            <a:r>
              <a:rPr lang="en-US" sz="1800" dirty="0"/>
              <a:t>(ETL) technologies and presenting of the same for analysis purposes with online analytical processing (OLAP) </a:t>
            </a:r>
            <a:r>
              <a:rPr lang="en-US" sz="1800" dirty="0" smtClean="0"/>
              <a:t>technologies.</a:t>
            </a:r>
          </a:p>
        </p:txBody>
      </p:sp>
      <p:sp>
        <p:nvSpPr>
          <p:cNvPr id="3" name="Title 2"/>
          <p:cNvSpPr>
            <a:spLocks noGrp="1"/>
          </p:cNvSpPr>
          <p:nvPr>
            <p:ph type="title"/>
          </p:nvPr>
        </p:nvSpPr>
        <p:spPr/>
        <p:txBody>
          <a:bodyPr/>
          <a:lstStyle/>
          <a:p>
            <a:r>
              <a:rPr lang="en-US" dirty="0" smtClean="0"/>
              <a:t>DWBI Flow</a:t>
            </a: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2743200"/>
            <a:ext cx="48006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00" y="4495800"/>
            <a:ext cx="3733800" cy="1836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256747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Rating1 xmlns="8b68e89a-e9b3-4257-b905-d0324114169a" xsi:nil="true"/>
    <_x0043_M10 xmlns="8b68e89a-e9b3-4257-b905-d0324114169a" xsi:nil="true"/>
    <CopyToPath xmlns="8b68e89a-e9b3-4257-b905-d0324114169a">https://cognizant20.cognizant.com/cts/Cognizant Academy/DSC/EIM Academy/CEP EIM Product Tracker/CEP_New Content_Development/Testing/BISQUAD/Final Content/BISQUADTestExecutionTechniquesTA/Final Folder</CopyToPath>
    <Rating3 xmlns="8b68e89a-e9b3-4257-b905-d0324114169a" xsi:nil="true"/>
    <UnmappedDocuments xmlns="8b68e89a-e9b3-4257-b905-d0324114169a">false</UnmappedDocuments>
    <Rating2 xmlns="8b68e89a-e9b3-4257-b905-d0324114169a" xsi:nil="true"/>
    <ViewCount xmlns="8b68e89a-e9b3-4257-b905-d0324114169a">8</ViewCount>
    <_x0043_M1 xmlns="8b68e89a-e9b3-4257-b905-d0324114169a" xsi:nil="true"/>
    <CheckedOutPath xmlns="8b68e89a-e9b3-4257-b905-d0324114169a" xsi:nil="true"/>
    <ApprovalStatus xmlns="8b68e89a-e9b3-4257-b905-d0324114169a">Approved</ApprovalStatus>
    <MBID xmlns="8b68e89a-e9b3-4257-b905-d0324114169a">DS_7123d217-7f51-4677-bbad-cb92cd0fa77c</MBID>
    <Tags xmlns="8b68e89a-e9b3-4257-b905-d0324114169a" xsi:nil="true"/>
    <_x0043_M3 xmlns="8b68e89a-e9b3-4257-b905-d0324114169a" xsi:nil="true"/>
    <_x0043_M2 xmlns="8b68e89a-e9b3-4257-b905-d0324114169a" xsi:nil="true"/>
    <_x0043_M5 xmlns="8b68e89a-e9b3-4257-b905-d0324114169a" xsi:nil="true"/>
    <_x0043_M4 xmlns="8b68e89a-e9b3-4257-b905-d0324114169a" xsi:nil="true"/>
    <Functional_x0020_Modules xmlns="8b68e89a-e9b3-4257-b905-d0324114169a" xsi:nil="true"/>
    <_x0043_M7 xmlns="8b68e89a-e9b3-4257-b905-d0324114169a" xsi:nil="true"/>
    <Releases xmlns="8b68e89a-e9b3-4257-b905-d0324114169a" xsi:nil="true"/>
    <ClientSupplied xmlns="8b68e89a-e9b3-4257-b905-d0324114169a">false</ClientSupplied>
    <_x0043_M6 xmlns="8b68e89a-e9b3-4257-b905-d0324114169a" xsi:nil="true"/>
    <_x0043_M9 xmlns="8b68e89a-e9b3-4257-b905-d0324114169a" xsi:nil="true"/>
    <Phase xmlns="8b68e89a-e9b3-4257-b905-d0324114169a" xsi:nil="true"/>
    <_x0043_M8 xmlns="8b68e89a-e9b3-4257-b905-d0324114169a" xsi:nil="true"/>
    <AccountID xmlns="8b68e89a-e9b3-4257-b905-d0324114169a" xsi:nil="true"/>
    <SubProjectID xmlns="8b68e89a-e9b3-4257-b905-d0324114169a" xsi:nil="true"/>
    <Comments xmlns="8b68e89a-e9b3-4257-b905-d0324114169a">CTS\306947</Comments>
    <ProjectID xmlns="8b68e89a-e9b3-4257-b905-d0324114169a" xsi:nil="true"/>
    <Processes xmlns="8b68e89a-e9b3-4257-b905-d0324114169a" xsi:nil="true"/>
    <Activities xmlns="8b68e89a-e9b3-4257-b905-d0324114169a" xsi:nil="true"/>
    <AssociateID xmlns="8b68e89a-e9b3-4257-b905-d0324114169a">CTS\306947</AssociateID>
    <Rating5 xmlns="8b68e89a-e9b3-4257-b905-d0324114169a" xsi:nil="true"/>
    <Work_x0020_request xmlns="8b68e89a-e9b3-4257-b905-d0324114169a" xsi:nil="true"/>
    <Rating4 xmlns="8b68e89a-e9b3-4257-b905-d0324114169a" xsi:nil="true"/>
    <ArtifactStatus xmlns="8b68e89a-e9b3-4257-b905-d0324114169a" xsi:nil="true"/>
    <CreatedTime xmlns="8b68e89a-e9b3-4257-b905-d0324114169a">2015-04-02T12:29:24+00:00</CreatedTim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83E6927F952F64FB9B37BBCD804238A" ma:contentTypeVersion="36" ma:contentTypeDescription="Create a new document." ma:contentTypeScope="" ma:versionID="ac3daadaea4f3eb75a175ceae2fc3037">
  <xsd:schema xmlns:xsd="http://www.w3.org/2001/XMLSchema" xmlns:xs="http://www.w3.org/2001/XMLSchema" xmlns:p="http://schemas.microsoft.com/office/2006/metadata/properties" xmlns:ns2="8b68e89a-e9b3-4257-b905-d0324114169a" targetNamespace="http://schemas.microsoft.com/office/2006/metadata/properties" ma:root="true" ma:fieldsID="9c1e1485fcdf68fb1f581068d5e4a654" ns2:_="">
    <xsd:import namespace="8b68e89a-e9b3-4257-b905-d0324114169a"/>
    <xsd:element name="properties">
      <xsd:complexType>
        <xsd:sequence>
          <xsd:element name="documentManagement">
            <xsd:complexType>
              <xsd:all>
                <xsd:element ref="ns2:AccountID" minOccurs="0"/>
                <xsd:element ref="ns2:ProjectID" minOccurs="0"/>
                <xsd:element ref="ns2:SubProjectID" minOccurs="0"/>
                <xsd:element ref="ns2:AssociateID" minOccurs="0"/>
                <xsd:element ref="ns2:CreatedTime" minOccurs="0"/>
                <xsd:element ref="ns2:Processes" minOccurs="0"/>
                <xsd:element ref="ns2:Phase" minOccurs="0"/>
                <xsd:element ref="ns2:Activities" minOccurs="0"/>
                <xsd:element ref="ns2:Releases" minOccurs="0"/>
                <xsd:element ref="ns2:Functional_x0020_Modules" minOccurs="0"/>
                <xsd:element ref="ns2:ViewCount" minOccurs="0"/>
                <xsd:element ref="ns2:CheckedOutPath" minOccurs="0"/>
                <xsd:element ref="ns2:ApprovalStatus" minOccurs="0"/>
                <xsd:element ref="ns2:Work_x0020_request" minOccurs="0"/>
                <xsd:element ref="ns2:Tags" minOccurs="0"/>
                <xsd:element ref="ns2:ArtifactStatus" minOccurs="0"/>
                <xsd:element ref="ns2:UnmappedDocuments" minOccurs="0"/>
                <xsd:element ref="ns2:CopyToPath" minOccurs="0"/>
                <xsd:element ref="ns2:Comments" minOccurs="0"/>
                <xsd:element ref="ns2:ClientSupplied" minOccurs="0"/>
                <xsd:element ref="ns2:Rating1" minOccurs="0"/>
                <xsd:element ref="ns2:Rating2" minOccurs="0"/>
                <xsd:element ref="ns2:Rating3" minOccurs="0"/>
                <xsd:element ref="ns2:Rating4" minOccurs="0"/>
                <xsd:element ref="ns2:Rating5" minOccurs="0"/>
                <xsd:element ref="ns2:MBID" minOccurs="0"/>
                <xsd:element ref="ns2:_x0043_M1" minOccurs="0"/>
                <xsd:element ref="ns2:_x0043_M2" minOccurs="0"/>
                <xsd:element ref="ns2:_x0043_M3" minOccurs="0"/>
                <xsd:element ref="ns2:_x0043_M4" minOccurs="0"/>
                <xsd:element ref="ns2:_x0043_M5" minOccurs="0"/>
                <xsd:element ref="ns2:_x0043_M6" minOccurs="0"/>
                <xsd:element ref="ns2:_x0043_M7" minOccurs="0"/>
                <xsd:element ref="ns2:_x0043_M8" minOccurs="0"/>
                <xsd:element ref="ns2:_x0043_M9" minOccurs="0"/>
                <xsd:element ref="ns2:_x0043_M1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68e89a-e9b3-4257-b905-d0324114169a" elementFormDefault="qualified">
    <xsd:import namespace="http://schemas.microsoft.com/office/2006/documentManagement/types"/>
    <xsd:import namespace="http://schemas.microsoft.com/office/infopath/2007/PartnerControls"/>
    <xsd:element name="AccountID" ma:index="8" nillable="true" ma:displayName="AccountID" ma:internalName="AccountID">
      <xsd:simpleType>
        <xsd:restriction base="dms:Text"/>
      </xsd:simpleType>
    </xsd:element>
    <xsd:element name="ProjectID" ma:index="9" nillable="true" ma:displayName="ProjectID" ma:internalName="ProjectID">
      <xsd:simpleType>
        <xsd:restriction base="dms:Text"/>
      </xsd:simpleType>
    </xsd:element>
    <xsd:element name="SubProjectID" ma:index="10" nillable="true" ma:displayName="SubProjectID" ma:internalName="SubProjectID">
      <xsd:simpleType>
        <xsd:restriction base="dms:Text"/>
      </xsd:simpleType>
    </xsd:element>
    <xsd:element name="AssociateID" ma:index="11" nillable="true" ma:displayName="AssociateID" ma:internalName="AssociateID">
      <xsd:simpleType>
        <xsd:restriction base="dms:Text"/>
      </xsd:simpleType>
    </xsd:element>
    <xsd:element name="CreatedTime" ma:index="12" nillable="true" ma:displayName="CreatedTime" ma:internalName="CreatedTime">
      <xsd:simpleType>
        <xsd:restriction base="dms:DateTime"/>
      </xsd:simpleType>
    </xsd:element>
    <xsd:element name="Processes" ma:index="13" nillable="true" ma:displayName="Processes" ma:internalName="Processes">
      <xsd:simpleType>
        <xsd:restriction base="dms:Text"/>
      </xsd:simpleType>
    </xsd:element>
    <xsd:element name="Phase" ma:index="14" nillable="true" ma:displayName="Phase" ma:internalName="Phase">
      <xsd:simpleType>
        <xsd:restriction base="dms:Text"/>
      </xsd:simpleType>
    </xsd:element>
    <xsd:element name="Activities" ma:index="15" nillable="true" ma:displayName="Activities" ma:internalName="Activities">
      <xsd:simpleType>
        <xsd:restriction base="dms:Text"/>
      </xsd:simpleType>
    </xsd:element>
    <xsd:element name="Releases" ma:index="16" nillable="true" ma:displayName="Releases" ma:internalName="Releases">
      <xsd:simpleType>
        <xsd:restriction base="dms:Text"/>
      </xsd:simpleType>
    </xsd:element>
    <xsd:element name="Functional_x0020_Modules" ma:index="17" nillable="true" ma:displayName="Functional Modules" ma:internalName="Functional_x0020_Modules">
      <xsd:simpleType>
        <xsd:restriction base="dms:Text"/>
      </xsd:simpleType>
    </xsd:element>
    <xsd:element name="ViewCount" ma:index="18" nillable="true" ma:displayName="ViewCount" ma:internalName="ViewCount">
      <xsd:simpleType>
        <xsd:restriction base="dms:Unknown"/>
      </xsd:simpleType>
    </xsd:element>
    <xsd:element name="CheckedOutPath" ma:index="19" nillable="true" ma:displayName="CheckedOutPath" ma:internalName="CheckedOutPath">
      <xsd:simpleType>
        <xsd:restriction base="dms:Text"/>
      </xsd:simpleType>
    </xsd:element>
    <xsd:element name="ApprovalStatus" ma:index="20" nillable="true" ma:displayName="ApprovalStatus" ma:internalName="ApprovalStatus">
      <xsd:simpleType>
        <xsd:restriction base="dms:Text"/>
      </xsd:simpleType>
    </xsd:element>
    <xsd:element name="Work_x0020_request" ma:index="21" nillable="true" ma:displayName="Work request" ma:internalName="Work_x0020_request">
      <xsd:simpleType>
        <xsd:restriction base="dms:Text"/>
      </xsd:simpleType>
    </xsd:element>
    <xsd:element name="Tags" ma:index="22" nillable="true" ma:displayName="Tags" ma:internalName="Tags">
      <xsd:simpleType>
        <xsd:restriction base="dms:Note">
          <xsd:maxLength value="255"/>
        </xsd:restriction>
      </xsd:simpleType>
    </xsd:element>
    <xsd:element name="ArtifactStatus" ma:index="23" nillable="true" ma:displayName="ArtifactStatus" ma:internalName="ArtifactStatus">
      <xsd:simpleType>
        <xsd:restriction base="dms:Text"/>
      </xsd:simpleType>
    </xsd:element>
    <xsd:element name="UnmappedDocuments" ma:index="24" nillable="true" ma:displayName="UnmappedDocuments" ma:internalName="UnmappedDocuments">
      <xsd:simpleType>
        <xsd:restriction base="dms:Text"/>
      </xsd:simpleType>
    </xsd:element>
    <xsd:element name="CopyToPath" ma:index="25" nillable="true" ma:displayName="CopyToPath" ma:internalName="CopyToPath">
      <xsd:simpleType>
        <xsd:restriction base="dms:Text"/>
      </xsd:simpleType>
    </xsd:element>
    <xsd:element name="Comments" ma:index="26" nillable="true" ma:displayName="Comments" ma:internalName="Comments">
      <xsd:simpleType>
        <xsd:restriction base="dms:Note">
          <xsd:maxLength value="255"/>
        </xsd:restriction>
      </xsd:simpleType>
    </xsd:element>
    <xsd:element name="ClientSupplied" ma:index="27" nillable="true" ma:displayName="ClientSupplied" ma:internalName="ClientSupplied">
      <xsd:simpleType>
        <xsd:restriction base="dms:Text"/>
      </xsd:simpleType>
    </xsd:element>
    <xsd:element name="Rating1" ma:index="28" nillable="true" ma:displayName="Rating1" ma:internalName="Rating1">
      <xsd:simpleType>
        <xsd:restriction base="dms:Unknown"/>
      </xsd:simpleType>
    </xsd:element>
    <xsd:element name="Rating2" ma:index="29" nillable="true" ma:displayName="Rating2" ma:internalName="Rating2">
      <xsd:simpleType>
        <xsd:restriction base="dms:Unknown"/>
      </xsd:simpleType>
    </xsd:element>
    <xsd:element name="Rating3" ma:index="30" nillable="true" ma:displayName="Rating3" ma:internalName="Rating3">
      <xsd:simpleType>
        <xsd:restriction base="dms:Unknown"/>
      </xsd:simpleType>
    </xsd:element>
    <xsd:element name="Rating4" ma:index="31" nillable="true" ma:displayName="Rating4" ma:internalName="Rating4">
      <xsd:simpleType>
        <xsd:restriction base="dms:Unknown"/>
      </xsd:simpleType>
    </xsd:element>
    <xsd:element name="Rating5" ma:index="32" nillable="true" ma:displayName="Rating5" ma:internalName="Rating5">
      <xsd:simpleType>
        <xsd:restriction base="dms:Unknown"/>
      </xsd:simpleType>
    </xsd:element>
    <xsd:element name="MBID" ma:index="33" nillable="true" ma:displayName="MBID" ma:internalName="MBID">
      <xsd:simpleType>
        <xsd:restriction base="dms:Text"/>
      </xsd:simpleType>
    </xsd:element>
    <xsd:element name="_x0043_M1" ma:index="34" nillable="true" ma:displayName="CM1" ma:internalName="_x0043_M1">
      <xsd:simpleType>
        <xsd:restriction base="dms:Text"/>
      </xsd:simpleType>
    </xsd:element>
    <xsd:element name="_x0043_M2" ma:index="35" nillable="true" ma:displayName="CM2" ma:internalName="_x0043_M2">
      <xsd:simpleType>
        <xsd:restriction base="dms:Text"/>
      </xsd:simpleType>
    </xsd:element>
    <xsd:element name="_x0043_M3" ma:index="36" nillable="true" ma:displayName="CM3" ma:internalName="_x0043_M3">
      <xsd:simpleType>
        <xsd:restriction base="dms:Text"/>
      </xsd:simpleType>
    </xsd:element>
    <xsd:element name="_x0043_M4" ma:index="37" nillable="true" ma:displayName="CM4" ma:internalName="_x0043_M4">
      <xsd:simpleType>
        <xsd:restriction base="dms:Text"/>
      </xsd:simpleType>
    </xsd:element>
    <xsd:element name="_x0043_M5" ma:index="38" nillable="true" ma:displayName="CM5" ma:internalName="_x0043_M5">
      <xsd:simpleType>
        <xsd:restriction base="dms:Text"/>
      </xsd:simpleType>
    </xsd:element>
    <xsd:element name="_x0043_M6" ma:index="39" nillable="true" ma:displayName="CM6" ma:internalName="_x0043_M6">
      <xsd:simpleType>
        <xsd:restriction base="dms:Text"/>
      </xsd:simpleType>
    </xsd:element>
    <xsd:element name="_x0043_M7" ma:index="40" nillable="true" ma:displayName="CM7" ma:internalName="_x0043_M7">
      <xsd:simpleType>
        <xsd:restriction base="dms:Text"/>
      </xsd:simpleType>
    </xsd:element>
    <xsd:element name="_x0043_M8" ma:index="41" nillable="true" ma:displayName="CM8" ma:internalName="_x0043_M8">
      <xsd:simpleType>
        <xsd:restriction base="dms:Text"/>
      </xsd:simpleType>
    </xsd:element>
    <xsd:element name="_x0043_M9" ma:index="42" nillable="true" ma:displayName="CM9" ma:internalName="_x0043_M9">
      <xsd:simpleType>
        <xsd:restriction base="dms:Text"/>
      </xsd:simpleType>
    </xsd:element>
    <xsd:element name="_x0043_M10" ma:index="43" nillable="true" ma:displayName="CM10" ma:internalName="_x0043_M10">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8FCE96-C8A4-4E92-8467-18B7198B1C7C}">
  <ds:schemaRefs>
    <ds:schemaRef ds:uri="http://schemas.microsoft.com/office/2006/metadata/properties"/>
    <ds:schemaRef ds:uri="8b68e89a-e9b3-4257-b905-d0324114169a"/>
  </ds:schemaRefs>
</ds:datastoreItem>
</file>

<file path=customXml/itemProps2.xml><?xml version="1.0" encoding="utf-8"?>
<ds:datastoreItem xmlns:ds="http://schemas.openxmlformats.org/officeDocument/2006/customXml" ds:itemID="{8AAEEA49-3EED-4488-A043-7D1DC7843D7D}">
  <ds:schemaRefs>
    <ds:schemaRef ds:uri="http://schemas.microsoft.com/sharepoint/v3/contenttype/forms"/>
  </ds:schemaRefs>
</ds:datastoreItem>
</file>

<file path=customXml/itemProps3.xml><?xml version="1.0" encoding="utf-8"?>
<ds:datastoreItem xmlns:ds="http://schemas.openxmlformats.org/officeDocument/2006/customXml" ds:itemID="{0D1A3321-0D22-4F4B-9FDF-6D0483A852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68e89a-e9b3-4257-b905-d032411416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ILT</Template>
  <TotalTime>554</TotalTime>
  <Words>965</Words>
  <Application>Microsoft Office PowerPoint</Application>
  <PresentationFormat>On-screen Show (4:3)</PresentationFormat>
  <Paragraphs>126</Paragraphs>
  <Slides>15</Slides>
  <Notes>5</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Theme_3</vt:lpstr>
      <vt:lpstr>1_Theme_3</vt:lpstr>
      <vt:lpstr>PowerPoint Presentation</vt:lpstr>
      <vt:lpstr>PowerPoint Presentation</vt:lpstr>
      <vt:lpstr>PowerPoint Presentation</vt:lpstr>
      <vt:lpstr>Regression Testing: Objective</vt:lpstr>
      <vt:lpstr>Regression Testing: Overview</vt:lpstr>
      <vt:lpstr>Introduction</vt:lpstr>
      <vt:lpstr>Regression Testing Criteria</vt:lpstr>
      <vt:lpstr>Regression Test Case Selection in DWBI</vt:lpstr>
      <vt:lpstr>DWBI Flow</vt:lpstr>
      <vt:lpstr>Risk-Based Testing</vt:lpstr>
      <vt:lpstr>Risk-Based Testing</vt:lpstr>
      <vt:lpstr>Test Your Understanding</vt:lpstr>
      <vt:lpstr>Summary</vt:lpstr>
      <vt:lpstr>Source</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Technology Solutions</dc:title>
  <dc:creator>Partheeban, Cynthia (Cognizant)</dc:creator>
  <cp:lastModifiedBy>Windows User</cp:lastModifiedBy>
  <cp:revision>88</cp:revision>
  <dcterms:created xsi:type="dcterms:W3CDTF">2013-02-22T09:59:04Z</dcterms:created>
  <dcterms:modified xsi:type="dcterms:W3CDTF">2016-01-22T05:49:11Z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0x010100083E6927F952F64FB9B37BBCD804238A</vt:lpwstr>
  </property>
</Properties>
</file>