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3" r:id="rId4"/>
    <p:sldMasterId id="2147483681" r:id="rId5"/>
  </p:sldMasterIdLst>
  <p:notesMasterIdLst>
    <p:notesMasterId r:id="rId25"/>
  </p:notesMasterIdLst>
  <p:sldIdLst>
    <p:sldId id="281" r:id="rId6"/>
    <p:sldId id="366" r:id="rId7"/>
    <p:sldId id="370" r:id="rId8"/>
    <p:sldId id="351" r:id="rId9"/>
    <p:sldId id="371" r:id="rId10"/>
    <p:sldId id="331" r:id="rId11"/>
    <p:sldId id="332" r:id="rId12"/>
    <p:sldId id="361" r:id="rId13"/>
    <p:sldId id="355" r:id="rId14"/>
    <p:sldId id="362" r:id="rId15"/>
    <p:sldId id="358" r:id="rId16"/>
    <p:sldId id="360" r:id="rId17"/>
    <p:sldId id="363" r:id="rId18"/>
    <p:sldId id="359" r:id="rId19"/>
    <p:sldId id="364" r:id="rId20"/>
    <p:sldId id="367" r:id="rId21"/>
    <p:sldId id="368" r:id="rId22"/>
    <p:sldId id="369" r:id="rId23"/>
    <p:sldId id="3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91" autoAdjust="0"/>
  </p:normalViewPr>
  <p:slideViewPr>
    <p:cSldViewPr>
      <p:cViewPr>
        <p:scale>
          <a:sx n="70" d="100"/>
          <a:sy n="70" d="100"/>
        </p:scale>
        <p:origin x="-1362"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1/22/2016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178236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3027560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407751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4077516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3161029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139874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1892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37122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168473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3511356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3685133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31154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35780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71921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50709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12406301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11223386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51390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419130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jpe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297001286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32602262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smtClean="0">
                <a:solidFill>
                  <a:schemeClr val="tx1"/>
                </a:solidFill>
                <a:latin typeface="Myriad Pro" pitchFamily="34" charset="0"/>
                <a:cs typeface="Arial" pitchFamily="34" charset="0"/>
              </a:rPr>
              <a:t>Test Execution Technique</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t>Test </a:t>
            </a:r>
            <a:r>
              <a:rPr lang="en-US" sz="2400" dirty="0"/>
              <a:t>E</a:t>
            </a:r>
            <a:r>
              <a:rPr lang="en-US" sz="2400" dirty="0" smtClean="0"/>
              <a:t>xecution </a:t>
            </a:r>
            <a:r>
              <a:rPr lang="en-US" sz="2400" dirty="0"/>
              <a:t>T</a:t>
            </a:r>
            <a:r>
              <a:rPr lang="en-US" sz="2400" dirty="0" smtClean="0"/>
              <a:t>ypes - </a:t>
            </a:r>
            <a:r>
              <a:rPr lang="en-US" sz="2400" dirty="0"/>
              <a:t>ETL System Integration </a:t>
            </a:r>
            <a:r>
              <a:rPr lang="en-US" sz="2400" dirty="0" smtClean="0"/>
              <a:t>Testing</a:t>
            </a:r>
            <a:endParaRPr lang="en-US" sz="2400" dirty="0"/>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LEARNER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364733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6704"/>
            <a:ext cx="8686800" cy="4946650"/>
          </a:xfrm>
        </p:spPr>
        <p:txBody>
          <a:bodyPr/>
          <a:lstStyle/>
          <a:p>
            <a:pPr marL="0" indent="0">
              <a:buNone/>
            </a:pPr>
            <a:r>
              <a:rPr lang="en-US" sz="2000" b="1" dirty="0" smtClean="0">
                <a:solidFill>
                  <a:srgbClr val="00B050"/>
                </a:solidFill>
              </a:rPr>
              <a:t>Validations in History Load:</a:t>
            </a:r>
          </a:p>
          <a:p>
            <a:pPr marL="365760" lvl="0"/>
            <a:r>
              <a:rPr lang="en-US" sz="1800" dirty="0">
                <a:solidFill>
                  <a:srgbClr val="00B050"/>
                </a:solidFill>
              </a:rPr>
              <a:t>Ensure no </a:t>
            </a:r>
            <a:r>
              <a:rPr lang="en-US" sz="1800" dirty="0" smtClean="0">
                <a:solidFill>
                  <a:srgbClr val="00B050"/>
                </a:solidFill>
              </a:rPr>
              <a:t>duplicate </a:t>
            </a:r>
            <a:r>
              <a:rPr lang="en-US" sz="1800" dirty="0">
                <a:solidFill>
                  <a:srgbClr val="00B050"/>
                </a:solidFill>
              </a:rPr>
              <a:t>records are available on Target </a:t>
            </a:r>
            <a:r>
              <a:rPr lang="en-US" sz="1800" dirty="0" smtClean="0">
                <a:solidFill>
                  <a:srgbClr val="00B050"/>
                </a:solidFill>
              </a:rPr>
              <a:t>Tables.</a:t>
            </a:r>
            <a:endParaRPr lang="en-US" sz="1800" dirty="0">
              <a:solidFill>
                <a:srgbClr val="00B050"/>
              </a:solidFill>
            </a:endParaRPr>
          </a:p>
          <a:p>
            <a:pPr marL="365760" lvl="0"/>
            <a:r>
              <a:rPr lang="en-US" sz="1800" dirty="0">
                <a:solidFill>
                  <a:srgbClr val="00B050"/>
                </a:solidFill>
              </a:rPr>
              <a:t>Verify Referential Integrity between target </a:t>
            </a:r>
            <a:r>
              <a:rPr lang="en-US" sz="1800" dirty="0" smtClean="0">
                <a:solidFill>
                  <a:srgbClr val="00B050"/>
                </a:solidFill>
              </a:rPr>
              <a:t>tables.</a:t>
            </a:r>
            <a:endParaRPr lang="en-US" sz="1800" dirty="0">
              <a:solidFill>
                <a:srgbClr val="00B050"/>
              </a:solidFill>
            </a:endParaRPr>
          </a:p>
          <a:p>
            <a:pPr marL="365760" lvl="0"/>
            <a:r>
              <a:rPr lang="en-US" sz="1800" dirty="0">
                <a:solidFill>
                  <a:srgbClr val="00B050"/>
                </a:solidFill>
              </a:rPr>
              <a:t>Data Type conversions from Source to </a:t>
            </a:r>
            <a:r>
              <a:rPr lang="en-US" sz="1800" dirty="0" smtClean="0">
                <a:solidFill>
                  <a:srgbClr val="00B050"/>
                </a:solidFill>
              </a:rPr>
              <a:t>Target.</a:t>
            </a:r>
            <a:endParaRPr lang="en-US" sz="1800" dirty="0">
              <a:solidFill>
                <a:srgbClr val="00B050"/>
              </a:solidFill>
            </a:endParaRPr>
          </a:p>
          <a:p>
            <a:pPr marL="365760" lvl="0"/>
            <a:r>
              <a:rPr lang="en-US" sz="1800" dirty="0">
                <a:solidFill>
                  <a:srgbClr val="00B050"/>
                </a:solidFill>
              </a:rPr>
              <a:t>Data Length check from </a:t>
            </a:r>
            <a:r>
              <a:rPr lang="en-US" sz="1800" dirty="0" smtClean="0">
                <a:solidFill>
                  <a:srgbClr val="00B050"/>
                </a:solidFill>
              </a:rPr>
              <a:t>Source </a:t>
            </a:r>
            <a:r>
              <a:rPr lang="en-US" sz="1800" dirty="0">
                <a:solidFill>
                  <a:srgbClr val="00B050"/>
                </a:solidFill>
              </a:rPr>
              <a:t>to Target (no truncation of data</a:t>
            </a:r>
            <a:r>
              <a:rPr lang="en-US" sz="1800" dirty="0" smtClean="0">
                <a:solidFill>
                  <a:srgbClr val="00B050"/>
                </a:solidFill>
              </a:rPr>
              <a:t>).</a:t>
            </a:r>
            <a:endParaRPr lang="en-US" sz="1800" dirty="0">
              <a:solidFill>
                <a:srgbClr val="00B050"/>
              </a:solidFill>
            </a:endParaRPr>
          </a:p>
          <a:p>
            <a:pPr marL="365760" lvl="0"/>
            <a:r>
              <a:rPr lang="en-US" sz="1800" dirty="0">
                <a:solidFill>
                  <a:srgbClr val="00B050"/>
                </a:solidFill>
              </a:rPr>
              <a:t>Log File validation for any </a:t>
            </a:r>
            <a:r>
              <a:rPr lang="en-US" sz="1800" dirty="0" smtClean="0">
                <a:solidFill>
                  <a:srgbClr val="00B050"/>
                </a:solidFill>
              </a:rPr>
              <a:t>errors/warnings.</a:t>
            </a:r>
            <a:endParaRPr lang="en-US" sz="1800" dirty="0">
              <a:solidFill>
                <a:srgbClr val="00B050"/>
              </a:solidFill>
            </a:endParaRPr>
          </a:p>
          <a:p>
            <a:pPr marL="365760" lvl="0"/>
            <a:r>
              <a:rPr lang="en-US" sz="1800" dirty="0">
                <a:solidFill>
                  <a:srgbClr val="00B050"/>
                </a:solidFill>
              </a:rPr>
              <a:t>Reject file check for the record reject </a:t>
            </a:r>
            <a:r>
              <a:rPr lang="en-US" sz="1800" dirty="0" smtClean="0">
                <a:solidFill>
                  <a:srgbClr val="00B050"/>
                </a:solidFill>
              </a:rPr>
              <a:t>reason.</a:t>
            </a:r>
            <a:endParaRPr lang="en-US" sz="1800" dirty="0">
              <a:solidFill>
                <a:srgbClr val="00B050"/>
              </a:solidFill>
            </a:endParaRPr>
          </a:p>
          <a:p>
            <a:pPr marL="365760" lvl="0"/>
            <a:r>
              <a:rPr lang="en-US" sz="1800" dirty="0">
                <a:solidFill>
                  <a:srgbClr val="00B050"/>
                </a:solidFill>
              </a:rPr>
              <a:t>File Audit </a:t>
            </a:r>
            <a:r>
              <a:rPr lang="en-US" sz="1800" dirty="0" smtClean="0">
                <a:solidFill>
                  <a:srgbClr val="00B050"/>
                </a:solidFill>
              </a:rPr>
              <a:t>(in </a:t>
            </a:r>
            <a:r>
              <a:rPr lang="en-US" sz="1800" dirty="0">
                <a:solidFill>
                  <a:srgbClr val="00B050"/>
                </a:solidFill>
              </a:rPr>
              <a:t>case the source data is in a file and not on DB Table</a:t>
            </a:r>
            <a:r>
              <a:rPr lang="en-US" sz="1800" dirty="0" smtClean="0">
                <a:solidFill>
                  <a:srgbClr val="00B050"/>
                </a:solidFill>
              </a:rPr>
              <a:t>).</a:t>
            </a:r>
            <a:endParaRPr lang="en-US" sz="1800" dirty="0">
              <a:solidFill>
                <a:srgbClr val="00B050"/>
              </a:solidFill>
            </a:endParaRPr>
          </a:p>
          <a:p>
            <a:pPr marL="365760" lvl="0"/>
            <a:r>
              <a:rPr lang="en-US" sz="1800" dirty="0">
                <a:solidFill>
                  <a:srgbClr val="00B050"/>
                </a:solidFill>
              </a:rPr>
              <a:t>Business transformations as per mapping </a:t>
            </a:r>
            <a:r>
              <a:rPr lang="en-US" sz="1800" dirty="0" smtClean="0">
                <a:solidFill>
                  <a:srgbClr val="00B050"/>
                </a:solidFill>
              </a:rPr>
              <a:t>document.</a:t>
            </a:r>
          </a:p>
          <a:p>
            <a:pPr marL="365760" lvl="0"/>
            <a:r>
              <a:rPr lang="en-US" sz="1800" dirty="0">
                <a:solidFill>
                  <a:srgbClr val="00B050"/>
                </a:solidFill>
              </a:rPr>
              <a:t>Count of records should match from </a:t>
            </a:r>
            <a:r>
              <a:rPr lang="en-US" sz="1800" dirty="0" smtClean="0">
                <a:solidFill>
                  <a:srgbClr val="00B050"/>
                </a:solidFill>
              </a:rPr>
              <a:t>Source </a:t>
            </a:r>
            <a:r>
              <a:rPr lang="en-US" sz="1800" dirty="0">
                <a:solidFill>
                  <a:srgbClr val="00B050"/>
                </a:solidFill>
              </a:rPr>
              <a:t>to Target with any applicable filters on source </a:t>
            </a:r>
            <a:r>
              <a:rPr lang="en-US" sz="1800" dirty="0" smtClean="0">
                <a:solidFill>
                  <a:srgbClr val="00B050"/>
                </a:solidFill>
              </a:rPr>
              <a:t>data.</a:t>
            </a:r>
            <a:endParaRPr lang="en-US" sz="1800" dirty="0">
              <a:solidFill>
                <a:srgbClr val="00B050"/>
              </a:solidFill>
            </a:endParaRPr>
          </a:p>
          <a:p>
            <a:pPr marL="365760" lvl="0"/>
            <a:r>
              <a:rPr lang="en-US" sz="1800" dirty="0">
                <a:solidFill>
                  <a:srgbClr val="00B050"/>
                </a:solidFill>
              </a:rPr>
              <a:t>The Load Date for all the records should be the same </a:t>
            </a:r>
            <a:r>
              <a:rPr lang="en-US" sz="1800" dirty="0" smtClean="0">
                <a:solidFill>
                  <a:srgbClr val="00B050"/>
                </a:solidFill>
              </a:rPr>
              <a:t>date, i.e. </a:t>
            </a:r>
            <a:r>
              <a:rPr lang="en-US" sz="1800" dirty="0">
                <a:solidFill>
                  <a:srgbClr val="00B050"/>
                </a:solidFill>
              </a:rPr>
              <a:t>job run </a:t>
            </a:r>
            <a:r>
              <a:rPr lang="en-US" sz="1800" dirty="0" smtClean="0">
                <a:solidFill>
                  <a:srgbClr val="00B050"/>
                </a:solidFill>
              </a:rPr>
              <a:t>date.</a:t>
            </a:r>
            <a:endParaRPr lang="en-US" sz="1800" dirty="0">
              <a:solidFill>
                <a:srgbClr val="00B050"/>
              </a:solidFill>
            </a:endParaRPr>
          </a:p>
        </p:txBody>
      </p:sp>
      <p:sp>
        <p:nvSpPr>
          <p:cNvPr id="3" name="Title 2"/>
          <p:cNvSpPr>
            <a:spLocks noGrp="1"/>
          </p:cNvSpPr>
          <p:nvPr>
            <p:ph type="title"/>
          </p:nvPr>
        </p:nvSpPr>
        <p:spPr/>
        <p:txBody>
          <a:bodyPr/>
          <a:lstStyle/>
          <a:p>
            <a:r>
              <a:rPr lang="en-US" dirty="0" smtClean="0"/>
              <a:t>ETL History </a:t>
            </a:r>
            <a:r>
              <a:rPr lang="en-US" dirty="0"/>
              <a:t>Load </a:t>
            </a:r>
            <a:r>
              <a:rPr lang="en-US" dirty="0" smtClean="0"/>
              <a:t>– Validation (continued)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Tree>
    <p:extLst>
      <p:ext uri="{BB962C8B-B14F-4D97-AF65-F5344CB8AC3E}">
        <p14:creationId xmlns:p14="http://schemas.microsoft.com/office/powerpoint/2010/main" val="124037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1600" b="1" dirty="0" smtClean="0">
                <a:solidFill>
                  <a:srgbClr val="00B050"/>
                </a:solidFill>
              </a:rPr>
              <a:t>Incremental </a:t>
            </a:r>
            <a:r>
              <a:rPr lang="en-US" sz="1600" b="1" dirty="0">
                <a:solidFill>
                  <a:srgbClr val="00B050"/>
                </a:solidFill>
              </a:rPr>
              <a:t>Load</a:t>
            </a:r>
            <a:r>
              <a:rPr lang="en-US" sz="1600" b="1" dirty="0" smtClean="0">
                <a:solidFill>
                  <a:srgbClr val="00B050"/>
                </a:solidFill>
              </a:rPr>
              <a:t>:</a:t>
            </a:r>
          </a:p>
          <a:p>
            <a:pPr marL="365760"/>
            <a:r>
              <a:rPr lang="en-US" sz="1400" dirty="0" smtClean="0">
                <a:solidFill>
                  <a:srgbClr val="00B050"/>
                </a:solidFill>
              </a:rPr>
              <a:t>This </a:t>
            </a:r>
            <a:r>
              <a:rPr lang="en-US" sz="1400" dirty="0">
                <a:solidFill>
                  <a:srgbClr val="00B050"/>
                </a:solidFill>
              </a:rPr>
              <a:t>follows the history load. Based on the availability of the current source </a:t>
            </a:r>
            <a:r>
              <a:rPr lang="en-US" sz="1400" dirty="0" smtClean="0">
                <a:solidFill>
                  <a:srgbClr val="00B050"/>
                </a:solidFill>
              </a:rPr>
              <a:t>data, users </a:t>
            </a:r>
            <a:r>
              <a:rPr lang="en-US" sz="1400" dirty="0">
                <a:solidFill>
                  <a:srgbClr val="00B050"/>
                </a:solidFill>
              </a:rPr>
              <a:t>load the data into the warehouse. </a:t>
            </a:r>
            <a:endParaRPr lang="en-US" sz="1400" dirty="0" smtClean="0">
              <a:solidFill>
                <a:srgbClr val="00B050"/>
              </a:solidFill>
            </a:endParaRPr>
          </a:p>
          <a:p>
            <a:pPr marL="365760"/>
            <a:r>
              <a:rPr lang="en-US" sz="1400" dirty="0" smtClean="0">
                <a:solidFill>
                  <a:srgbClr val="00B050"/>
                </a:solidFill>
              </a:rPr>
              <a:t>This </a:t>
            </a:r>
            <a:r>
              <a:rPr lang="en-US" sz="1400" dirty="0">
                <a:solidFill>
                  <a:srgbClr val="00B050"/>
                </a:solidFill>
              </a:rPr>
              <a:t>is an ongoing process and is performed periodically based on the availability of source </a:t>
            </a:r>
            <a:r>
              <a:rPr lang="en-US" sz="1400" dirty="0" smtClean="0">
                <a:solidFill>
                  <a:srgbClr val="00B050"/>
                </a:solidFill>
              </a:rPr>
              <a:t>data, e.g. daily</a:t>
            </a:r>
            <a:r>
              <a:rPr lang="en-US" sz="1400" dirty="0">
                <a:solidFill>
                  <a:srgbClr val="00B050"/>
                </a:solidFill>
              </a:rPr>
              <a:t>, weekly, monthly </a:t>
            </a:r>
            <a:r>
              <a:rPr lang="en-US" sz="1400" dirty="0" smtClean="0">
                <a:solidFill>
                  <a:srgbClr val="00B050"/>
                </a:solidFill>
              </a:rPr>
              <a:t>etc. Incremental load can be validated by SCD1, 2 and 3 types. </a:t>
            </a:r>
          </a:p>
          <a:p>
            <a:pPr marL="0" lvl="1" indent="0">
              <a:buNone/>
            </a:pPr>
            <a:r>
              <a:rPr lang="en-US" sz="1600" b="1" dirty="0" smtClean="0">
                <a:solidFill>
                  <a:srgbClr val="00B050"/>
                </a:solidFill>
              </a:rPr>
              <a:t>Example:</a:t>
            </a:r>
          </a:p>
          <a:p>
            <a:pPr marL="365760" lvl="1" indent="-342900">
              <a:buFont typeface="Arial" pitchFamily="34" charset="0"/>
              <a:buChar char="•"/>
            </a:pPr>
            <a:r>
              <a:rPr lang="en-US" sz="1400" b="1" dirty="0" smtClean="0">
                <a:solidFill>
                  <a:srgbClr val="00B050"/>
                </a:solidFill>
              </a:rPr>
              <a:t>SCD1 </a:t>
            </a:r>
            <a:r>
              <a:rPr lang="en-US" sz="1400" dirty="0" smtClean="0">
                <a:solidFill>
                  <a:srgbClr val="00B050"/>
                </a:solidFill>
              </a:rPr>
              <a:t>overwrites the existing data with the updates from source file. Hence the Last Updated Data along with the updated column would be changed. No changes to Load date of the record.</a:t>
            </a:r>
          </a:p>
          <a:p>
            <a:pPr marL="365760" lvl="1" indent="-342900">
              <a:buFont typeface="Arial" pitchFamily="34" charset="0"/>
              <a:buChar char="•"/>
            </a:pPr>
            <a:r>
              <a:rPr lang="en-US" sz="1600" b="1" dirty="0" smtClean="0">
                <a:solidFill>
                  <a:srgbClr val="00B050"/>
                </a:solidFill>
              </a:rPr>
              <a:t>Existing Data:</a:t>
            </a:r>
          </a:p>
          <a:p>
            <a:endParaRPr lang="en-US" sz="1400" dirty="0" smtClean="0">
              <a:solidFill>
                <a:srgbClr val="00B050"/>
              </a:solidFill>
            </a:endParaRPr>
          </a:p>
          <a:p>
            <a:pPr marL="0" indent="0">
              <a:buNone/>
            </a:pPr>
            <a:endParaRPr lang="en-US" sz="1400" dirty="0" smtClean="0">
              <a:solidFill>
                <a:srgbClr val="00B050"/>
              </a:solidFill>
            </a:endParaRPr>
          </a:p>
          <a:p>
            <a:pPr marL="0" indent="0">
              <a:buNone/>
            </a:pPr>
            <a:endParaRPr lang="en-US" sz="1400" dirty="0" smtClean="0">
              <a:solidFill>
                <a:srgbClr val="00B050"/>
              </a:solidFill>
            </a:endParaRPr>
          </a:p>
          <a:p>
            <a:pPr marL="0" indent="0">
              <a:buNone/>
            </a:pPr>
            <a:endParaRPr lang="en-US" sz="1400" dirty="0" smtClean="0">
              <a:solidFill>
                <a:srgbClr val="00B050"/>
              </a:solidFill>
            </a:endParaRPr>
          </a:p>
          <a:p>
            <a:pPr marL="0" indent="0">
              <a:buNone/>
            </a:pPr>
            <a:endParaRPr lang="en-US" sz="1400" dirty="0">
              <a:solidFill>
                <a:srgbClr val="00B050"/>
              </a:solidFill>
            </a:endParaRPr>
          </a:p>
          <a:p>
            <a:pPr marL="365760"/>
            <a:r>
              <a:rPr lang="en-US" sz="1600" b="1" dirty="0" smtClean="0">
                <a:solidFill>
                  <a:srgbClr val="00B050"/>
                </a:solidFill>
              </a:rPr>
              <a:t>Overwritten Data:</a:t>
            </a:r>
          </a:p>
        </p:txBody>
      </p:sp>
      <p:sp>
        <p:nvSpPr>
          <p:cNvPr id="3" name="Title 2"/>
          <p:cNvSpPr>
            <a:spLocks noGrp="1"/>
          </p:cNvSpPr>
          <p:nvPr>
            <p:ph type="title"/>
          </p:nvPr>
        </p:nvSpPr>
        <p:spPr/>
        <p:txBody>
          <a:bodyPr/>
          <a:lstStyle/>
          <a:p>
            <a:r>
              <a:rPr lang="en-US" dirty="0" smtClean="0"/>
              <a:t>ETL Incremental Load - Validation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5381625"/>
            <a:ext cx="617220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3886200"/>
            <a:ext cx="57150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206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5361296"/>
          </a:xfrm>
        </p:spPr>
        <p:txBody>
          <a:bodyPr/>
          <a:lstStyle/>
          <a:p>
            <a:pPr marL="365760" lvl="1">
              <a:buFont typeface="Arial" panose="020B0604020202020204" pitchFamily="34" charset="0"/>
              <a:buChar char="•"/>
            </a:pPr>
            <a:r>
              <a:rPr lang="en-US" sz="1400" b="1" dirty="0" smtClean="0">
                <a:solidFill>
                  <a:srgbClr val="00B050"/>
                </a:solidFill>
              </a:rPr>
              <a:t>SCD2 </a:t>
            </a:r>
            <a:r>
              <a:rPr lang="en-US" sz="1400" dirty="0" smtClean="0">
                <a:solidFill>
                  <a:srgbClr val="00B050"/>
                </a:solidFill>
              </a:rPr>
              <a:t>keeps </a:t>
            </a:r>
            <a:r>
              <a:rPr lang="en-US" sz="1400" dirty="0">
                <a:solidFill>
                  <a:srgbClr val="00B050"/>
                </a:solidFill>
              </a:rPr>
              <a:t>track of the history of changes that </a:t>
            </a:r>
            <a:r>
              <a:rPr lang="en-US" sz="1400" dirty="0" smtClean="0">
                <a:solidFill>
                  <a:srgbClr val="00B050"/>
                </a:solidFill>
              </a:rPr>
              <a:t>happen </a:t>
            </a:r>
            <a:r>
              <a:rPr lang="en-US" sz="1400" dirty="0">
                <a:solidFill>
                  <a:srgbClr val="00B050"/>
                </a:solidFill>
              </a:rPr>
              <a:t>on a record. It uses a date/flag/version column to indicate which is the recent record in the table with updated info. </a:t>
            </a:r>
            <a:endParaRPr lang="en-US" sz="1400" dirty="0" smtClean="0">
              <a:solidFill>
                <a:srgbClr val="00B050"/>
              </a:solidFill>
            </a:endParaRPr>
          </a:p>
          <a:p>
            <a:pPr marL="365760" lvl="1">
              <a:buFont typeface="Arial" panose="020B0604020202020204" pitchFamily="34" charset="0"/>
              <a:buChar char="•"/>
            </a:pPr>
            <a:r>
              <a:rPr lang="en-US" sz="1400" dirty="0" smtClean="0">
                <a:solidFill>
                  <a:srgbClr val="00B050"/>
                </a:solidFill>
              </a:rPr>
              <a:t>Mostly </a:t>
            </a:r>
            <a:r>
              <a:rPr lang="en-US" sz="1400" dirty="0">
                <a:solidFill>
                  <a:srgbClr val="00B050"/>
                </a:solidFill>
              </a:rPr>
              <a:t>the date concept is used to track SCD2. SCD2 is </a:t>
            </a:r>
            <a:r>
              <a:rPr lang="en-US" sz="1400" dirty="0" smtClean="0">
                <a:solidFill>
                  <a:srgbClr val="00B050"/>
                </a:solidFill>
              </a:rPr>
              <a:t>implemented </a:t>
            </a:r>
            <a:r>
              <a:rPr lang="en-US" sz="1400" dirty="0">
                <a:solidFill>
                  <a:srgbClr val="00B050"/>
                </a:solidFill>
              </a:rPr>
              <a:t>with Date using </a:t>
            </a:r>
            <a:r>
              <a:rPr lang="en-US" sz="1400" dirty="0" smtClean="0">
                <a:solidFill>
                  <a:srgbClr val="00B050"/>
                </a:solidFill>
              </a:rPr>
              <a:t>Create Date and Updated Date columns. When a </a:t>
            </a:r>
            <a:r>
              <a:rPr lang="en-US" sz="1400" dirty="0">
                <a:solidFill>
                  <a:srgbClr val="00B050"/>
                </a:solidFill>
              </a:rPr>
              <a:t>record is inserted for the first time, </a:t>
            </a:r>
            <a:r>
              <a:rPr lang="en-US" sz="1400" dirty="0" smtClean="0">
                <a:solidFill>
                  <a:srgbClr val="00B050"/>
                </a:solidFill>
              </a:rPr>
              <a:t>the record will have create and updated date as Job Run date. </a:t>
            </a:r>
          </a:p>
          <a:p>
            <a:pPr marL="365760" lvl="1">
              <a:buFont typeface="Arial" panose="020B0604020202020204" pitchFamily="34" charset="0"/>
              <a:buChar char="•"/>
            </a:pPr>
            <a:r>
              <a:rPr lang="en-US" sz="1400" dirty="0" smtClean="0">
                <a:solidFill>
                  <a:srgbClr val="00B050"/>
                </a:solidFill>
              </a:rPr>
              <a:t>When </a:t>
            </a:r>
            <a:r>
              <a:rPr lang="en-US" sz="1400" dirty="0">
                <a:solidFill>
                  <a:srgbClr val="00B050"/>
                </a:solidFill>
              </a:rPr>
              <a:t>an update comes on a record, the </a:t>
            </a:r>
            <a:r>
              <a:rPr lang="en-US" sz="1400" dirty="0" smtClean="0">
                <a:solidFill>
                  <a:srgbClr val="00B050"/>
                </a:solidFill>
              </a:rPr>
              <a:t>Updated Date </a:t>
            </a:r>
            <a:r>
              <a:rPr lang="en-US" sz="1400" dirty="0">
                <a:solidFill>
                  <a:srgbClr val="00B050"/>
                </a:solidFill>
              </a:rPr>
              <a:t>of the first loaded record is updated to (Jobrundate – 1) and the recent record gets </a:t>
            </a:r>
            <a:r>
              <a:rPr lang="en-US" sz="1400" dirty="0" smtClean="0">
                <a:solidFill>
                  <a:srgbClr val="00B050"/>
                </a:solidFill>
              </a:rPr>
              <a:t>Create Date </a:t>
            </a:r>
            <a:r>
              <a:rPr lang="en-US" sz="1400" dirty="0">
                <a:solidFill>
                  <a:srgbClr val="00B050"/>
                </a:solidFill>
              </a:rPr>
              <a:t>and Updated </a:t>
            </a:r>
            <a:r>
              <a:rPr lang="en-US" sz="1400" dirty="0" smtClean="0">
                <a:solidFill>
                  <a:srgbClr val="00B050"/>
                </a:solidFill>
              </a:rPr>
              <a:t>Date as Jobrundate.</a:t>
            </a:r>
            <a:endParaRPr lang="en-US" sz="1400" dirty="0">
              <a:solidFill>
                <a:srgbClr val="00B050"/>
              </a:solidFill>
            </a:endParaRPr>
          </a:p>
          <a:p>
            <a:pPr marL="0" indent="0">
              <a:buNone/>
            </a:pPr>
            <a:r>
              <a:rPr lang="en-US" sz="1600" b="1" dirty="0" smtClean="0">
                <a:solidFill>
                  <a:srgbClr val="00B050"/>
                </a:solidFill>
              </a:rPr>
              <a:t>Example:</a:t>
            </a:r>
            <a:endParaRPr lang="en-US" sz="1600" dirty="0">
              <a:solidFill>
                <a:srgbClr val="00B050"/>
              </a:solidFill>
            </a:endParaRPr>
          </a:p>
          <a:p>
            <a:pPr marL="0" indent="0">
              <a:buNone/>
            </a:pPr>
            <a:r>
              <a:rPr lang="en-US" sz="1400" dirty="0">
                <a:solidFill>
                  <a:srgbClr val="00B050"/>
                </a:solidFill>
              </a:rPr>
              <a:t>The same contact key is processed in two different batches in two different days. The last update date column gets updated with the job run date for both the entries as shown in the below </a:t>
            </a:r>
            <a:r>
              <a:rPr lang="en-US" sz="1400" dirty="0" smtClean="0">
                <a:solidFill>
                  <a:srgbClr val="00B050"/>
                </a:solidFill>
              </a:rPr>
              <a:t>example.</a:t>
            </a:r>
          </a:p>
          <a:p>
            <a:pPr marL="0" indent="0">
              <a:buNone/>
            </a:pPr>
            <a:endParaRPr lang="en-US" sz="1200" dirty="0">
              <a:solidFill>
                <a:srgbClr val="00B050"/>
              </a:solidFill>
            </a:endParaRPr>
          </a:p>
          <a:p>
            <a:pPr marL="0" indent="0">
              <a:buNone/>
            </a:pPr>
            <a:endParaRPr lang="en-US" sz="1200" dirty="0" smtClean="0">
              <a:solidFill>
                <a:srgbClr val="00B050"/>
              </a:solidFill>
            </a:endParaRPr>
          </a:p>
          <a:p>
            <a:pPr marL="0" indent="0">
              <a:buNone/>
            </a:pPr>
            <a:endParaRPr lang="en-US" sz="1200" dirty="0">
              <a:solidFill>
                <a:srgbClr val="00B050"/>
              </a:solidFill>
            </a:endParaRPr>
          </a:p>
          <a:p>
            <a:pPr marL="0" indent="0">
              <a:buNone/>
            </a:pPr>
            <a:endParaRPr lang="en-US" sz="1200" dirty="0" smtClean="0">
              <a:solidFill>
                <a:srgbClr val="00B050"/>
              </a:solidFill>
            </a:endParaRPr>
          </a:p>
          <a:p>
            <a:pPr marL="0" indent="0">
              <a:buNone/>
            </a:pPr>
            <a:endParaRPr lang="en-US" sz="1200" dirty="0">
              <a:solidFill>
                <a:srgbClr val="00B050"/>
              </a:solidFill>
            </a:endParaRPr>
          </a:p>
          <a:p>
            <a:pPr marL="0" indent="0">
              <a:buNone/>
            </a:pPr>
            <a:endParaRPr lang="en-US" sz="1200" dirty="0" smtClean="0">
              <a:solidFill>
                <a:srgbClr val="00B050"/>
              </a:solidFill>
            </a:endParaRPr>
          </a:p>
          <a:p>
            <a:pPr marL="0" indent="0">
              <a:buNone/>
            </a:pPr>
            <a:endParaRPr lang="en-US" sz="1200" dirty="0">
              <a:solidFill>
                <a:srgbClr val="00B050"/>
              </a:solidFill>
            </a:endParaRPr>
          </a:p>
          <a:p>
            <a:pPr marL="0" indent="0">
              <a:buNone/>
            </a:pPr>
            <a:r>
              <a:rPr lang="en-US" sz="1400" dirty="0" smtClean="0">
                <a:solidFill>
                  <a:srgbClr val="00B050"/>
                </a:solidFill>
              </a:rPr>
              <a:t>In </a:t>
            </a:r>
            <a:r>
              <a:rPr lang="en-US" sz="1400" b="1" dirty="0" smtClean="0">
                <a:solidFill>
                  <a:srgbClr val="00B050"/>
                </a:solidFill>
              </a:rPr>
              <a:t>SCD3 Type,</a:t>
            </a:r>
            <a:r>
              <a:rPr lang="en-US" sz="1400" dirty="0" smtClean="0">
                <a:solidFill>
                  <a:srgbClr val="00B050"/>
                </a:solidFill>
              </a:rPr>
              <a:t> the data will be stored as mentioned below:</a:t>
            </a:r>
            <a:endParaRPr lang="en-US" sz="1400" dirty="0">
              <a:solidFill>
                <a:srgbClr val="00B050"/>
              </a:solidFill>
            </a:endParaRPr>
          </a:p>
          <a:p>
            <a:pPr marL="365760" lvl="1">
              <a:buFont typeface="Arial" panose="020B0604020202020204" pitchFamily="34" charset="0"/>
              <a:buChar char="•"/>
            </a:pPr>
            <a:r>
              <a:rPr lang="en-US" sz="1400" dirty="0" smtClean="0">
                <a:solidFill>
                  <a:srgbClr val="00B050"/>
                </a:solidFill>
              </a:rPr>
              <a:t>Maintains </a:t>
            </a:r>
            <a:r>
              <a:rPr lang="en-US" sz="1400" dirty="0">
                <a:solidFill>
                  <a:srgbClr val="00B050"/>
                </a:solidFill>
              </a:rPr>
              <a:t>only the </a:t>
            </a:r>
            <a:r>
              <a:rPr lang="en-US" sz="1400" dirty="0" smtClean="0">
                <a:solidFill>
                  <a:srgbClr val="00B050"/>
                </a:solidFill>
              </a:rPr>
              <a:t>current </a:t>
            </a:r>
            <a:r>
              <a:rPr lang="en-US" sz="1400" dirty="0">
                <a:solidFill>
                  <a:srgbClr val="00B050"/>
                </a:solidFill>
              </a:rPr>
              <a:t>and immediate previous version of data. It uses </a:t>
            </a:r>
            <a:r>
              <a:rPr lang="en-US" sz="1400" dirty="0" smtClean="0">
                <a:solidFill>
                  <a:srgbClr val="00B050"/>
                </a:solidFill>
              </a:rPr>
              <a:t>two </a:t>
            </a:r>
            <a:r>
              <a:rPr lang="en-US" sz="1400" dirty="0">
                <a:solidFill>
                  <a:srgbClr val="00B050"/>
                </a:solidFill>
              </a:rPr>
              <a:t>separate columns to store </a:t>
            </a:r>
            <a:r>
              <a:rPr lang="en-US" sz="1400" dirty="0" smtClean="0">
                <a:solidFill>
                  <a:srgbClr val="00B050"/>
                </a:solidFill>
              </a:rPr>
              <a:t>the current </a:t>
            </a:r>
            <a:r>
              <a:rPr lang="en-US" sz="1400" dirty="0">
                <a:solidFill>
                  <a:srgbClr val="00B050"/>
                </a:solidFill>
              </a:rPr>
              <a:t>data and previous version data indicated by Current_ColName and Previous_ColumnName based on the business </a:t>
            </a:r>
            <a:r>
              <a:rPr lang="en-US" sz="1400" dirty="0" smtClean="0">
                <a:solidFill>
                  <a:srgbClr val="00B050"/>
                </a:solidFill>
              </a:rPr>
              <a:t>requirements.</a:t>
            </a:r>
            <a:endParaRPr lang="en-US" dirty="0">
              <a:solidFill>
                <a:srgbClr val="00B050"/>
              </a:solidFill>
            </a:endParaRPr>
          </a:p>
        </p:txBody>
      </p:sp>
      <p:sp>
        <p:nvSpPr>
          <p:cNvPr id="3" name="Title 2"/>
          <p:cNvSpPr>
            <a:spLocks noGrp="1"/>
          </p:cNvSpPr>
          <p:nvPr>
            <p:ph type="title"/>
          </p:nvPr>
        </p:nvSpPr>
        <p:spPr/>
        <p:txBody>
          <a:bodyPr/>
          <a:lstStyle/>
          <a:p>
            <a:r>
              <a:rPr lang="en-US" dirty="0" smtClean="0"/>
              <a:t>ETL Incremental Load – Validation (continued)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381" y="3888472"/>
            <a:ext cx="59436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10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2000" b="1" dirty="0" smtClean="0">
                <a:solidFill>
                  <a:srgbClr val="00B050"/>
                </a:solidFill>
              </a:rPr>
              <a:t>Validations in ETL Incremental Load:</a:t>
            </a:r>
            <a:endParaRPr lang="en-US" sz="1800" dirty="0" smtClean="0">
              <a:solidFill>
                <a:srgbClr val="00B050"/>
              </a:solidFill>
            </a:endParaRPr>
          </a:p>
          <a:p>
            <a:pPr marL="365760" lvl="0"/>
            <a:r>
              <a:rPr lang="en-US" sz="1800" dirty="0" smtClean="0">
                <a:solidFill>
                  <a:srgbClr val="00B050"/>
                </a:solidFill>
              </a:rPr>
              <a:t>I </a:t>
            </a:r>
            <a:r>
              <a:rPr lang="en-US" sz="1800" dirty="0">
                <a:solidFill>
                  <a:srgbClr val="00B050"/>
                </a:solidFill>
              </a:rPr>
              <a:t>- Brand New Records whose primary key is not available in the Target will be </a:t>
            </a:r>
            <a:r>
              <a:rPr lang="en-US" sz="1800" dirty="0" smtClean="0">
                <a:solidFill>
                  <a:srgbClr val="00B050"/>
                </a:solidFill>
              </a:rPr>
              <a:t>inserted.</a:t>
            </a:r>
            <a:endParaRPr lang="en-US" sz="1800" dirty="0">
              <a:solidFill>
                <a:srgbClr val="00B050"/>
              </a:solidFill>
            </a:endParaRPr>
          </a:p>
          <a:p>
            <a:pPr marL="365760" lvl="0"/>
            <a:r>
              <a:rPr lang="en-US" sz="1800" dirty="0">
                <a:solidFill>
                  <a:srgbClr val="00B050"/>
                </a:solidFill>
              </a:rPr>
              <a:t>U - Records whose primary key is already existing will be </a:t>
            </a:r>
            <a:r>
              <a:rPr lang="en-US" sz="1800" dirty="0" smtClean="0">
                <a:solidFill>
                  <a:srgbClr val="00B050"/>
                </a:solidFill>
              </a:rPr>
              <a:t>updated.</a:t>
            </a:r>
            <a:endParaRPr lang="en-US" sz="1800" dirty="0">
              <a:solidFill>
                <a:srgbClr val="00B050"/>
              </a:solidFill>
            </a:endParaRPr>
          </a:p>
          <a:p>
            <a:pPr marL="365760" lvl="0"/>
            <a:r>
              <a:rPr lang="en-US" sz="1800" dirty="0">
                <a:solidFill>
                  <a:srgbClr val="00B050"/>
                </a:solidFill>
              </a:rPr>
              <a:t>D - Records that are available in the Target but has not arrived from the source file will be deleted (not used in all </a:t>
            </a:r>
            <a:r>
              <a:rPr lang="en-US" sz="1800" dirty="0" smtClean="0">
                <a:solidFill>
                  <a:srgbClr val="00B050"/>
                </a:solidFill>
              </a:rPr>
              <a:t>projects, </a:t>
            </a:r>
            <a:r>
              <a:rPr lang="en-US" sz="1800" dirty="0">
                <a:solidFill>
                  <a:srgbClr val="00B050"/>
                </a:solidFill>
              </a:rPr>
              <a:t>depends on business</a:t>
            </a:r>
            <a:r>
              <a:rPr lang="en-US" sz="1800" dirty="0" smtClean="0">
                <a:solidFill>
                  <a:srgbClr val="00B050"/>
                </a:solidFill>
              </a:rPr>
              <a:t>).</a:t>
            </a:r>
            <a:endParaRPr lang="en-US" sz="1800" dirty="0">
              <a:solidFill>
                <a:srgbClr val="00B050"/>
              </a:solidFill>
            </a:endParaRPr>
          </a:p>
          <a:p>
            <a:pPr marL="365760" lvl="0"/>
            <a:r>
              <a:rPr lang="en-US" sz="1800" dirty="0">
                <a:solidFill>
                  <a:srgbClr val="00B050"/>
                </a:solidFill>
              </a:rPr>
              <a:t>Count of records </a:t>
            </a:r>
            <a:r>
              <a:rPr lang="en-US" sz="1800" dirty="0" smtClean="0">
                <a:solidFill>
                  <a:srgbClr val="00B050"/>
                </a:solidFill>
              </a:rPr>
              <a:t>inserted/updated </a:t>
            </a:r>
            <a:r>
              <a:rPr lang="en-US" sz="1800" dirty="0">
                <a:solidFill>
                  <a:srgbClr val="00B050"/>
                </a:solidFill>
              </a:rPr>
              <a:t>varies based on the I/U/D scenarios discussed </a:t>
            </a:r>
            <a:r>
              <a:rPr lang="en-US" sz="1800" dirty="0" smtClean="0">
                <a:solidFill>
                  <a:srgbClr val="00B050"/>
                </a:solidFill>
              </a:rPr>
              <a:t>above.</a:t>
            </a:r>
            <a:endParaRPr lang="en-US" sz="1800" dirty="0">
              <a:solidFill>
                <a:srgbClr val="00B050"/>
              </a:solidFill>
            </a:endParaRPr>
          </a:p>
          <a:p>
            <a:pPr marL="365760" lvl="0"/>
            <a:r>
              <a:rPr lang="en-US" sz="1800" dirty="0">
                <a:solidFill>
                  <a:srgbClr val="00B050"/>
                </a:solidFill>
              </a:rPr>
              <a:t>Log File validation for any </a:t>
            </a:r>
            <a:r>
              <a:rPr lang="en-US" sz="1800" dirty="0" smtClean="0">
                <a:solidFill>
                  <a:srgbClr val="00B050"/>
                </a:solidFill>
              </a:rPr>
              <a:t>errors/warnings.</a:t>
            </a:r>
            <a:endParaRPr lang="en-US" sz="1800" dirty="0">
              <a:solidFill>
                <a:srgbClr val="00B050"/>
              </a:solidFill>
            </a:endParaRPr>
          </a:p>
          <a:p>
            <a:pPr marL="365760" lvl="0"/>
            <a:r>
              <a:rPr lang="en-US" sz="1800" dirty="0">
                <a:solidFill>
                  <a:srgbClr val="00B050"/>
                </a:solidFill>
              </a:rPr>
              <a:t>Reject file check for the record reject </a:t>
            </a:r>
            <a:r>
              <a:rPr lang="en-US" sz="1800" dirty="0" smtClean="0">
                <a:solidFill>
                  <a:srgbClr val="00B050"/>
                </a:solidFill>
              </a:rPr>
              <a:t>reason.</a:t>
            </a:r>
            <a:endParaRPr lang="en-US" sz="1800" dirty="0">
              <a:solidFill>
                <a:srgbClr val="00B050"/>
              </a:solidFill>
            </a:endParaRPr>
          </a:p>
          <a:p>
            <a:pPr marL="365760" lvl="0"/>
            <a:r>
              <a:rPr lang="en-US" sz="1800" dirty="0">
                <a:solidFill>
                  <a:srgbClr val="00B050"/>
                </a:solidFill>
              </a:rPr>
              <a:t>File Audit </a:t>
            </a:r>
            <a:r>
              <a:rPr lang="en-US" sz="1800" dirty="0" smtClean="0">
                <a:solidFill>
                  <a:srgbClr val="00B050"/>
                </a:solidFill>
              </a:rPr>
              <a:t>(in </a:t>
            </a:r>
            <a:r>
              <a:rPr lang="en-US" sz="1800" dirty="0">
                <a:solidFill>
                  <a:srgbClr val="00B050"/>
                </a:solidFill>
              </a:rPr>
              <a:t>case the source data is in a file and not on DB Table</a:t>
            </a:r>
            <a:r>
              <a:rPr lang="en-US" sz="1800" dirty="0" smtClean="0">
                <a:solidFill>
                  <a:srgbClr val="00B050"/>
                </a:solidFill>
              </a:rPr>
              <a:t>).</a:t>
            </a:r>
            <a:endParaRPr lang="en-US" sz="1800" dirty="0">
              <a:solidFill>
                <a:srgbClr val="00B050"/>
              </a:solidFill>
            </a:endParaRPr>
          </a:p>
          <a:p>
            <a:pPr marL="365760" lvl="0"/>
            <a:r>
              <a:rPr lang="en-US" sz="1800" dirty="0">
                <a:solidFill>
                  <a:srgbClr val="00B050"/>
                </a:solidFill>
              </a:rPr>
              <a:t>Business transformations as per mapping </a:t>
            </a:r>
            <a:r>
              <a:rPr lang="en-US" sz="1800" dirty="0" smtClean="0">
                <a:solidFill>
                  <a:srgbClr val="00B050"/>
                </a:solidFill>
              </a:rPr>
              <a:t>document.</a:t>
            </a:r>
            <a:endParaRPr lang="en-US" sz="1800" dirty="0">
              <a:solidFill>
                <a:srgbClr val="00B050"/>
              </a:solidFill>
            </a:endParaRPr>
          </a:p>
        </p:txBody>
      </p:sp>
      <p:sp>
        <p:nvSpPr>
          <p:cNvPr id="3" name="Title 2"/>
          <p:cNvSpPr>
            <a:spLocks noGrp="1"/>
          </p:cNvSpPr>
          <p:nvPr>
            <p:ph type="title"/>
          </p:nvPr>
        </p:nvSpPr>
        <p:spPr/>
        <p:txBody>
          <a:bodyPr/>
          <a:lstStyle/>
          <a:p>
            <a:r>
              <a:rPr lang="en-US" dirty="0" smtClean="0"/>
              <a:t>ETL Incremental Load – Validation (continued)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326823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2000" b="1" dirty="0">
                <a:solidFill>
                  <a:srgbClr val="00B050"/>
                </a:solidFill>
              </a:rPr>
              <a:t>Full Load:</a:t>
            </a:r>
            <a:endParaRPr lang="en-US" sz="2000" dirty="0">
              <a:solidFill>
                <a:srgbClr val="00B050"/>
              </a:solidFill>
            </a:endParaRPr>
          </a:p>
          <a:p>
            <a:pPr marL="365760"/>
            <a:r>
              <a:rPr lang="en-US" sz="1800" dirty="0">
                <a:solidFill>
                  <a:srgbClr val="00B050"/>
                </a:solidFill>
              </a:rPr>
              <a:t>Used on tables based on business scenario. Truncates the entire table and loads the data as fresh from the </a:t>
            </a:r>
            <a:r>
              <a:rPr lang="en-US" sz="1800" dirty="0" smtClean="0">
                <a:solidFill>
                  <a:srgbClr val="00B050"/>
                </a:solidFill>
              </a:rPr>
              <a:t>source, </a:t>
            </a:r>
            <a:r>
              <a:rPr lang="en-US" sz="1800" dirty="0">
                <a:solidFill>
                  <a:srgbClr val="00B050"/>
                </a:solidFill>
              </a:rPr>
              <a:t>periodically</a:t>
            </a:r>
            <a:r>
              <a:rPr lang="en-US" sz="1800" dirty="0" smtClean="0">
                <a:solidFill>
                  <a:srgbClr val="00B050"/>
                </a:solidFill>
              </a:rPr>
              <a:t>.</a:t>
            </a:r>
          </a:p>
          <a:p>
            <a:pPr marL="0" indent="0">
              <a:buNone/>
            </a:pPr>
            <a:endParaRPr lang="en-US" sz="1800" dirty="0">
              <a:solidFill>
                <a:srgbClr val="00B050"/>
              </a:solidFill>
            </a:endParaRPr>
          </a:p>
          <a:p>
            <a:pPr marL="0" indent="0">
              <a:buNone/>
            </a:pPr>
            <a:r>
              <a:rPr lang="en-US" sz="2000" b="1" dirty="0" smtClean="0">
                <a:solidFill>
                  <a:srgbClr val="00B050"/>
                </a:solidFill>
              </a:rPr>
              <a:t>Example:</a:t>
            </a:r>
          </a:p>
          <a:p>
            <a:pPr marL="365760"/>
            <a:r>
              <a:rPr lang="en-US" sz="1800" dirty="0" smtClean="0">
                <a:solidFill>
                  <a:srgbClr val="00B050"/>
                </a:solidFill>
              </a:rPr>
              <a:t>Whenever a new code is deployed in QA environment, an ETL job will truncate the target database and a batch will be executed to load the data freshly.</a:t>
            </a:r>
          </a:p>
          <a:p>
            <a:endParaRPr lang="en-US" sz="1400" dirty="0"/>
          </a:p>
        </p:txBody>
      </p:sp>
      <p:sp>
        <p:nvSpPr>
          <p:cNvPr id="3" name="Title 2"/>
          <p:cNvSpPr>
            <a:spLocks noGrp="1"/>
          </p:cNvSpPr>
          <p:nvPr>
            <p:ph type="title"/>
          </p:nvPr>
        </p:nvSpPr>
        <p:spPr/>
        <p:txBody>
          <a:bodyPr/>
          <a:lstStyle/>
          <a:p>
            <a:r>
              <a:rPr lang="en-US" dirty="0" smtClean="0"/>
              <a:t>ETL Full </a:t>
            </a:r>
            <a:r>
              <a:rPr lang="en-US" dirty="0"/>
              <a:t>Load - Validation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4067175"/>
            <a:ext cx="63436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945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2000" b="1" dirty="0" smtClean="0"/>
              <a:t>Validations in Full Load</a:t>
            </a:r>
            <a:r>
              <a:rPr lang="en-US" sz="2000" b="1" dirty="0"/>
              <a:t>:</a:t>
            </a:r>
          </a:p>
          <a:p>
            <a:pPr marL="365760" lvl="0"/>
            <a:r>
              <a:rPr lang="en-US" sz="1800" dirty="0"/>
              <a:t>Count of records should match from </a:t>
            </a:r>
            <a:r>
              <a:rPr lang="en-US" sz="1800" dirty="0" smtClean="0"/>
              <a:t>Source </a:t>
            </a:r>
            <a:r>
              <a:rPr lang="en-US" sz="1800" dirty="0"/>
              <a:t>to Target with any applicable filters on source </a:t>
            </a:r>
            <a:r>
              <a:rPr lang="en-US" sz="1800" dirty="0" smtClean="0"/>
              <a:t>data.</a:t>
            </a:r>
            <a:endParaRPr lang="en-US" sz="1800" dirty="0"/>
          </a:p>
          <a:p>
            <a:pPr marL="365760" lvl="0"/>
            <a:r>
              <a:rPr lang="en-US" sz="1800" dirty="0"/>
              <a:t>The Load Date for all the records should be the same </a:t>
            </a:r>
            <a:r>
              <a:rPr lang="en-US" sz="1800" dirty="0" smtClean="0"/>
              <a:t>date, i.e. </a:t>
            </a:r>
            <a:r>
              <a:rPr lang="en-US" sz="1800" dirty="0"/>
              <a:t>job run </a:t>
            </a:r>
            <a:r>
              <a:rPr lang="en-US" sz="1800" dirty="0" smtClean="0"/>
              <a:t>date.</a:t>
            </a:r>
          </a:p>
          <a:p>
            <a:pPr marL="365760" lvl="0"/>
            <a:r>
              <a:rPr lang="en-US" sz="1800" dirty="0"/>
              <a:t>Ensure no </a:t>
            </a:r>
            <a:r>
              <a:rPr lang="en-US" sz="1800" dirty="0" smtClean="0"/>
              <a:t>duplicate </a:t>
            </a:r>
            <a:r>
              <a:rPr lang="en-US" sz="1800" dirty="0"/>
              <a:t>records are available on Target </a:t>
            </a:r>
            <a:r>
              <a:rPr lang="en-US" sz="1800" dirty="0" smtClean="0"/>
              <a:t>Tables.</a:t>
            </a:r>
            <a:endParaRPr lang="en-US" sz="1800" dirty="0"/>
          </a:p>
          <a:p>
            <a:pPr marL="365760" lvl="0"/>
            <a:r>
              <a:rPr lang="en-US" sz="1800" dirty="0"/>
              <a:t>Verify Referential Integrity between target </a:t>
            </a:r>
            <a:r>
              <a:rPr lang="en-US" sz="1800" dirty="0" smtClean="0"/>
              <a:t>tables.</a:t>
            </a:r>
            <a:endParaRPr lang="en-US" sz="1800" dirty="0"/>
          </a:p>
          <a:p>
            <a:pPr marL="365760" lvl="0"/>
            <a:r>
              <a:rPr lang="en-US" sz="1800" dirty="0"/>
              <a:t>Data Type conversions from Source to </a:t>
            </a:r>
            <a:r>
              <a:rPr lang="en-US" sz="1800" dirty="0" smtClean="0"/>
              <a:t>Target.</a:t>
            </a:r>
            <a:endParaRPr lang="en-US" sz="1800" dirty="0"/>
          </a:p>
          <a:p>
            <a:pPr marL="365760" lvl="0"/>
            <a:r>
              <a:rPr lang="en-US" sz="1800" dirty="0"/>
              <a:t>Data Length check from </a:t>
            </a:r>
            <a:r>
              <a:rPr lang="en-US" sz="1800" dirty="0" smtClean="0"/>
              <a:t>Source </a:t>
            </a:r>
            <a:r>
              <a:rPr lang="en-US" sz="1800" dirty="0"/>
              <a:t>to Target (no truncation of data</a:t>
            </a:r>
            <a:r>
              <a:rPr lang="en-US" sz="1800" dirty="0" smtClean="0"/>
              <a:t>).</a:t>
            </a:r>
            <a:endParaRPr lang="en-US" sz="1800" dirty="0"/>
          </a:p>
          <a:p>
            <a:pPr marL="365760" lvl="0"/>
            <a:r>
              <a:rPr lang="en-US" sz="1800" dirty="0"/>
              <a:t>Log File validation for any </a:t>
            </a:r>
            <a:r>
              <a:rPr lang="en-US" sz="1800" dirty="0" smtClean="0"/>
              <a:t>errors/warnings.</a:t>
            </a:r>
            <a:endParaRPr lang="en-US" sz="1800" dirty="0"/>
          </a:p>
          <a:p>
            <a:pPr marL="365760" lvl="0"/>
            <a:r>
              <a:rPr lang="en-US" sz="1800" dirty="0"/>
              <a:t>Reject file check for the record reject </a:t>
            </a:r>
            <a:r>
              <a:rPr lang="en-US" sz="1800" dirty="0" smtClean="0"/>
              <a:t>reason.</a:t>
            </a:r>
            <a:endParaRPr lang="en-US" sz="1800" dirty="0"/>
          </a:p>
          <a:p>
            <a:pPr marL="365760" lvl="0"/>
            <a:r>
              <a:rPr lang="en-US" sz="1800" dirty="0"/>
              <a:t>File Audit </a:t>
            </a:r>
            <a:r>
              <a:rPr lang="en-US" sz="1800" dirty="0" smtClean="0"/>
              <a:t>(in </a:t>
            </a:r>
            <a:r>
              <a:rPr lang="en-US" sz="1800" dirty="0"/>
              <a:t>case the source data is in a file and not on DB Table</a:t>
            </a:r>
            <a:r>
              <a:rPr lang="en-US" sz="1800" dirty="0" smtClean="0"/>
              <a:t>).</a:t>
            </a:r>
            <a:endParaRPr lang="en-US" sz="1800" dirty="0"/>
          </a:p>
          <a:p>
            <a:pPr marL="365760" lvl="0"/>
            <a:r>
              <a:rPr lang="en-US" sz="1800" dirty="0"/>
              <a:t>Business transformations as per mapping </a:t>
            </a:r>
            <a:r>
              <a:rPr lang="en-US" sz="1800" dirty="0" smtClean="0"/>
              <a:t>document.</a:t>
            </a:r>
            <a:endParaRPr lang="en-US" sz="1800" dirty="0"/>
          </a:p>
        </p:txBody>
      </p:sp>
      <p:sp>
        <p:nvSpPr>
          <p:cNvPr id="3" name="Title 2"/>
          <p:cNvSpPr>
            <a:spLocks noGrp="1"/>
          </p:cNvSpPr>
          <p:nvPr>
            <p:ph type="title"/>
          </p:nvPr>
        </p:nvSpPr>
        <p:spPr/>
        <p:txBody>
          <a:bodyPr/>
          <a:lstStyle/>
          <a:p>
            <a:r>
              <a:rPr lang="en-US" dirty="0" smtClean="0"/>
              <a:t>ETL Full </a:t>
            </a:r>
            <a:r>
              <a:rPr lang="en-US" dirty="0"/>
              <a:t>Load </a:t>
            </a:r>
            <a:r>
              <a:rPr lang="en-US" dirty="0" smtClean="0"/>
              <a:t>– Validation (continued)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419041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763000" cy="4946650"/>
          </a:xfrm>
        </p:spPr>
        <p:txBody>
          <a:bodyPr/>
          <a:lstStyle/>
          <a:p>
            <a:pPr marL="0" indent="0">
              <a:buNone/>
              <a:defRPr/>
            </a:pPr>
            <a:r>
              <a:rPr lang="en-US" sz="1800" dirty="0" smtClean="0"/>
              <a:t>Answer the following questions based on your understanding of this chapter:</a:t>
            </a:r>
            <a:endParaRPr lang="en-US" sz="1800" dirty="0"/>
          </a:p>
          <a:p>
            <a:pPr marL="365760">
              <a:buFont typeface="+mj-lt"/>
              <a:buAutoNum type="arabicPeriod"/>
              <a:defRPr/>
            </a:pPr>
            <a:r>
              <a:rPr lang="en-US" sz="1800" dirty="0" smtClean="0"/>
              <a:t>What </a:t>
            </a:r>
            <a:r>
              <a:rPr lang="en-US" sz="1800" dirty="0"/>
              <a:t>are the Entry C</a:t>
            </a:r>
            <a:r>
              <a:rPr lang="en-US" sz="1800" dirty="0" smtClean="0"/>
              <a:t>riteria and </a:t>
            </a:r>
            <a:r>
              <a:rPr lang="en-US" sz="1800" dirty="0"/>
              <a:t>Exit Criteria for ETL SIT </a:t>
            </a:r>
            <a:r>
              <a:rPr lang="en-US" sz="1800" dirty="0" smtClean="0"/>
              <a:t>Testing?</a:t>
            </a:r>
          </a:p>
          <a:p>
            <a:pPr marL="365760">
              <a:buFont typeface="+mj-lt"/>
              <a:buAutoNum type="arabicPeriod"/>
              <a:defRPr/>
            </a:pPr>
            <a:r>
              <a:rPr lang="en-US" sz="1800" dirty="0" smtClean="0"/>
              <a:t>What </a:t>
            </a:r>
            <a:r>
              <a:rPr lang="en-US" sz="1800" dirty="0"/>
              <a:t>are the validation rules for ETL History </a:t>
            </a:r>
            <a:r>
              <a:rPr lang="en-US" sz="1800" dirty="0" smtClean="0"/>
              <a:t>Load?</a:t>
            </a:r>
            <a:endParaRPr lang="en-US" sz="1800" dirty="0"/>
          </a:p>
          <a:p>
            <a:pPr marL="365760">
              <a:buFont typeface="+mj-lt"/>
              <a:buAutoNum type="arabicPeriod"/>
              <a:defRPr/>
            </a:pPr>
            <a:r>
              <a:rPr lang="en-US" sz="1800" dirty="0" smtClean="0"/>
              <a:t>What </a:t>
            </a:r>
            <a:r>
              <a:rPr lang="en-US" sz="1800" dirty="0"/>
              <a:t>are the validation rules for ETL </a:t>
            </a:r>
            <a:r>
              <a:rPr lang="en-US" sz="1800" dirty="0" smtClean="0"/>
              <a:t>Incremental Load?</a:t>
            </a:r>
            <a:endParaRPr lang="en-US" sz="1800" dirty="0"/>
          </a:p>
          <a:p>
            <a:pPr marL="365760">
              <a:buFont typeface="+mj-lt"/>
              <a:buAutoNum type="arabicPeriod"/>
              <a:defRPr/>
            </a:pPr>
            <a:r>
              <a:rPr lang="en-US" sz="1800" dirty="0" smtClean="0"/>
              <a:t>What </a:t>
            </a:r>
            <a:r>
              <a:rPr lang="en-US" sz="1800" dirty="0"/>
              <a:t>are the differences between ETL History Load &amp; ETL </a:t>
            </a:r>
            <a:r>
              <a:rPr lang="en-US" sz="1800" dirty="0" smtClean="0"/>
              <a:t>Incremental Load?</a:t>
            </a:r>
            <a:endParaRPr lang="en-US" sz="18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1208255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lgn="just">
              <a:buNone/>
              <a:defRPr/>
            </a:pPr>
            <a:r>
              <a:rPr lang="en-US" sz="1800" dirty="0" smtClean="0"/>
              <a:t>In this chapter, you should have learned:</a:t>
            </a:r>
          </a:p>
          <a:p>
            <a:pPr marL="365760" algn="just">
              <a:defRPr/>
            </a:pPr>
            <a:r>
              <a:rPr lang="en-US" sz="1800" dirty="0" smtClean="0"/>
              <a:t>SIT </a:t>
            </a:r>
            <a:r>
              <a:rPr lang="en-US" sz="1800" dirty="0"/>
              <a:t>validates data integrity between the different sub-components that make up a specified system. The SIT process occurs after unit testing. </a:t>
            </a:r>
          </a:p>
          <a:p>
            <a:pPr marL="365760" algn="just">
              <a:defRPr/>
            </a:pPr>
            <a:r>
              <a:rPr lang="en-US" sz="1800" dirty="0"/>
              <a:t>The main goal of SIT testing is to test the aggregated components and the dependencies that exist between them. </a:t>
            </a:r>
          </a:p>
          <a:p>
            <a:pPr marL="365760" algn="just">
              <a:defRPr/>
            </a:pPr>
            <a:r>
              <a:rPr lang="en-US" sz="1800" dirty="0"/>
              <a:t>SIT testing ensures that it follows the dependencies available in a sequence, from source to staging data load and execution of transformation rules in stating and loaded the data into target tables. </a:t>
            </a:r>
          </a:p>
          <a:p>
            <a:pPr marL="365760" algn="just">
              <a:defRPr/>
            </a:pPr>
            <a:r>
              <a:rPr lang="en-US" sz="1800" dirty="0" smtClean="0"/>
              <a:t>SIT </a:t>
            </a:r>
            <a:r>
              <a:rPr lang="en-US" sz="1800" dirty="0"/>
              <a:t>in ETL project involves the </a:t>
            </a:r>
            <a:r>
              <a:rPr lang="en-US" sz="1800" dirty="0" smtClean="0"/>
              <a:t>following:</a:t>
            </a:r>
            <a:endParaRPr lang="en-US" sz="1800" dirty="0"/>
          </a:p>
          <a:p>
            <a:pPr marL="640080" lvl="1" algn="just">
              <a:buFont typeface="Wingdings" panose="05000000000000000000" pitchFamily="2" charset="2"/>
              <a:buChar char="Ø"/>
              <a:defRPr/>
            </a:pPr>
            <a:r>
              <a:rPr lang="en-US" sz="1800" dirty="0"/>
              <a:t>To check the business requirement of the system meets.</a:t>
            </a:r>
          </a:p>
          <a:p>
            <a:pPr marL="640080" lvl="1" algn="just">
              <a:buFont typeface="Wingdings" panose="05000000000000000000" pitchFamily="2" charset="2"/>
              <a:buChar char="Ø"/>
              <a:defRPr/>
            </a:pPr>
            <a:r>
              <a:rPr lang="en-US" sz="1800" dirty="0"/>
              <a:t>To check the data flow from different source system to target as defined in design requirement.</a:t>
            </a:r>
          </a:p>
          <a:p>
            <a:pPr marL="640080" lvl="1" algn="just">
              <a:buFont typeface="Wingdings" panose="05000000000000000000" pitchFamily="2" charset="2"/>
              <a:buChar char="Ø"/>
              <a:defRPr/>
            </a:pPr>
            <a:r>
              <a:rPr lang="en-US" sz="1800" dirty="0"/>
              <a:t>To check for end to end integration of systems and connectivity of the infrastructure (e.g. hardware and network configurations are correct</a:t>
            </a:r>
            <a:r>
              <a:rPr lang="en-US" sz="1800" dirty="0" smtClean="0"/>
              <a:t>).</a:t>
            </a:r>
            <a:endParaRPr lang="en-US" sz="18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3209214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r>
              <a:rPr lang="en-US" sz="2000" dirty="0" smtClean="0"/>
              <a:t>From </a:t>
            </a:r>
            <a:r>
              <a:rPr lang="en-US" sz="2000" dirty="0"/>
              <a:t>SME’s Input.</a:t>
            </a:r>
          </a:p>
          <a:p>
            <a:r>
              <a:rPr lang="en-US" sz="2000" dirty="0" smtClean="0"/>
              <a:t>A </a:t>
            </a:r>
            <a:r>
              <a:rPr lang="en-US" sz="2000" dirty="0"/>
              <a:t>Generic Procedure for Integration Testing of ETL </a:t>
            </a:r>
            <a:r>
              <a:rPr lang="en-US" sz="2000" dirty="0" smtClean="0"/>
              <a:t>Procedures: Article</a:t>
            </a:r>
          </a:p>
          <a:p>
            <a:r>
              <a:rPr lang="en-US" sz="2000" dirty="0" smtClean="0"/>
              <a:t>en.wikipedia.org/wiki/</a:t>
            </a:r>
            <a:r>
              <a:rPr lang="en-US" sz="2000" dirty="0" err="1" smtClean="0"/>
              <a:t>System_integration_testing</a:t>
            </a:r>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4229173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60932"/>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912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ea typeface="+mj-ea"/>
                <a:cs typeface="+mj-cs"/>
              </a:rPr>
              <a:t>You have successfully completed ETL System Integration Testing</a:t>
            </a:r>
          </a:p>
        </p:txBody>
      </p:sp>
    </p:spTree>
    <p:extLst>
      <p:ext uri="{BB962C8B-B14F-4D97-AF65-F5344CB8AC3E}">
        <p14:creationId xmlns:p14="http://schemas.microsoft.com/office/powerpoint/2010/main" val="3455939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536694509"/>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Charanya Muralidaran (426978), Chandraprabu D (273372)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err="1" smtClean="0">
                          <a:ln>
                            <a:noFill/>
                          </a:ln>
                          <a:solidFill>
                            <a:schemeClr val="tx1"/>
                          </a:solidFill>
                          <a:effectLst/>
                          <a:latin typeface="+mn-lt"/>
                          <a:ea typeface="+mn-ea"/>
                          <a:cs typeface="+mn-cs"/>
                        </a:rPr>
                        <a:t>Charanya</a:t>
                      </a:r>
                      <a:r>
                        <a:rPr kumimoji="0" lang="en-US" sz="1600" b="0" i="0" u="none" strike="noStrike" kern="1200" cap="none" normalizeH="0" baseline="0" dirty="0" smtClean="0">
                          <a:ln>
                            <a:noFill/>
                          </a:ln>
                          <a:solidFill>
                            <a:schemeClr val="tx1"/>
                          </a:solidFill>
                          <a:effectLst/>
                          <a:latin typeface="+mn-lt"/>
                          <a:ea typeface="+mn-ea"/>
                          <a:cs typeface="+mn-cs"/>
                        </a:rPr>
                        <a:t>: 4+ years of experience in Data Warehousing domain, </a:t>
                      </a:r>
                      <a:r>
                        <a:rPr kumimoji="0" lang="en-US" sz="1600" b="0" i="0" u="none" strike="noStrike" kern="1200" cap="none" normalizeH="0" baseline="0" dirty="0" err="1" smtClean="0">
                          <a:ln>
                            <a:noFill/>
                          </a:ln>
                          <a:solidFill>
                            <a:schemeClr val="tx1"/>
                          </a:solidFill>
                          <a:effectLst/>
                          <a:latin typeface="+mn-lt"/>
                          <a:ea typeface="+mn-ea"/>
                          <a:cs typeface="+mn-cs"/>
                        </a:rPr>
                        <a:t>Chandraprabu</a:t>
                      </a:r>
                      <a:r>
                        <a:rPr kumimoji="0" lang="en-US" sz="1600" b="0" i="0" u="none" strike="noStrike" kern="1200" cap="none" normalizeH="0" baseline="0" dirty="0" smtClean="0">
                          <a:ln>
                            <a:noFill/>
                          </a:ln>
                          <a:solidFill>
                            <a:schemeClr val="tx1"/>
                          </a:solidFill>
                          <a:effectLst/>
                          <a:latin typeface="+mn-lt"/>
                          <a:ea typeface="+mn-ea"/>
                          <a:cs typeface="+mn-cs"/>
                        </a:rPr>
                        <a:t>: 9+ years of experience in IT industry with DW domain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V1.0 3/23/2015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294983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000" cap="all" dirty="0">
              <a:solidFill>
                <a:srgbClr val="C0504D">
                  <a:lumMod val="40000"/>
                  <a:lumOff val="60000"/>
                </a:srgb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Hands-on </a:t>
            </a:r>
            <a:r>
              <a:rPr lang="en-US" sz="1600" dirty="0">
                <a:solidFill>
                  <a:prstClr val="black"/>
                </a:solidFill>
              </a:rPr>
              <a:t>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A Welcome Break</a:t>
            </a:r>
            <a:endParaRPr lang="en-US" sz="1600" dirty="0">
              <a:solidFill>
                <a:prstClr val="black"/>
              </a:solidFill>
            </a:endParaRPr>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solidFill>
                  <a:srgbClr val="C0504D">
                    <a:lumMod val="75000"/>
                  </a:srgbClr>
                </a:solidFill>
              </a:rPr>
              <a:pPr>
                <a:defRPr/>
              </a:pPr>
              <a:t>3</a:t>
            </a:fld>
            <a:endParaRPr lang="en-US" sz="1400" dirty="0">
              <a:solidFill>
                <a:srgbClr val="C0504D">
                  <a:lumMod val="75000"/>
                </a:srgbClr>
              </a:solidFill>
            </a:endParaRPr>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solidFill>
                  <a:prstClr val="black"/>
                </a:solidFill>
              </a:rPr>
              <a:t>Reference</a:t>
            </a:r>
            <a:endParaRPr lang="en-US" sz="1600" dirty="0">
              <a:solidFill>
                <a:prstClr val="black"/>
              </a:solidFill>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extLst>
      <p:ext uri="{BB962C8B-B14F-4D97-AF65-F5344CB8AC3E}">
        <p14:creationId xmlns:p14="http://schemas.microsoft.com/office/powerpoint/2010/main" val="31187338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675496"/>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800" dirty="0" smtClean="0"/>
              <a:t>After completing this chapter, you will be able to learn:</a:t>
            </a:r>
            <a:endParaRPr lang="en-US" sz="1800" dirty="0"/>
          </a:p>
          <a:p>
            <a:pPr marL="365760"/>
            <a:r>
              <a:rPr lang="en-AU" sz="1800" dirty="0" smtClean="0"/>
              <a:t>Execution </a:t>
            </a:r>
            <a:r>
              <a:rPr lang="en-AU" sz="1800" dirty="0"/>
              <a:t>of workflows at the following </a:t>
            </a:r>
            <a:r>
              <a:rPr lang="en-AU" sz="1800" dirty="0" smtClean="0"/>
              <a:t>stages:</a:t>
            </a:r>
            <a:endParaRPr lang="en-US" sz="1800" dirty="0"/>
          </a:p>
          <a:p>
            <a:pPr marL="640080" lvl="1"/>
            <a:r>
              <a:rPr lang="en-AU" sz="1800" dirty="0" smtClean="0"/>
              <a:t>Source </a:t>
            </a:r>
            <a:r>
              <a:rPr lang="en-AU" sz="1800" dirty="0"/>
              <a:t>to </a:t>
            </a:r>
            <a:r>
              <a:rPr lang="en-AU" sz="1800" dirty="0" smtClean="0"/>
              <a:t>Staging Layer</a:t>
            </a:r>
            <a:endParaRPr lang="en-US" sz="1800" dirty="0"/>
          </a:p>
          <a:p>
            <a:pPr marL="640080" lvl="1"/>
            <a:r>
              <a:rPr lang="en-AU" sz="1800" dirty="0" smtClean="0"/>
              <a:t>Staging to Landing Layer</a:t>
            </a:r>
            <a:endParaRPr lang="en-US" sz="1800" dirty="0"/>
          </a:p>
          <a:p>
            <a:pPr marL="640080" lvl="1"/>
            <a:r>
              <a:rPr lang="en-AU" sz="1800" dirty="0" smtClean="0"/>
              <a:t>Landing to DW Layer</a:t>
            </a:r>
            <a:endParaRPr lang="en-US" sz="1800" dirty="0"/>
          </a:p>
          <a:p>
            <a:pPr marL="365760" lvl="0"/>
            <a:r>
              <a:rPr lang="en-AU" sz="1800" dirty="0" smtClean="0"/>
              <a:t>To check </a:t>
            </a:r>
            <a:r>
              <a:rPr lang="en-AU" sz="1800" dirty="0"/>
              <a:t>target tables are populated with </a:t>
            </a:r>
            <a:r>
              <a:rPr lang="en-AU" sz="1800" dirty="0" smtClean="0"/>
              <a:t>expected number </a:t>
            </a:r>
            <a:r>
              <a:rPr lang="en-AU" sz="1800" dirty="0"/>
              <a:t>of records.</a:t>
            </a:r>
            <a:endParaRPr lang="en-US" sz="1800" dirty="0"/>
          </a:p>
          <a:p>
            <a:pPr marL="365760" lvl="0"/>
            <a:r>
              <a:rPr lang="en-AU" sz="1800" dirty="0"/>
              <a:t>Performance of the schedule </a:t>
            </a:r>
            <a:r>
              <a:rPr lang="en-AU" sz="1800" dirty="0" smtClean="0"/>
              <a:t>job is </a:t>
            </a:r>
            <a:r>
              <a:rPr lang="en-AU" sz="1800" dirty="0"/>
              <a:t>recorded and analysis </a:t>
            </a:r>
            <a:r>
              <a:rPr lang="en-AU" sz="1800" dirty="0" smtClean="0"/>
              <a:t>on performance </a:t>
            </a:r>
            <a:r>
              <a:rPr lang="en-AU" sz="1800" dirty="0"/>
              <a:t>result.</a:t>
            </a:r>
            <a:endParaRPr lang="en-US" sz="1800" dirty="0"/>
          </a:p>
          <a:p>
            <a:pPr marL="365760" lvl="0"/>
            <a:r>
              <a:rPr lang="en-AU" sz="1800" dirty="0"/>
              <a:t>To verify the </a:t>
            </a:r>
            <a:r>
              <a:rPr lang="en-AU" sz="1800" dirty="0" smtClean="0"/>
              <a:t>dependencies </a:t>
            </a:r>
            <a:r>
              <a:rPr lang="en-AU" sz="1800" dirty="0"/>
              <a:t>among workflows between source to staging, staging to </a:t>
            </a:r>
            <a:r>
              <a:rPr lang="en-AU" sz="1800" dirty="0" smtClean="0"/>
              <a:t>staging, </a:t>
            </a:r>
            <a:r>
              <a:rPr lang="en-AU" sz="1800" dirty="0"/>
              <a:t>and staging to core </a:t>
            </a:r>
            <a:r>
              <a:rPr lang="en-AU" sz="1800" dirty="0" smtClean="0"/>
              <a:t>have </a:t>
            </a:r>
            <a:r>
              <a:rPr lang="en-AU" sz="1800" dirty="0"/>
              <a:t>been properly defined.</a:t>
            </a:r>
            <a:endParaRPr lang="en-US" sz="1800" dirty="0"/>
          </a:p>
          <a:p>
            <a:pPr marL="365760" lvl="0"/>
            <a:r>
              <a:rPr lang="en-AU" sz="1800" dirty="0"/>
              <a:t>To </a:t>
            </a:r>
            <a:r>
              <a:rPr lang="en-AU" sz="1800" dirty="0" smtClean="0"/>
              <a:t>check </a:t>
            </a:r>
            <a:r>
              <a:rPr lang="en-AU" sz="1800" dirty="0"/>
              <a:t>for </a:t>
            </a:r>
            <a:r>
              <a:rPr lang="en-AU" sz="1800" dirty="0" smtClean="0"/>
              <a:t>error </a:t>
            </a:r>
            <a:r>
              <a:rPr lang="en-AU" sz="1800" dirty="0"/>
              <a:t>log messages in appropriate file.</a:t>
            </a:r>
            <a:endParaRPr lang="en-US" sz="1800" dirty="0"/>
          </a:p>
          <a:p>
            <a:pPr marL="365760" lvl="0"/>
            <a:r>
              <a:rPr lang="en-AU" sz="1800" dirty="0" smtClean="0"/>
              <a:t>To </a:t>
            </a:r>
            <a:r>
              <a:rPr lang="en-AU" sz="1800" dirty="0"/>
              <a:t>check for </a:t>
            </a:r>
            <a:r>
              <a:rPr lang="en-AU" sz="1800" dirty="0" smtClean="0"/>
              <a:t>restarting </a:t>
            </a:r>
            <a:r>
              <a:rPr lang="en-AU" sz="1800" dirty="0"/>
              <a:t>of </a:t>
            </a:r>
            <a:r>
              <a:rPr lang="en-AU" sz="1800" dirty="0" smtClean="0"/>
              <a:t>jobs </a:t>
            </a:r>
            <a:r>
              <a:rPr lang="en-AU" sz="1800" dirty="0"/>
              <a:t>in case of failures</a:t>
            </a:r>
            <a:r>
              <a:rPr lang="en-AU" sz="1800" dirty="0" smtClean="0"/>
              <a:t>.</a:t>
            </a:r>
          </a:p>
          <a:p>
            <a:pPr marL="365760" lvl="0"/>
            <a:r>
              <a:rPr lang="en-AU" sz="1800" dirty="0" smtClean="0"/>
              <a:t>ETL data validation on Initial/History Load.</a:t>
            </a:r>
          </a:p>
          <a:p>
            <a:pPr marL="365760" lvl="0"/>
            <a:r>
              <a:rPr lang="en-AU" sz="1800" dirty="0" smtClean="0"/>
              <a:t>ETL data validation on Incremental and Full Load.</a:t>
            </a:r>
          </a:p>
          <a:p>
            <a:pPr marL="365760" lvl="0"/>
            <a:r>
              <a:rPr lang="en-AU" sz="1800" dirty="0" smtClean="0"/>
              <a:t>SCD types and defect management in SIT.</a:t>
            </a:r>
          </a:p>
        </p:txBody>
      </p:sp>
      <p:sp>
        <p:nvSpPr>
          <p:cNvPr id="3" name="Title 2"/>
          <p:cNvSpPr>
            <a:spLocks noGrp="1"/>
          </p:cNvSpPr>
          <p:nvPr>
            <p:ph type="title"/>
          </p:nvPr>
        </p:nvSpPr>
        <p:spPr>
          <a:xfrm>
            <a:off x="1600200" y="0"/>
            <a:ext cx="7543800" cy="1143000"/>
          </a:xfrm>
        </p:spPr>
        <p:txBody>
          <a:bodyPr/>
          <a:lstStyle/>
          <a:p>
            <a:r>
              <a:rPr lang="en-US" dirty="0" smtClean="0"/>
              <a:t>ETL System Integration Testing: Objective</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spTree>
    <p:extLst>
      <p:ext uri="{BB962C8B-B14F-4D97-AF65-F5344CB8AC3E}">
        <p14:creationId xmlns:p14="http://schemas.microsoft.com/office/powerpoint/2010/main" val="3690263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675496"/>
          </a:xfrm>
          <a:noFill/>
          <a:ln w="9525">
            <a:noFill/>
            <a:miter lim="800000"/>
            <a:headEnd/>
            <a:tailEnd/>
          </a:ln>
        </p:spPr>
        <p:txBody>
          <a:bodyPr vert="horz" wrap="square" lIns="91440" tIns="45720" rIns="91440" bIns="45720" numCol="1" anchor="t" anchorCtr="0" compatLnSpc="1">
            <a:prstTxWarp prst="textNoShape">
              <a:avLst/>
            </a:prstTxWarp>
          </a:bodyPr>
          <a:lstStyle/>
          <a:p>
            <a:pPr marL="0" lvl="0" indent="0">
              <a:buNone/>
            </a:pPr>
            <a:r>
              <a:rPr lang="en-US" sz="1800" dirty="0" smtClean="0"/>
              <a:t>The overview of this program consists of the following points:</a:t>
            </a:r>
          </a:p>
          <a:p>
            <a:pPr lvl="0"/>
            <a:r>
              <a:rPr lang="en-US" sz="1800" dirty="0" smtClean="0"/>
              <a:t>The responsibility of SIT is to validate </a:t>
            </a:r>
            <a:r>
              <a:rPr lang="en-US" sz="1800" dirty="0"/>
              <a:t>data integrity between the different sub-components that make up a specified system. The SIT process occurs after unit testing. </a:t>
            </a:r>
          </a:p>
          <a:p>
            <a:pPr lvl="0"/>
            <a:r>
              <a:rPr lang="en-US" sz="1800" dirty="0"/>
              <a:t>The main goal of SIT testing is to test the aggregated components and the dependencies that exist between them. </a:t>
            </a:r>
          </a:p>
          <a:p>
            <a:pPr lvl="0"/>
            <a:r>
              <a:rPr lang="en-US" sz="1800" dirty="0" smtClean="0"/>
              <a:t>The function of SIT </a:t>
            </a:r>
            <a:r>
              <a:rPr lang="en-US" sz="1800" dirty="0"/>
              <a:t>testing </a:t>
            </a:r>
            <a:r>
              <a:rPr lang="en-US" sz="1800" dirty="0" smtClean="0"/>
              <a:t>is to ensure </a:t>
            </a:r>
            <a:r>
              <a:rPr lang="en-US" sz="1800" dirty="0"/>
              <a:t>that it follows the dependencies available in a sequence, from source to staging data load and execution of transformation rules in stating and loaded the data into target tables. </a:t>
            </a:r>
          </a:p>
        </p:txBody>
      </p:sp>
      <p:sp>
        <p:nvSpPr>
          <p:cNvPr id="3" name="Title 2"/>
          <p:cNvSpPr>
            <a:spLocks noGrp="1"/>
          </p:cNvSpPr>
          <p:nvPr>
            <p:ph type="title"/>
          </p:nvPr>
        </p:nvSpPr>
        <p:spPr>
          <a:xfrm>
            <a:off x="1600200" y="0"/>
            <a:ext cx="7543800" cy="1143000"/>
          </a:xfrm>
        </p:spPr>
        <p:txBody>
          <a:bodyPr/>
          <a:lstStyle/>
          <a:p>
            <a:r>
              <a:rPr lang="en-US" dirty="0" smtClean="0"/>
              <a:t>ETL System Integration Testing: Overview </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extLst>
      <p:ext uri="{BB962C8B-B14F-4D97-AF65-F5344CB8AC3E}">
        <p14:creationId xmlns:p14="http://schemas.microsoft.com/office/powerpoint/2010/main" val="1941931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5132696"/>
          </a:xfrm>
        </p:spPr>
        <p:txBody>
          <a:bodyPr/>
          <a:lstStyle/>
          <a:p>
            <a:pPr marL="365760" algn="just"/>
            <a:r>
              <a:rPr lang="en-US" sz="1700" dirty="0" smtClean="0">
                <a:solidFill>
                  <a:srgbClr val="00B050"/>
                </a:solidFill>
              </a:rPr>
              <a:t>SIT validates data integrity between the different sub-components that make up a specified system. The SIT process occurs after unit testing. </a:t>
            </a:r>
          </a:p>
          <a:p>
            <a:pPr marL="365760" algn="just"/>
            <a:r>
              <a:rPr lang="en-US" sz="1700" dirty="0" smtClean="0">
                <a:solidFill>
                  <a:srgbClr val="00B050"/>
                </a:solidFill>
              </a:rPr>
              <a:t>The main goal of SIT testing is to test the aggregated components and the dependencies that exist between them. </a:t>
            </a:r>
          </a:p>
          <a:p>
            <a:pPr marL="365760" algn="just"/>
            <a:r>
              <a:rPr lang="en-US" sz="1700" dirty="0" smtClean="0">
                <a:solidFill>
                  <a:srgbClr val="00B050"/>
                </a:solidFill>
              </a:rPr>
              <a:t>SIT testing ensures that it follows the dependencies available in a sequence, from source to staging data load and execution of transformation rules in stating and loaded the data into target tables.</a:t>
            </a:r>
          </a:p>
          <a:p>
            <a:pPr marL="22860" indent="0" algn="just">
              <a:buNone/>
            </a:pPr>
            <a:r>
              <a:rPr lang="en-AU" sz="1700" dirty="0" smtClean="0">
                <a:solidFill>
                  <a:srgbClr val="00B050"/>
                </a:solidFill>
              </a:rPr>
              <a:t>SIT in ETL project involves the following:</a:t>
            </a:r>
            <a:endParaRPr lang="en-US" sz="1700" dirty="0" smtClean="0">
              <a:solidFill>
                <a:srgbClr val="00B050"/>
              </a:solidFill>
            </a:endParaRPr>
          </a:p>
          <a:p>
            <a:pPr marL="365760" lvl="0" algn="just"/>
            <a:r>
              <a:rPr lang="en-AU" sz="1700" dirty="0" smtClean="0">
                <a:solidFill>
                  <a:srgbClr val="00B050"/>
                </a:solidFill>
              </a:rPr>
              <a:t>To check the business requirement of the system meets.</a:t>
            </a:r>
            <a:endParaRPr lang="en-US" sz="1700" dirty="0" smtClean="0">
              <a:solidFill>
                <a:srgbClr val="00B050"/>
              </a:solidFill>
            </a:endParaRPr>
          </a:p>
          <a:p>
            <a:pPr marL="365760" lvl="0" algn="just"/>
            <a:r>
              <a:rPr lang="en-AU" sz="1700" dirty="0" smtClean="0">
                <a:solidFill>
                  <a:srgbClr val="00B050"/>
                </a:solidFill>
              </a:rPr>
              <a:t>To check the data flow from different source system to target as defined in design requirement.</a:t>
            </a:r>
            <a:endParaRPr lang="en-US" sz="1700" dirty="0" smtClean="0">
              <a:solidFill>
                <a:srgbClr val="00B050"/>
              </a:solidFill>
            </a:endParaRPr>
          </a:p>
          <a:p>
            <a:pPr marL="365760" lvl="0" algn="just"/>
            <a:r>
              <a:rPr lang="en-AU" sz="1700" dirty="0" smtClean="0">
                <a:solidFill>
                  <a:srgbClr val="00B050"/>
                </a:solidFill>
              </a:rPr>
              <a:t>To check for end to end integration of systems and connectivity of the infrastructure (e.g. hardware and network configurations are correct).</a:t>
            </a:r>
            <a:endParaRPr lang="en-US" sz="1700" dirty="0" smtClean="0">
              <a:solidFill>
                <a:srgbClr val="00B050"/>
              </a:solidFill>
            </a:endParaRPr>
          </a:p>
          <a:p>
            <a:pPr marL="365760" lvl="0" algn="just"/>
            <a:r>
              <a:rPr lang="en-AU" sz="1700" dirty="0" smtClean="0">
                <a:solidFill>
                  <a:srgbClr val="00B050"/>
                </a:solidFill>
              </a:rPr>
              <a:t>To check all transactions, database updates, and data flows functions for accuracy.</a:t>
            </a:r>
            <a:endParaRPr lang="en-US" sz="1700" dirty="0" smtClean="0">
              <a:solidFill>
                <a:srgbClr val="00B050"/>
              </a:solidFill>
            </a:endParaRPr>
          </a:p>
          <a:p>
            <a:pPr marL="365760" lvl="0" algn="just"/>
            <a:r>
              <a:rPr lang="en-AU" sz="1700" dirty="0" smtClean="0">
                <a:solidFill>
                  <a:srgbClr val="00B050"/>
                </a:solidFill>
              </a:rPr>
              <a:t>To validate BI reports functionality.</a:t>
            </a:r>
          </a:p>
          <a:p>
            <a:pPr marL="365760" lvl="0" algn="just"/>
            <a:r>
              <a:rPr lang="en-AU" sz="1700" dirty="0" smtClean="0">
                <a:solidFill>
                  <a:srgbClr val="00B050"/>
                </a:solidFill>
              </a:rPr>
              <a:t>To validate all the error logs are captured and rejection records are available for validation/reprocess.</a:t>
            </a:r>
            <a:endParaRPr lang="en-US" sz="1700" dirty="0" smtClean="0">
              <a:solidFill>
                <a:srgbClr val="00B050"/>
              </a:solidFill>
            </a:endParaRPr>
          </a:p>
        </p:txBody>
      </p:sp>
      <p:sp>
        <p:nvSpPr>
          <p:cNvPr id="3" name="Title 2"/>
          <p:cNvSpPr>
            <a:spLocks noGrp="1"/>
          </p:cNvSpPr>
          <p:nvPr>
            <p:ph type="title"/>
          </p:nvPr>
        </p:nvSpPr>
        <p:spPr>
          <a:xfrm>
            <a:off x="1600200" y="0"/>
            <a:ext cx="7543800" cy="1143000"/>
          </a:xfrm>
        </p:spPr>
        <p:txBody>
          <a:bodyPr/>
          <a:lstStyle/>
          <a:p>
            <a:r>
              <a:rPr lang="en-US" dirty="0" smtClean="0">
                <a:solidFill>
                  <a:schemeClr val="bg1"/>
                </a:solidFill>
              </a:rPr>
              <a:t>Introduction</a:t>
            </a:r>
            <a:endParaRPr lang="en-US" dirty="0">
              <a:solidFill>
                <a:schemeClr val="bg1"/>
              </a:solidFill>
            </a:endParaRPr>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6</a:t>
            </a:fld>
            <a:endParaRPr lang="en-US" sz="1400" dirty="0"/>
          </a:p>
        </p:txBody>
      </p:sp>
    </p:spTree>
    <p:extLst>
      <p:ext uri="{BB962C8B-B14F-4D97-AF65-F5344CB8AC3E}">
        <p14:creationId xmlns:p14="http://schemas.microsoft.com/office/powerpoint/2010/main" val="325544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02392"/>
            <a:ext cx="8686800" cy="4946650"/>
          </a:xfrm>
        </p:spPr>
        <p:txBody>
          <a:bodyPr/>
          <a:lstStyle/>
          <a:p>
            <a:pPr marL="0" indent="0" algn="just">
              <a:buNone/>
            </a:pPr>
            <a:r>
              <a:rPr lang="en-US" sz="1600" b="1" dirty="0" smtClean="0">
                <a:solidFill>
                  <a:srgbClr val="00B050"/>
                </a:solidFill>
              </a:rPr>
              <a:t>Entry criteria:</a:t>
            </a:r>
            <a:r>
              <a:rPr lang="en-US" sz="1600" dirty="0" smtClean="0">
                <a:solidFill>
                  <a:srgbClr val="00B050"/>
                </a:solidFill>
              </a:rPr>
              <a:t> </a:t>
            </a:r>
          </a:p>
          <a:p>
            <a:pPr marL="365760" lvl="0" algn="just"/>
            <a:r>
              <a:rPr lang="en-US" sz="1400" dirty="0" smtClean="0">
                <a:solidFill>
                  <a:srgbClr val="00B050"/>
                </a:solidFill>
              </a:rPr>
              <a:t>Business </a:t>
            </a:r>
            <a:r>
              <a:rPr lang="en-US" sz="1400" dirty="0">
                <a:solidFill>
                  <a:srgbClr val="00B050"/>
                </a:solidFill>
              </a:rPr>
              <a:t>Requirement and design document must be available.</a:t>
            </a:r>
          </a:p>
          <a:p>
            <a:pPr marL="365760" lvl="0" algn="just"/>
            <a:r>
              <a:rPr lang="en-US" sz="1400" dirty="0">
                <a:solidFill>
                  <a:srgbClr val="00B050"/>
                </a:solidFill>
              </a:rPr>
              <a:t>Application Code should be fully developed.</a:t>
            </a:r>
          </a:p>
          <a:p>
            <a:pPr marL="365760" lvl="0" algn="just"/>
            <a:r>
              <a:rPr lang="en-US" sz="1400" dirty="0">
                <a:solidFill>
                  <a:srgbClr val="00B050"/>
                </a:solidFill>
              </a:rPr>
              <a:t>Environment should be ready. </a:t>
            </a:r>
          </a:p>
          <a:p>
            <a:pPr marL="365760" lvl="0" algn="just"/>
            <a:r>
              <a:rPr lang="en-US" sz="1400" dirty="0">
                <a:solidFill>
                  <a:srgbClr val="00B050"/>
                </a:solidFill>
              </a:rPr>
              <a:t>Unit testing should be completed and UT results should be shared with SIT team</a:t>
            </a:r>
            <a:r>
              <a:rPr lang="en-US" sz="1400" dirty="0" smtClean="0">
                <a:solidFill>
                  <a:srgbClr val="00B050"/>
                </a:solidFill>
              </a:rPr>
              <a:t>.</a:t>
            </a:r>
          </a:p>
          <a:p>
            <a:pPr marL="365760" lvl="0" algn="just"/>
            <a:r>
              <a:rPr lang="en-US" sz="1400" dirty="0" smtClean="0">
                <a:solidFill>
                  <a:srgbClr val="00B050"/>
                </a:solidFill>
              </a:rPr>
              <a:t>Test data readiness.</a:t>
            </a:r>
          </a:p>
          <a:p>
            <a:pPr marL="365760" lvl="0" algn="just"/>
            <a:r>
              <a:rPr lang="en-US" sz="1400" dirty="0" smtClean="0">
                <a:solidFill>
                  <a:srgbClr val="00B050"/>
                </a:solidFill>
              </a:rPr>
              <a:t>SIT test cases prepared and signed off by business SME.</a:t>
            </a:r>
            <a:endParaRPr lang="en-US" sz="1400" dirty="0">
              <a:solidFill>
                <a:srgbClr val="00B050"/>
              </a:solidFill>
            </a:endParaRPr>
          </a:p>
          <a:p>
            <a:pPr marL="365760" lvl="0" algn="just"/>
            <a:r>
              <a:rPr lang="en-US" sz="1400" dirty="0" smtClean="0">
                <a:solidFill>
                  <a:srgbClr val="00B050"/>
                </a:solidFill>
              </a:rPr>
              <a:t>All the SQL queries used for test data validation should be signed off by business SME.</a:t>
            </a:r>
          </a:p>
          <a:p>
            <a:pPr marL="365760" lvl="0" algn="just"/>
            <a:r>
              <a:rPr lang="en-US" sz="1400" dirty="0" smtClean="0">
                <a:solidFill>
                  <a:srgbClr val="00B050"/>
                </a:solidFill>
              </a:rPr>
              <a:t>Communication </a:t>
            </a:r>
            <a:r>
              <a:rPr lang="en-US" sz="1400" dirty="0">
                <a:solidFill>
                  <a:srgbClr val="00B050"/>
                </a:solidFill>
              </a:rPr>
              <a:t>mail to SIT team on deployment of code and Sanity testing</a:t>
            </a:r>
            <a:r>
              <a:rPr lang="en-US" sz="1400" dirty="0" smtClean="0">
                <a:solidFill>
                  <a:srgbClr val="00B050"/>
                </a:solidFill>
              </a:rPr>
              <a:t>.</a:t>
            </a:r>
          </a:p>
          <a:p>
            <a:pPr marL="365760" lvl="0" algn="just"/>
            <a:r>
              <a:rPr lang="en-US" sz="1400" dirty="0" smtClean="0">
                <a:solidFill>
                  <a:srgbClr val="00B050"/>
                </a:solidFill>
              </a:rPr>
              <a:t>UAT Scenarios should be shared with SIT team before the start of SIT execution. This is done in order to ensure that understanding of SIT team is on the same page with business needs.</a:t>
            </a:r>
          </a:p>
          <a:p>
            <a:pPr marL="0" lvl="0" indent="0" algn="just">
              <a:buNone/>
            </a:pPr>
            <a:r>
              <a:rPr lang="en-US" sz="1600" b="1" dirty="0" smtClean="0">
                <a:solidFill>
                  <a:srgbClr val="00B050"/>
                </a:solidFill>
              </a:rPr>
              <a:t>Exit Criteria:</a:t>
            </a:r>
          </a:p>
          <a:p>
            <a:pPr marL="365760" lvl="0" algn="just"/>
            <a:r>
              <a:rPr lang="en-US" sz="1400" dirty="0">
                <a:solidFill>
                  <a:srgbClr val="00B050"/>
                </a:solidFill>
              </a:rPr>
              <a:t>All priority bugs have been fixed and closed in </a:t>
            </a:r>
            <a:r>
              <a:rPr lang="en-US" sz="1400" dirty="0" smtClean="0">
                <a:solidFill>
                  <a:srgbClr val="00B050"/>
                </a:solidFill>
              </a:rPr>
              <a:t>ETL.</a:t>
            </a:r>
            <a:endParaRPr lang="en-US" sz="1400" dirty="0">
              <a:solidFill>
                <a:srgbClr val="00B050"/>
              </a:solidFill>
            </a:endParaRPr>
          </a:p>
          <a:p>
            <a:pPr marL="365760" lvl="0" algn="just"/>
            <a:r>
              <a:rPr lang="en-US" sz="1400" dirty="0">
                <a:solidFill>
                  <a:srgbClr val="00B050"/>
                </a:solidFill>
              </a:rPr>
              <a:t>QA has spot tested content, features, and ETL functionality of the product and verified that it is feature-complete.</a:t>
            </a:r>
          </a:p>
          <a:p>
            <a:pPr marL="365760" lvl="0" algn="just"/>
            <a:r>
              <a:rPr lang="en-US" sz="1400" dirty="0">
                <a:solidFill>
                  <a:srgbClr val="00B050"/>
                </a:solidFill>
              </a:rPr>
              <a:t>Internal documentation has been updated to reflect the current state of the product.</a:t>
            </a:r>
          </a:p>
          <a:p>
            <a:pPr marL="365760" lvl="0" algn="just"/>
            <a:r>
              <a:rPr lang="en-US" sz="1400" dirty="0">
                <a:solidFill>
                  <a:srgbClr val="00B050"/>
                </a:solidFill>
              </a:rPr>
              <a:t>The Technical Lead has submitted all files for integration accompanied by Release Notes. </a:t>
            </a:r>
          </a:p>
          <a:p>
            <a:pPr marL="365760" lvl="0" algn="just"/>
            <a:r>
              <a:rPr lang="en-US" sz="1400" dirty="0">
                <a:solidFill>
                  <a:srgbClr val="00B050"/>
                </a:solidFill>
              </a:rPr>
              <a:t>SIT team has provided the sign off communication in a mail as a go ahead to deploy the code in UAT environment</a:t>
            </a:r>
            <a:r>
              <a:rPr lang="en-US" sz="1400" dirty="0" smtClean="0">
                <a:solidFill>
                  <a:srgbClr val="00B050"/>
                </a:solidFill>
              </a:rPr>
              <a:t>.</a:t>
            </a:r>
            <a:endParaRPr lang="en-US" sz="1400" dirty="0">
              <a:solidFill>
                <a:srgbClr val="00B050"/>
              </a:solidFill>
            </a:endParaRPr>
          </a:p>
        </p:txBody>
      </p:sp>
      <p:sp>
        <p:nvSpPr>
          <p:cNvPr id="3" name="Title 2"/>
          <p:cNvSpPr>
            <a:spLocks noGrp="1"/>
          </p:cNvSpPr>
          <p:nvPr>
            <p:ph type="title"/>
          </p:nvPr>
        </p:nvSpPr>
        <p:spPr>
          <a:xfrm>
            <a:off x="1600200" y="0"/>
            <a:ext cx="7543800" cy="1143000"/>
          </a:xfrm>
        </p:spPr>
        <p:txBody>
          <a:bodyPr/>
          <a:lstStyle/>
          <a:p>
            <a:pPr lvl="0"/>
            <a:r>
              <a:rPr lang="en-US" dirty="0" smtClean="0"/>
              <a:t>ETL SIT Testing Criteria</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7</a:t>
            </a:fld>
            <a:endParaRPr lang="en-US" sz="1400" dirty="0"/>
          </a:p>
        </p:txBody>
      </p:sp>
    </p:spTree>
    <p:extLst>
      <p:ext uri="{BB962C8B-B14F-4D97-AF65-F5344CB8AC3E}">
        <p14:creationId xmlns:p14="http://schemas.microsoft.com/office/powerpoint/2010/main" val="11412039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1500" dirty="0" smtClean="0"/>
              <a:t>Test data can be prepared in two ways as explained below:</a:t>
            </a:r>
            <a:endParaRPr lang="en-US" sz="1500" dirty="0"/>
          </a:p>
          <a:p>
            <a:pPr marL="365760">
              <a:buFont typeface="+mj-lt"/>
              <a:buAutoNum type="arabicPeriod"/>
            </a:pPr>
            <a:r>
              <a:rPr lang="en-US" sz="1600" b="1" dirty="0" smtClean="0"/>
              <a:t>Insert </a:t>
            </a:r>
            <a:r>
              <a:rPr lang="en-US" sz="1600" b="1" dirty="0"/>
              <a:t>New Data:</a:t>
            </a:r>
            <a:endParaRPr lang="en-US" sz="1600" dirty="0"/>
          </a:p>
          <a:p>
            <a:pPr marL="365760"/>
            <a:r>
              <a:rPr lang="en-US" sz="1500" dirty="0"/>
              <a:t>Get a </a:t>
            </a:r>
            <a:r>
              <a:rPr lang="en-US" sz="1500" dirty="0" smtClean="0"/>
              <a:t>cleansed </a:t>
            </a:r>
            <a:r>
              <a:rPr lang="en-US" sz="1500" dirty="0"/>
              <a:t>DB and insert all the data as specified in </a:t>
            </a:r>
            <a:r>
              <a:rPr lang="en-US" sz="1500" dirty="0" smtClean="0"/>
              <a:t>test cases based on the test scenario going to be validate. </a:t>
            </a:r>
          </a:p>
          <a:p>
            <a:pPr marL="365760"/>
            <a:r>
              <a:rPr lang="en-US" sz="1500" dirty="0" smtClean="0"/>
              <a:t>Execute the job and validate the test data against actual with expected. </a:t>
            </a:r>
          </a:p>
          <a:p>
            <a:endParaRPr lang="en-US" sz="1500" dirty="0" smtClean="0">
              <a:solidFill>
                <a:srgbClr val="00B050"/>
              </a:solidFill>
            </a:endParaRPr>
          </a:p>
          <a:p>
            <a:pPr marL="0" indent="0">
              <a:buNone/>
            </a:pPr>
            <a:r>
              <a:rPr lang="en-US" sz="1600" b="1" dirty="0" smtClean="0">
                <a:solidFill>
                  <a:srgbClr val="00B050"/>
                </a:solidFill>
              </a:rPr>
              <a:t>Essential </a:t>
            </a:r>
            <a:r>
              <a:rPr lang="en-US" sz="1600" b="1" dirty="0">
                <a:solidFill>
                  <a:srgbClr val="00B050"/>
                </a:solidFill>
              </a:rPr>
              <a:t>and </a:t>
            </a:r>
            <a:r>
              <a:rPr lang="en-US" sz="1600" b="1" dirty="0" smtClean="0">
                <a:solidFill>
                  <a:srgbClr val="00B050"/>
                </a:solidFill>
              </a:rPr>
              <a:t>Critical </a:t>
            </a:r>
            <a:r>
              <a:rPr lang="en-US" sz="1600" b="1" dirty="0">
                <a:solidFill>
                  <a:srgbClr val="00B050"/>
                </a:solidFill>
              </a:rPr>
              <a:t>C</a:t>
            </a:r>
            <a:r>
              <a:rPr lang="en-US" sz="1600" b="1" dirty="0" smtClean="0">
                <a:solidFill>
                  <a:srgbClr val="00B050"/>
                </a:solidFill>
              </a:rPr>
              <a:t>oncerns on Test </a:t>
            </a:r>
            <a:r>
              <a:rPr lang="en-US" sz="1600" b="1" dirty="0">
                <a:solidFill>
                  <a:srgbClr val="00B050"/>
                </a:solidFill>
              </a:rPr>
              <a:t>D</a:t>
            </a:r>
            <a:r>
              <a:rPr lang="en-US" sz="1600" b="1" dirty="0" smtClean="0">
                <a:solidFill>
                  <a:srgbClr val="00B050"/>
                </a:solidFill>
              </a:rPr>
              <a:t>ata </a:t>
            </a:r>
            <a:r>
              <a:rPr lang="en-US" sz="1600" b="1" dirty="0">
                <a:solidFill>
                  <a:srgbClr val="00B050"/>
                </a:solidFill>
              </a:rPr>
              <a:t>P</a:t>
            </a:r>
            <a:r>
              <a:rPr lang="en-US" sz="1600" b="1" dirty="0" smtClean="0">
                <a:solidFill>
                  <a:srgbClr val="00B050"/>
                </a:solidFill>
              </a:rPr>
              <a:t>reparation:</a:t>
            </a:r>
          </a:p>
          <a:p>
            <a:pPr marL="365760"/>
            <a:r>
              <a:rPr lang="en-US" sz="1500" dirty="0">
                <a:solidFill>
                  <a:srgbClr val="00B050"/>
                </a:solidFill>
              </a:rPr>
              <a:t>Empty instance of database may not be </a:t>
            </a:r>
            <a:r>
              <a:rPr lang="en-US" sz="1500" dirty="0" smtClean="0">
                <a:solidFill>
                  <a:srgbClr val="00B050"/>
                </a:solidFill>
              </a:rPr>
              <a:t>available.</a:t>
            </a:r>
            <a:endParaRPr lang="en-US" sz="1500" dirty="0">
              <a:solidFill>
                <a:srgbClr val="00B050"/>
              </a:solidFill>
            </a:endParaRPr>
          </a:p>
          <a:p>
            <a:pPr marL="365760"/>
            <a:r>
              <a:rPr lang="en-US" sz="1500" dirty="0">
                <a:solidFill>
                  <a:srgbClr val="00B050"/>
                </a:solidFill>
              </a:rPr>
              <a:t>Inserted test data may be insufficient for testing some cases like performance and load testing.</a:t>
            </a:r>
          </a:p>
          <a:p>
            <a:pPr marL="365760"/>
            <a:r>
              <a:rPr lang="en-US" sz="1500" dirty="0" smtClean="0">
                <a:solidFill>
                  <a:srgbClr val="00B050"/>
                </a:solidFill>
              </a:rPr>
              <a:t>Insertion </a:t>
            </a:r>
            <a:r>
              <a:rPr lang="en-US" sz="1500" dirty="0">
                <a:solidFill>
                  <a:srgbClr val="00B050"/>
                </a:solidFill>
              </a:rPr>
              <a:t>of limited test data (</a:t>
            </a:r>
            <a:r>
              <a:rPr lang="en-US" sz="1500" dirty="0" smtClean="0">
                <a:solidFill>
                  <a:srgbClr val="00B050"/>
                </a:solidFill>
              </a:rPr>
              <a:t>just according </a:t>
            </a:r>
            <a:r>
              <a:rPr lang="en-US" sz="1500" dirty="0">
                <a:solidFill>
                  <a:srgbClr val="00B050"/>
                </a:solidFill>
              </a:rPr>
              <a:t>to the test cases needs) may hide some issues that could be found only with the</a:t>
            </a:r>
            <a:r>
              <a:rPr lang="en-US" sz="1500" b="1" dirty="0">
                <a:solidFill>
                  <a:srgbClr val="00B050"/>
                </a:solidFill>
              </a:rPr>
              <a:t> </a:t>
            </a:r>
            <a:r>
              <a:rPr lang="en-US" sz="1500" dirty="0">
                <a:solidFill>
                  <a:srgbClr val="00B050"/>
                </a:solidFill>
              </a:rPr>
              <a:t>large data set.</a:t>
            </a:r>
          </a:p>
          <a:p>
            <a:pPr marL="365760"/>
            <a:r>
              <a:rPr lang="en-US" sz="1500" dirty="0">
                <a:solidFill>
                  <a:srgbClr val="00B050"/>
                </a:solidFill>
              </a:rPr>
              <a:t>For data insertion, complex queries and/or procedures may be </a:t>
            </a:r>
            <a:r>
              <a:rPr lang="en-US" sz="1500" dirty="0" smtClean="0">
                <a:solidFill>
                  <a:srgbClr val="00B050"/>
                </a:solidFill>
              </a:rPr>
              <a:t>required </a:t>
            </a:r>
            <a:r>
              <a:rPr lang="en-US" sz="1500" dirty="0">
                <a:solidFill>
                  <a:srgbClr val="00B050"/>
                </a:solidFill>
              </a:rPr>
              <a:t>and for </a:t>
            </a:r>
            <a:r>
              <a:rPr lang="en-US" sz="1500" dirty="0" smtClean="0">
                <a:solidFill>
                  <a:srgbClr val="00B050"/>
                </a:solidFill>
              </a:rPr>
              <a:t>this, </a:t>
            </a:r>
            <a:r>
              <a:rPr lang="en-US" sz="1500" dirty="0">
                <a:solidFill>
                  <a:srgbClr val="00B050"/>
                </a:solidFill>
              </a:rPr>
              <a:t>sufficient assistance or help from the DB developer(s) would be necessary</a:t>
            </a:r>
            <a:r>
              <a:rPr lang="en-US" sz="1500" dirty="0" smtClean="0">
                <a:solidFill>
                  <a:srgbClr val="00B050"/>
                </a:solidFill>
              </a:rPr>
              <a:t>.</a:t>
            </a:r>
          </a:p>
          <a:p>
            <a:pPr marL="0" indent="0">
              <a:buNone/>
            </a:pPr>
            <a:endParaRPr lang="en-US" sz="1500" dirty="0"/>
          </a:p>
          <a:p>
            <a:pPr>
              <a:buFont typeface="+mj-lt"/>
              <a:buAutoNum type="arabicPeriod" startAt="2"/>
            </a:pPr>
            <a:r>
              <a:rPr lang="en-US" sz="1500" b="1" dirty="0" smtClean="0">
                <a:solidFill>
                  <a:srgbClr val="00B050"/>
                </a:solidFill>
              </a:rPr>
              <a:t>Choose </a:t>
            </a:r>
            <a:r>
              <a:rPr lang="en-US" sz="1500" b="1" dirty="0">
                <a:solidFill>
                  <a:srgbClr val="00B050"/>
                </a:solidFill>
              </a:rPr>
              <a:t>S</a:t>
            </a:r>
            <a:r>
              <a:rPr lang="en-US" sz="1500" b="1" dirty="0" smtClean="0">
                <a:solidFill>
                  <a:srgbClr val="00B050"/>
                </a:solidFill>
              </a:rPr>
              <a:t>ample </a:t>
            </a:r>
            <a:r>
              <a:rPr lang="en-US" sz="1500" b="1" dirty="0">
                <a:solidFill>
                  <a:srgbClr val="00B050"/>
                </a:solidFill>
              </a:rPr>
              <a:t>D</a:t>
            </a:r>
            <a:r>
              <a:rPr lang="en-US" sz="1500" b="1" dirty="0" smtClean="0">
                <a:solidFill>
                  <a:srgbClr val="00B050"/>
                </a:solidFill>
              </a:rPr>
              <a:t>ata Subset </a:t>
            </a:r>
            <a:r>
              <a:rPr lang="en-US" sz="1500" b="1" dirty="0">
                <a:solidFill>
                  <a:srgbClr val="00B050"/>
                </a:solidFill>
              </a:rPr>
              <a:t>from </a:t>
            </a:r>
            <a:r>
              <a:rPr lang="en-US" sz="1500" b="1" dirty="0" smtClean="0">
                <a:solidFill>
                  <a:srgbClr val="00B050"/>
                </a:solidFill>
              </a:rPr>
              <a:t>Actual </a:t>
            </a:r>
            <a:r>
              <a:rPr lang="en-US" sz="1500" b="1" dirty="0">
                <a:solidFill>
                  <a:srgbClr val="00B050"/>
                </a:solidFill>
              </a:rPr>
              <a:t>DB </a:t>
            </a:r>
            <a:r>
              <a:rPr lang="en-US" sz="1500" b="1" dirty="0" smtClean="0">
                <a:solidFill>
                  <a:srgbClr val="00B050"/>
                </a:solidFill>
              </a:rPr>
              <a:t>Data</a:t>
            </a:r>
            <a:r>
              <a:rPr lang="en-US" sz="1500" b="1" dirty="0">
                <a:solidFill>
                  <a:srgbClr val="00B050"/>
                </a:solidFill>
              </a:rPr>
              <a:t>:</a:t>
            </a:r>
            <a:endParaRPr lang="en-US" sz="1500" dirty="0">
              <a:solidFill>
                <a:srgbClr val="00B050"/>
              </a:solidFill>
            </a:endParaRPr>
          </a:p>
          <a:p>
            <a:pPr marL="365760"/>
            <a:r>
              <a:rPr lang="en-US" sz="1500" dirty="0">
                <a:solidFill>
                  <a:srgbClr val="00B050"/>
                </a:solidFill>
              </a:rPr>
              <a:t>This is the feasible and more practical technique for test data preparation. </a:t>
            </a:r>
            <a:endParaRPr lang="en-US" sz="1500" dirty="0" smtClean="0">
              <a:solidFill>
                <a:srgbClr val="00B050"/>
              </a:solidFill>
            </a:endParaRPr>
          </a:p>
          <a:p>
            <a:pPr marL="365760"/>
            <a:r>
              <a:rPr lang="en-US" sz="1500" dirty="0" smtClean="0">
                <a:solidFill>
                  <a:srgbClr val="00B050"/>
                </a:solidFill>
              </a:rPr>
              <a:t>Copy </a:t>
            </a:r>
            <a:r>
              <a:rPr lang="en-US" sz="1500" dirty="0">
                <a:solidFill>
                  <a:srgbClr val="00B050"/>
                </a:solidFill>
              </a:rPr>
              <a:t>and use production data by replacing some field values by </a:t>
            </a:r>
            <a:r>
              <a:rPr lang="en-US" sz="1500" dirty="0" smtClean="0">
                <a:solidFill>
                  <a:srgbClr val="00B050"/>
                </a:solidFill>
              </a:rPr>
              <a:t>NULL values</a:t>
            </a:r>
            <a:r>
              <a:rPr lang="en-US" sz="1500" dirty="0">
                <a:solidFill>
                  <a:srgbClr val="00B050"/>
                </a:solidFill>
              </a:rPr>
              <a:t>. </a:t>
            </a:r>
            <a:endParaRPr lang="en-US" sz="1500" dirty="0" smtClean="0">
              <a:solidFill>
                <a:srgbClr val="00B050"/>
              </a:solidFill>
            </a:endParaRPr>
          </a:p>
          <a:p>
            <a:pPr marL="365760"/>
            <a:r>
              <a:rPr lang="en-US" sz="1500" dirty="0" smtClean="0">
                <a:solidFill>
                  <a:srgbClr val="00B050"/>
                </a:solidFill>
              </a:rPr>
              <a:t>This </a:t>
            </a:r>
            <a:r>
              <a:rPr lang="en-US" sz="1500" dirty="0">
                <a:solidFill>
                  <a:srgbClr val="00B050"/>
                </a:solidFill>
              </a:rPr>
              <a:t>may not be feasible all the time due to data security and privacy issues</a:t>
            </a:r>
            <a:r>
              <a:rPr lang="en-US" sz="1500" dirty="0" smtClean="0">
                <a:solidFill>
                  <a:srgbClr val="00B050"/>
                </a:solidFill>
              </a:rPr>
              <a:t>.</a:t>
            </a:r>
            <a:endParaRPr lang="en-US" sz="1500" dirty="0">
              <a:solidFill>
                <a:srgbClr val="00B050"/>
              </a:solidFill>
            </a:endParaRPr>
          </a:p>
        </p:txBody>
      </p:sp>
      <p:sp>
        <p:nvSpPr>
          <p:cNvPr id="3" name="Title 2"/>
          <p:cNvSpPr>
            <a:spLocks noGrp="1"/>
          </p:cNvSpPr>
          <p:nvPr>
            <p:ph type="title"/>
          </p:nvPr>
        </p:nvSpPr>
        <p:spPr/>
        <p:txBody>
          <a:bodyPr/>
          <a:lstStyle/>
          <a:p>
            <a:r>
              <a:rPr lang="en-US" dirty="0" smtClean="0"/>
              <a:t>Test Data Preparation for SIT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23902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6704"/>
            <a:ext cx="8686800" cy="4946650"/>
          </a:xfrm>
        </p:spPr>
        <p:txBody>
          <a:bodyPr/>
          <a:lstStyle/>
          <a:p>
            <a:pPr marL="0" indent="0">
              <a:buNone/>
            </a:pPr>
            <a:r>
              <a:rPr lang="en-US" sz="2000" b="1" dirty="0">
                <a:solidFill>
                  <a:srgbClr val="00B050"/>
                </a:solidFill>
              </a:rPr>
              <a:t>History Load:</a:t>
            </a:r>
            <a:endParaRPr lang="en-US" sz="2000" dirty="0">
              <a:solidFill>
                <a:srgbClr val="00B050"/>
              </a:solidFill>
            </a:endParaRPr>
          </a:p>
          <a:p>
            <a:pPr marL="365760" lvl="1">
              <a:buFont typeface="Arial" panose="020B0604020202020204" pitchFamily="34" charset="0"/>
              <a:buChar char="•"/>
            </a:pPr>
            <a:r>
              <a:rPr lang="en-US" sz="1800" dirty="0">
                <a:solidFill>
                  <a:srgbClr val="00B050"/>
                </a:solidFill>
              </a:rPr>
              <a:t>This is the process of loading the historical data over a period of time into the warehouse. </a:t>
            </a:r>
            <a:endParaRPr lang="en-US" sz="1800" dirty="0" smtClean="0">
              <a:solidFill>
                <a:srgbClr val="00B050"/>
              </a:solidFill>
            </a:endParaRPr>
          </a:p>
          <a:p>
            <a:pPr marL="365760" lvl="1">
              <a:buFont typeface="Arial" panose="020B0604020202020204" pitchFamily="34" charset="0"/>
              <a:buChar char="•"/>
            </a:pPr>
            <a:r>
              <a:rPr lang="en-US" sz="1800" dirty="0" smtClean="0">
                <a:solidFill>
                  <a:srgbClr val="00B050"/>
                </a:solidFill>
              </a:rPr>
              <a:t>This </a:t>
            </a:r>
            <a:r>
              <a:rPr lang="en-US" sz="1800" dirty="0">
                <a:solidFill>
                  <a:srgbClr val="00B050"/>
                </a:solidFill>
              </a:rPr>
              <a:t>is usually a </a:t>
            </a:r>
            <a:r>
              <a:rPr lang="en-US" sz="1800" dirty="0" smtClean="0">
                <a:solidFill>
                  <a:srgbClr val="00B050"/>
                </a:solidFill>
              </a:rPr>
              <a:t>one-time </a:t>
            </a:r>
            <a:r>
              <a:rPr lang="en-US" sz="1800" dirty="0">
                <a:solidFill>
                  <a:srgbClr val="00B050"/>
                </a:solidFill>
              </a:rPr>
              <a:t>activity where we take the historical business data and bulk load into the </a:t>
            </a:r>
            <a:r>
              <a:rPr lang="en-US" sz="1800" dirty="0" smtClean="0">
                <a:solidFill>
                  <a:srgbClr val="00B050"/>
                </a:solidFill>
              </a:rPr>
              <a:t>warehouse/mart.</a:t>
            </a:r>
          </a:p>
          <a:p>
            <a:pPr marL="0" indent="0">
              <a:buNone/>
            </a:pPr>
            <a:r>
              <a:rPr lang="en-US" sz="2000" b="1" dirty="0" smtClean="0"/>
              <a:t>Example:</a:t>
            </a:r>
          </a:p>
          <a:p>
            <a:pPr marL="0" indent="0">
              <a:buNone/>
            </a:pPr>
            <a:r>
              <a:rPr lang="en-US" sz="1800" dirty="0" smtClean="0"/>
              <a:t>A batch is executed in the environment and customer data is loaded into warehouse where the date column is considered as flag. The created data and last update column has the same value of job run date in both columns.</a:t>
            </a:r>
          </a:p>
          <a:p>
            <a:pPr marL="0" indent="0">
              <a:buNone/>
            </a:pPr>
            <a:endParaRPr lang="en-US" sz="1800" dirty="0" smtClean="0"/>
          </a:p>
          <a:p>
            <a:pPr marL="0" indent="0">
              <a:buNone/>
            </a:pPr>
            <a:r>
              <a:rPr lang="en-US" sz="1800" dirty="0" smtClean="0"/>
              <a:t> </a:t>
            </a:r>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a:p>
          <a:p>
            <a:pPr marL="0" indent="0">
              <a:buNone/>
            </a:pPr>
            <a:endParaRPr lang="en-US" sz="1400" b="1" dirty="0" smtClean="0"/>
          </a:p>
          <a:p>
            <a:pPr marL="0" indent="0">
              <a:buNone/>
            </a:pPr>
            <a:endParaRPr lang="en-US" sz="1400" b="1" dirty="0" smtClean="0"/>
          </a:p>
          <a:p>
            <a:pPr marL="0" indent="0">
              <a:buNone/>
            </a:pPr>
            <a:endParaRPr lang="en-US" sz="1400" b="1" dirty="0"/>
          </a:p>
          <a:p>
            <a:pPr marL="0" indent="0">
              <a:buNone/>
            </a:pPr>
            <a:endParaRPr lang="en-US" sz="1400" b="1" dirty="0" smtClean="0"/>
          </a:p>
          <a:p>
            <a:endParaRPr lang="en-US" dirty="0"/>
          </a:p>
        </p:txBody>
      </p:sp>
      <p:sp>
        <p:nvSpPr>
          <p:cNvPr id="3" name="Title 2"/>
          <p:cNvSpPr>
            <a:spLocks noGrp="1"/>
          </p:cNvSpPr>
          <p:nvPr>
            <p:ph type="title"/>
          </p:nvPr>
        </p:nvSpPr>
        <p:spPr/>
        <p:txBody>
          <a:bodyPr/>
          <a:lstStyle/>
          <a:p>
            <a:r>
              <a:rPr lang="en-US" dirty="0" smtClean="0"/>
              <a:t>ETL History Load - Validation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4381500"/>
            <a:ext cx="61531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216803"/>
      </p:ext>
    </p:extLst>
  </p:cSld>
  <p:clrMapOvr>
    <a:masterClrMapping/>
  </p:clrMapOvr>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Rating1 xmlns="8b68e89a-e9b3-4257-b905-d0324114169a" xsi:nil="true"/>
    <_x0043_M10 xmlns="8b68e89a-e9b3-4257-b905-d0324114169a" xsi:nil="true"/>
    <CopyToPath xmlns="8b68e89a-e9b3-4257-b905-d0324114169a">https://cognizant20.cognizant.com/cts/Cognizant Academy/DSC/EIM Academy/CEP EIM Product Tracker/CEP_New Content_Development/Testing/BISQUAD/Final Content/BISQUADTestExecutionTechniquesTA/Final Folder</CopyToPath>
    <Rating3 xmlns="8b68e89a-e9b3-4257-b905-d0324114169a" xsi:nil="true"/>
    <UnmappedDocuments xmlns="8b68e89a-e9b3-4257-b905-d0324114169a">false</UnmappedDocuments>
    <Rating2 xmlns="8b68e89a-e9b3-4257-b905-d0324114169a" xsi:nil="true"/>
    <ViewCount xmlns="8b68e89a-e9b3-4257-b905-d0324114169a">8</ViewCount>
    <_x0043_M1 xmlns="8b68e89a-e9b3-4257-b905-d0324114169a" xsi:nil="true"/>
    <CheckedOutPath xmlns="8b68e89a-e9b3-4257-b905-d0324114169a" xsi:nil="true"/>
    <ApprovalStatus xmlns="8b68e89a-e9b3-4257-b905-d0324114169a">Approved</ApprovalStatus>
    <MBID xmlns="8b68e89a-e9b3-4257-b905-d0324114169a">DS_f8f203e1-3fa3-499c-9855-998fe334613b</MBID>
    <Tags xmlns="8b68e89a-e9b3-4257-b905-d0324114169a" xsi:nil="true"/>
    <_x0043_M3 xmlns="8b68e89a-e9b3-4257-b905-d0324114169a" xsi:nil="true"/>
    <_x0043_M2 xmlns="8b68e89a-e9b3-4257-b905-d0324114169a" xsi:nil="true"/>
    <_x0043_M5 xmlns="8b68e89a-e9b3-4257-b905-d0324114169a" xsi:nil="true"/>
    <_x0043_M4 xmlns="8b68e89a-e9b3-4257-b905-d0324114169a" xsi:nil="true"/>
    <Functional_x0020_Modules xmlns="8b68e89a-e9b3-4257-b905-d0324114169a" xsi:nil="true"/>
    <_x0043_M7 xmlns="8b68e89a-e9b3-4257-b905-d0324114169a" xsi:nil="true"/>
    <Releases xmlns="8b68e89a-e9b3-4257-b905-d0324114169a" xsi:nil="true"/>
    <ClientSupplied xmlns="8b68e89a-e9b3-4257-b905-d0324114169a">false</ClientSupplied>
    <_x0043_M6 xmlns="8b68e89a-e9b3-4257-b905-d0324114169a" xsi:nil="true"/>
    <_x0043_M9 xmlns="8b68e89a-e9b3-4257-b905-d0324114169a" xsi:nil="true"/>
    <Phase xmlns="8b68e89a-e9b3-4257-b905-d0324114169a" xsi:nil="true"/>
    <_x0043_M8 xmlns="8b68e89a-e9b3-4257-b905-d0324114169a" xsi:nil="true"/>
    <AccountID xmlns="8b68e89a-e9b3-4257-b905-d0324114169a" xsi:nil="true"/>
    <SubProjectID xmlns="8b68e89a-e9b3-4257-b905-d0324114169a" xsi:nil="true"/>
    <Comments xmlns="8b68e89a-e9b3-4257-b905-d0324114169a">CTS\306947</Comments>
    <ProjectID xmlns="8b68e89a-e9b3-4257-b905-d0324114169a" xsi:nil="true"/>
    <Processes xmlns="8b68e89a-e9b3-4257-b905-d0324114169a" xsi:nil="true"/>
    <Activities xmlns="8b68e89a-e9b3-4257-b905-d0324114169a" xsi:nil="true"/>
    <AssociateID xmlns="8b68e89a-e9b3-4257-b905-d0324114169a">CTS\306947</AssociateID>
    <Rating5 xmlns="8b68e89a-e9b3-4257-b905-d0324114169a" xsi:nil="true"/>
    <Work_x0020_request xmlns="8b68e89a-e9b3-4257-b905-d0324114169a" xsi:nil="true"/>
    <Rating4 xmlns="8b68e89a-e9b3-4257-b905-d0324114169a" xsi:nil="true"/>
    <ArtifactStatus xmlns="8b68e89a-e9b3-4257-b905-d0324114169a" xsi:nil="true"/>
    <CreatedTime xmlns="8b68e89a-e9b3-4257-b905-d0324114169a">2015-04-02T12:29:36+00:00</CreatedTi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3E6927F952F64FB9B37BBCD804238A" ma:contentTypeVersion="36" ma:contentTypeDescription="Create a new document." ma:contentTypeScope="" ma:versionID="ac3daadaea4f3eb75a175ceae2fc3037">
  <xsd:schema xmlns:xsd="http://www.w3.org/2001/XMLSchema" xmlns:xs="http://www.w3.org/2001/XMLSchema" xmlns:p="http://schemas.microsoft.com/office/2006/metadata/properties" xmlns:ns2="8b68e89a-e9b3-4257-b905-d0324114169a" targetNamespace="http://schemas.microsoft.com/office/2006/metadata/properties" ma:root="true" ma:fieldsID="9c1e1485fcdf68fb1f581068d5e4a654" ns2:_="">
    <xsd:import namespace="8b68e89a-e9b3-4257-b905-d0324114169a"/>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8e89a-e9b3-4257-b905-d0324114169a"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ds:schemaRefs>
    <ds:schemaRef ds:uri="http://schemas.microsoft.com/office/2006/metadata/properties"/>
    <ds:schemaRef ds:uri="8b68e89a-e9b3-4257-b905-d0324114169a"/>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BC575CF1-7190-4BC2-8D80-C6F1D6AFD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68e89a-e9b3-4257-b905-d032411416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ILT</Template>
  <TotalTime>1851</TotalTime>
  <Words>1879</Words>
  <Application>Microsoft Office PowerPoint</Application>
  <PresentationFormat>On-screen Show (4:3)</PresentationFormat>
  <Paragraphs>207</Paragraphs>
  <Slides>19</Slides>
  <Notes>7</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Theme_3</vt:lpstr>
      <vt:lpstr>1_Theme_3</vt:lpstr>
      <vt:lpstr>PowerPoint Presentation</vt:lpstr>
      <vt:lpstr>PowerPoint Presentation</vt:lpstr>
      <vt:lpstr>PowerPoint Presentation</vt:lpstr>
      <vt:lpstr>ETL System Integration Testing: Objective</vt:lpstr>
      <vt:lpstr>ETL System Integration Testing: Overview </vt:lpstr>
      <vt:lpstr>Introduction</vt:lpstr>
      <vt:lpstr>ETL SIT Testing Criteria</vt:lpstr>
      <vt:lpstr>Test Data Preparation for SIT</vt:lpstr>
      <vt:lpstr>ETL History Load - Validation</vt:lpstr>
      <vt:lpstr>ETL History Load – Validation (continued)</vt:lpstr>
      <vt:lpstr>ETL Incremental Load - Validation</vt:lpstr>
      <vt:lpstr>ETL Incremental Load – Validation (continued)</vt:lpstr>
      <vt:lpstr>ETL Incremental Load – Validation (continued)</vt:lpstr>
      <vt:lpstr>ETL Full Load - Validation</vt:lpstr>
      <vt:lpstr>ETL Full Load – Validation (continued)</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Partheeban, Cynthia (Cognizant)</dc:creator>
  <cp:lastModifiedBy>Windows User</cp:lastModifiedBy>
  <cp:revision>125</cp:revision>
  <dcterms:created xsi:type="dcterms:W3CDTF">2013-02-22T09:59:04Z</dcterms:created>
  <dcterms:modified xsi:type="dcterms:W3CDTF">2016-01-22T06:01:21Z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0x010100083E6927F952F64FB9B37BBCD804238A</vt:lpwstr>
  </property>
</Properties>
</file>