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3" r:id="rId4"/>
    <p:sldMasterId id="2147483681" r:id="rId5"/>
  </p:sldMasterIdLst>
  <p:notesMasterIdLst>
    <p:notesMasterId r:id="rId22"/>
  </p:notesMasterIdLst>
  <p:sldIdLst>
    <p:sldId id="281" r:id="rId6"/>
    <p:sldId id="361" r:id="rId7"/>
    <p:sldId id="365" r:id="rId8"/>
    <p:sldId id="359" r:id="rId9"/>
    <p:sldId id="366" r:id="rId10"/>
    <p:sldId id="331" r:id="rId11"/>
    <p:sldId id="351" r:id="rId12"/>
    <p:sldId id="356" r:id="rId13"/>
    <p:sldId id="357" r:id="rId14"/>
    <p:sldId id="334" r:id="rId15"/>
    <p:sldId id="335" r:id="rId16"/>
    <p:sldId id="353" r:id="rId17"/>
    <p:sldId id="362" r:id="rId18"/>
    <p:sldId id="363" r:id="rId19"/>
    <p:sldId id="364" r:id="rId20"/>
    <p:sldId id="3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13434" initials="1"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91" autoAdjust="0"/>
  </p:normalViewPr>
  <p:slideViewPr>
    <p:cSldViewPr>
      <p:cViewPr>
        <p:scale>
          <a:sx n="70" d="100"/>
          <a:sy n="70" d="100"/>
        </p:scale>
        <p:origin x="-1362"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1/22/2016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178236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3181985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2039676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316102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1378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129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2278779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864619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77313028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16555034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68487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222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213125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198757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1900268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9795776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51934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28869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119354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108067152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smtClean="0">
                <a:solidFill>
                  <a:schemeClr val="tx1"/>
                </a:solidFill>
                <a:latin typeface="Myriad Pro" pitchFamily="34" charset="0"/>
                <a:cs typeface="Arial" pitchFamily="34" charset="0"/>
              </a:rPr>
              <a:t>Test Execution Technique</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t>Test Execution Types - UAT Data Validation</a:t>
            </a:r>
            <a:endParaRPr lang="en-US" sz="2400" dirty="0"/>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LEARNER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364733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1800" dirty="0"/>
              <a:t>The completion of User Acceptance Testing is the significant milestone for traditional testing method. The following </a:t>
            </a:r>
            <a:r>
              <a:rPr lang="en-US" sz="1800" dirty="0" smtClean="0"/>
              <a:t>are the key</a:t>
            </a:r>
            <a:r>
              <a:rPr lang="en-US" sz="1800" dirty="0"/>
              <a:t> deliverable of User Acceptance Testing phase</a:t>
            </a:r>
            <a:r>
              <a:rPr lang="en-US" sz="1800" dirty="0" smtClean="0"/>
              <a:t>:</a:t>
            </a:r>
            <a:endParaRPr lang="en-US" sz="1800" dirty="0"/>
          </a:p>
          <a:p>
            <a:pPr lvl="0"/>
            <a:r>
              <a:rPr lang="en-US" sz="1800" b="1" dirty="0" smtClean="0"/>
              <a:t>UAT Test </a:t>
            </a:r>
            <a:r>
              <a:rPr lang="en-US" sz="1800" b="1" dirty="0"/>
              <a:t>Plan</a:t>
            </a:r>
            <a:r>
              <a:rPr lang="en-US" sz="1800" dirty="0"/>
              <a:t>: This outlines the Testing </a:t>
            </a:r>
            <a:r>
              <a:rPr lang="en-US" sz="1800" dirty="0" smtClean="0"/>
              <a:t>plan and strategy for UAT </a:t>
            </a:r>
            <a:r>
              <a:rPr lang="en-US" sz="1800" dirty="0"/>
              <a:t>Test </a:t>
            </a:r>
            <a:r>
              <a:rPr lang="en-US" sz="1800" dirty="0" smtClean="0"/>
              <a:t>cases.</a:t>
            </a:r>
          </a:p>
          <a:p>
            <a:pPr lvl="0"/>
            <a:r>
              <a:rPr lang="en-US" sz="1800" b="1" dirty="0" smtClean="0"/>
              <a:t>UAT Test Cases: </a:t>
            </a:r>
            <a:r>
              <a:rPr lang="en-US" sz="1800" dirty="0" smtClean="0"/>
              <a:t>Scripts used to </a:t>
            </a:r>
            <a:r>
              <a:rPr lang="en-US" sz="1800" dirty="0"/>
              <a:t>effectively test the application in UAT environment. </a:t>
            </a:r>
          </a:p>
          <a:p>
            <a:pPr lvl="0"/>
            <a:r>
              <a:rPr lang="en-US" sz="1800" b="1" dirty="0"/>
              <a:t>Test Results and Error Reports:</a:t>
            </a:r>
            <a:r>
              <a:rPr lang="en-US" sz="1800" dirty="0"/>
              <a:t> This is a log of all the test cases executed and the actual results.</a:t>
            </a:r>
          </a:p>
          <a:p>
            <a:pPr lvl="0"/>
            <a:r>
              <a:rPr lang="en-US" sz="1800" b="1" dirty="0" smtClean="0"/>
              <a:t>User </a:t>
            </a:r>
            <a:r>
              <a:rPr lang="en-US" sz="1800" b="1" dirty="0"/>
              <a:t>Acceptance Sign-off: </a:t>
            </a:r>
            <a:r>
              <a:rPr lang="en-US" sz="1800" dirty="0"/>
              <a:t>This is the system, documentation, and training materials </a:t>
            </a:r>
            <a:r>
              <a:rPr lang="en-US" sz="1800" dirty="0" smtClean="0"/>
              <a:t>which have </a:t>
            </a:r>
            <a:r>
              <a:rPr lang="en-US" sz="1800" dirty="0"/>
              <a:t>passed all tests </a:t>
            </a:r>
            <a:r>
              <a:rPr lang="en-US" sz="1800" dirty="0" smtClean="0"/>
              <a:t>within acceptable </a:t>
            </a:r>
            <a:r>
              <a:rPr lang="en-US" sz="1800" dirty="0"/>
              <a:t>margins</a:t>
            </a:r>
            <a:r>
              <a:rPr lang="en-US" sz="1800" dirty="0" smtClean="0"/>
              <a:t>.</a:t>
            </a:r>
          </a:p>
          <a:p>
            <a:pPr lvl="0"/>
            <a:r>
              <a:rPr lang="en-US" sz="1800" b="1" dirty="0" smtClean="0">
                <a:solidFill>
                  <a:srgbClr val="00B050"/>
                </a:solidFill>
              </a:rPr>
              <a:t>Conditional Sign-off:</a:t>
            </a:r>
            <a:r>
              <a:rPr lang="en-US" sz="1800" dirty="0" smtClean="0">
                <a:solidFill>
                  <a:srgbClr val="00B050"/>
                </a:solidFill>
              </a:rPr>
              <a:t> </a:t>
            </a:r>
            <a:r>
              <a:rPr lang="en-US" sz="1800" dirty="0">
                <a:solidFill>
                  <a:srgbClr val="00B050"/>
                </a:solidFill>
              </a:rPr>
              <a:t>Conditional sign off is prepared when release is moved to the next phase </a:t>
            </a:r>
            <a:r>
              <a:rPr lang="en-US" sz="1800" dirty="0" smtClean="0">
                <a:solidFill>
                  <a:srgbClr val="00B050"/>
                </a:solidFill>
              </a:rPr>
              <a:t>and </a:t>
            </a:r>
            <a:r>
              <a:rPr lang="en-US" sz="1800" dirty="0">
                <a:solidFill>
                  <a:srgbClr val="00B050"/>
                </a:solidFill>
              </a:rPr>
              <a:t>known issues or defects are not fixed within given time frame and </a:t>
            </a:r>
            <a:r>
              <a:rPr lang="en-US" sz="1800" dirty="0" smtClean="0">
                <a:solidFill>
                  <a:srgbClr val="00B050"/>
                </a:solidFill>
              </a:rPr>
              <a:t>code </a:t>
            </a:r>
            <a:r>
              <a:rPr lang="en-US" sz="1800" dirty="0">
                <a:solidFill>
                  <a:srgbClr val="00B050"/>
                </a:solidFill>
              </a:rPr>
              <a:t>will move to the next </a:t>
            </a:r>
            <a:r>
              <a:rPr lang="en-US" sz="1800" dirty="0" smtClean="0">
                <a:solidFill>
                  <a:srgbClr val="00B050"/>
                </a:solidFill>
              </a:rPr>
              <a:t>phase </a:t>
            </a:r>
            <a:r>
              <a:rPr lang="en-US" sz="1800" dirty="0">
                <a:solidFill>
                  <a:srgbClr val="00B050"/>
                </a:solidFill>
              </a:rPr>
              <a:t>with </a:t>
            </a:r>
            <a:r>
              <a:rPr lang="en-US" sz="1800" dirty="0" smtClean="0">
                <a:solidFill>
                  <a:srgbClr val="00B050"/>
                </a:solidFill>
              </a:rPr>
              <a:t>such known issues or defects.</a:t>
            </a:r>
            <a:endParaRPr lang="en-US" sz="1800" dirty="0">
              <a:solidFill>
                <a:srgbClr val="00B050"/>
              </a:solidFill>
            </a:endParaRPr>
          </a:p>
        </p:txBody>
      </p:sp>
      <p:sp>
        <p:nvSpPr>
          <p:cNvPr id="3" name="Title 2"/>
          <p:cNvSpPr>
            <a:spLocks noGrp="1"/>
          </p:cNvSpPr>
          <p:nvPr>
            <p:ph type="title"/>
          </p:nvPr>
        </p:nvSpPr>
        <p:spPr>
          <a:xfrm>
            <a:off x="1600200" y="0"/>
            <a:ext cx="7543800" cy="1143000"/>
          </a:xfrm>
        </p:spPr>
        <p:txBody>
          <a:bodyPr/>
          <a:lstStyle/>
          <a:p>
            <a:r>
              <a:rPr lang="en-US" dirty="0" smtClean="0"/>
              <a:t>Testing </a:t>
            </a:r>
            <a:r>
              <a:rPr lang="en-US" dirty="0"/>
              <a:t>Methodologies in </a:t>
            </a:r>
            <a:r>
              <a:rPr lang="en-US" dirty="0" smtClean="0"/>
              <a:t>User Acceptance Testing</a:t>
            </a:r>
            <a:endParaRPr lang="en-US"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10</a:t>
            </a:fld>
            <a:endParaRPr lang="en-US" sz="1400" dirty="0"/>
          </a:p>
        </p:txBody>
      </p:sp>
    </p:spTree>
    <p:extLst>
      <p:ext uri="{BB962C8B-B14F-4D97-AF65-F5344CB8AC3E}">
        <p14:creationId xmlns:p14="http://schemas.microsoft.com/office/powerpoint/2010/main" val="4262383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228600" y="1496704"/>
            <a:ext cx="8686800" cy="4946650"/>
          </a:xfrm>
        </p:spPr>
        <p:txBody>
          <a:bodyPr/>
          <a:lstStyle/>
          <a:p>
            <a:pPr marL="365760"/>
            <a:r>
              <a:rPr lang="en-US" sz="1800" dirty="0" smtClean="0"/>
              <a:t>User </a:t>
            </a:r>
            <a:r>
              <a:rPr lang="en-US" sz="1800" dirty="0"/>
              <a:t>A</a:t>
            </a:r>
            <a:r>
              <a:rPr lang="en-US" sz="1800" dirty="0" smtClean="0"/>
              <a:t>cceptance </a:t>
            </a:r>
            <a:r>
              <a:rPr lang="en-US" sz="1800" dirty="0"/>
              <a:t>T</a:t>
            </a:r>
            <a:r>
              <a:rPr lang="en-US" sz="1800" dirty="0" smtClean="0"/>
              <a:t>esting “</a:t>
            </a:r>
            <a:r>
              <a:rPr lang="en-US" sz="1800" dirty="0"/>
              <a:t>defects” shall be </a:t>
            </a:r>
            <a:r>
              <a:rPr lang="en-US" sz="1800" dirty="0" smtClean="0"/>
              <a:t>identified </a:t>
            </a:r>
            <a:r>
              <a:rPr lang="en-US" sz="1800" dirty="0"/>
              <a:t>and recorded in the defect management tracking tool, e.g. Quality </a:t>
            </a:r>
            <a:r>
              <a:rPr lang="en-US" sz="1800" dirty="0" smtClean="0"/>
              <a:t>Center/ALM, </a:t>
            </a:r>
            <a:r>
              <a:rPr lang="en-US" sz="1800" dirty="0"/>
              <a:t>by the ETL UAT Test Lead (on behalf of the UAT Testers</a:t>
            </a:r>
            <a:r>
              <a:rPr lang="en-US" sz="1800" dirty="0" smtClean="0"/>
              <a:t>).</a:t>
            </a:r>
          </a:p>
          <a:p>
            <a:pPr marL="365760"/>
            <a:r>
              <a:rPr lang="en-US" sz="1800" dirty="0" smtClean="0">
                <a:solidFill>
                  <a:srgbClr val="00B050"/>
                </a:solidFill>
              </a:rPr>
              <a:t>Defects </a:t>
            </a:r>
            <a:r>
              <a:rPr lang="en-US" sz="1800" dirty="0">
                <a:solidFill>
                  <a:srgbClr val="00B050"/>
                </a:solidFill>
              </a:rPr>
              <a:t>in UAT testing can be classified </a:t>
            </a:r>
            <a:r>
              <a:rPr lang="en-US" sz="1800" dirty="0" smtClean="0">
                <a:solidFill>
                  <a:srgbClr val="00B050"/>
                </a:solidFill>
              </a:rPr>
              <a:t>as shown below:</a:t>
            </a:r>
          </a:p>
          <a:p>
            <a:pPr marL="640080" lvl="1" algn="just"/>
            <a:r>
              <a:rPr lang="en-US" sz="1800" dirty="0" smtClean="0">
                <a:solidFill>
                  <a:srgbClr val="00B050"/>
                </a:solidFill>
              </a:rPr>
              <a:t>Requirements </a:t>
            </a:r>
            <a:r>
              <a:rPr lang="en-US" sz="1800" dirty="0">
                <a:solidFill>
                  <a:srgbClr val="00B050"/>
                </a:solidFill>
              </a:rPr>
              <a:t>Defects i.e. functionality meets approved requirements but the requirements do not meet user </a:t>
            </a:r>
            <a:r>
              <a:rPr lang="en-US" sz="1800" dirty="0" smtClean="0">
                <a:solidFill>
                  <a:srgbClr val="00B050"/>
                </a:solidFill>
              </a:rPr>
              <a:t>expectations</a:t>
            </a:r>
            <a:r>
              <a:rPr lang="en-US" sz="1800" dirty="0">
                <a:solidFill>
                  <a:srgbClr val="00B050"/>
                </a:solidFill>
              </a:rPr>
              <a:t>.</a:t>
            </a:r>
          </a:p>
          <a:p>
            <a:pPr marL="640080" lvl="1" algn="just"/>
            <a:r>
              <a:rPr lang="en-US" sz="1800" dirty="0">
                <a:solidFill>
                  <a:srgbClr val="00B050"/>
                </a:solidFill>
              </a:rPr>
              <a:t>Functional Defects i.e. functionality does not meet approved requirements as determined by the </a:t>
            </a:r>
            <a:r>
              <a:rPr lang="en-US" sz="1800" dirty="0" smtClean="0">
                <a:solidFill>
                  <a:srgbClr val="00B050"/>
                </a:solidFill>
              </a:rPr>
              <a:t>users.</a:t>
            </a:r>
            <a:endParaRPr lang="en-US" sz="1800" dirty="0">
              <a:solidFill>
                <a:srgbClr val="00B050"/>
              </a:solidFill>
            </a:endParaRPr>
          </a:p>
          <a:p>
            <a:pPr marL="365760" lvl="0" algn="just"/>
            <a:r>
              <a:rPr lang="en-US" sz="1800" dirty="0" smtClean="0"/>
              <a:t>Create </a:t>
            </a:r>
            <a:r>
              <a:rPr lang="en-US" sz="1800" dirty="0"/>
              <a:t>and manage Change Requests as </a:t>
            </a:r>
            <a:r>
              <a:rPr lang="en-US" sz="1800" dirty="0" smtClean="0"/>
              <a:t>appropriate, </a:t>
            </a:r>
            <a:r>
              <a:rPr lang="en-US" sz="1800" dirty="0"/>
              <a:t>to ensure that requirements are changed, reviewed, and approved before commencing technical analysis design, build, </a:t>
            </a:r>
            <a:r>
              <a:rPr lang="en-US" sz="1800" dirty="0" smtClean="0"/>
              <a:t>test, </a:t>
            </a:r>
            <a:r>
              <a:rPr lang="en-US" sz="1800" dirty="0"/>
              <a:t>and deploy</a:t>
            </a:r>
            <a:r>
              <a:rPr lang="en-US" sz="1800" dirty="0" smtClean="0"/>
              <a:t>.</a:t>
            </a:r>
            <a:endParaRPr lang="en-US" sz="1800" dirty="0"/>
          </a:p>
        </p:txBody>
      </p:sp>
      <p:sp>
        <p:nvSpPr>
          <p:cNvPr id="3" name="Title 2"/>
          <p:cNvSpPr>
            <a:spLocks noGrp="1"/>
          </p:cNvSpPr>
          <p:nvPr>
            <p:ph type="title"/>
          </p:nvPr>
        </p:nvSpPr>
        <p:spPr>
          <a:xfrm>
            <a:off x="1623527" y="0"/>
            <a:ext cx="7520473" cy="1143000"/>
          </a:xfrm>
        </p:spPr>
        <p:txBody>
          <a:bodyPr/>
          <a:lstStyle/>
          <a:p>
            <a:r>
              <a:rPr lang="en-US" dirty="0"/>
              <a:t>Defect Management in </a:t>
            </a:r>
            <a:r>
              <a:rPr lang="en-US" dirty="0" smtClean="0"/>
              <a:t>UAT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3955582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675496"/>
          </a:xfrm>
        </p:spPr>
        <p:txBody>
          <a:bodyPr/>
          <a:lstStyle/>
          <a:p>
            <a:pPr marL="0" indent="0">
              <a:buNone/>
            </a:pPr>
            <a:r>
              <a:rPr lang="en-US" sz="1700" dirty="0" smtClean="0"/>
              <a:t>During UAT, below </a:t>
            </a:r>
            <a:r>
              <a:rPr lang="en-US" sz="1700" dirty="0"/>
              <a:t>are the required criteria to close testing and provide sign off to the </a:t>
            </a:r>
            <a:r>
              <a:rPr lang="en-US" sz="1700" dirty="0" smtClean="0"/>
              <a:t>concerned team</a:t>
            </a:r>
            <a:r>
              <a:rPr lang="en-US" sz="1700" dirty="0"/>
              <a:t>. Post </a:t>
            </a:r>
            <a:r>
              <a:rPr lang="en-US" sz="1700" dirty="0" smtClean="0"/>
              <a:t>confirmation </a:t>
            </a:r>
            <a:r>
              <a:rPr lang="en-US" sz="1700" dirty="0"/>
              <a:t>from UAT </a:t>
            </a:r>
            <a:r>
              <a:rPr lang="en-US" sz="1700" dirty="0" smtClean="0"/>
              <a:t>team, </a:t>
            </a:r>
            <a:r>
              <a:rPr lang="en-US" sz="1700" dirty="0"/>
              <a:t>the code will be </a:t>
            </a:r>
            <a:r>
              <a:rPr lang="en-US" sz="1700" dirty="0" smtClean="0"/>
              <a:t>deployed into production (Real-time </a:t>
            </a:r>
            <a:r>
              <a:rPr lang="en-US" sz="1700" dirty="0"/>
              <a:t>environment).</a:t>
            </a:r>
          </a:p>
          <a:p>
            <a:pPr marL="365760" lvl="1">
              <a:buFont typeface="Wingdings" pitchFamily="2" charset="2"/>
              <a:buChar char="§"/>
            </a:pPr>
            <a:r>
              <a:rPr lang="en-US" sz="1700" dirty="0"/>
              <a:t>UAT testing shall be considered complete upon sign-off and approval of the Production Support/Release Manager, Project Manager, UAT Test </a:t>
            </a:r>
            <a:r>
              <a:rPr lang="en-US" sz="1700" dirty="0" smtClean="0"/>
              <a:t>Lead, </a:t>
            </a:r>
            <a:r>
              <a:rPr lang="en-US" sz="1700" dirty="0"/>
              <a:t>and business owner who shall ensure that UAT test exit criteria have been </a:t>
            </a:r>
            <a:r>
              <a:rPr lang="en-US" sz="1700" dirty="0" smtClean="0"/>
              <a:t>met.</a:t>
            </a:r>
            <a:endParaRPr lang="en-US" sz="1700" dirty="0"/>
          </a:p>
          <a:p>
            <a:pPr marL="365760" lvl="1">
              <a:buFont typeface="Wingdings" pitchFamily="2" charset="2"/>
              <a:buChar char="§"/>
            </a:pPr>
            <a:r>
              <a:rPr lang="en-US" sz="1700" dirty="0"/>
              <a:t>Any updates to test documentation have been completed and are under Configuration Management </a:t>
            </a:r>
            <a:r>
              <a:rPr lang="en-US" sz="1700" dirty="0" smtClean="0"/>
              <a:t>control.</a:t>
            </a:r>
            <a:endParaRPr lang="en-US" sz="1700" dirty="0"/>
          </a:p>
          <a:p>
            <a:pPr marL="365760" lvl="1">
              <a:buFont typeface="Wingdings" pitchFamily="2" charset="2"/>
              <a:buChar char="§"/>
            </a:pPr>
            <a:r>
              <a:rPr lang="en-US" sz="1700" dirty="0"/>
              <a:t>UAT Test Cases </a:t>
            </a:r>
            <a:r>
              <a:rPr lang="en-US" sz="1700" dirty="0" smtClean="0"/>
              <a:t>have </a:t>
            </a:r>
            <a:r>
              <a:rPr lang="en-US" sz="1700" dirty="0"/>
              <a:t>been executed according to the test plan and any deviations </a:t>
            </a:r>
            <a:r>
              <a:rPr lang="en-US" sz="1700" dirty="0" smtClean="0"/>
              <a:t>have been documented </a:t>
            </a:r>
            <a:r>
              <a:rPr lang="en-US" sz="1700" dirty="0"/>
              <a:t>and </a:t>
            </a:r>
            <a:r>
              <a:rPr lang="en-US" sz="1700" dirty="0" smtClean="0"/>
              <a:t>approved.</a:t>
            </a:r>
            <a:endParaRPr lang="en-US" sz="1700" dirty="0"/>
          </a:p>
          <a:p>
            <a:pPr marL="365760" lvl="1">
              <a:buFont typeface="Wingdings" pitchFamily="2" charset="2"/>
              <a:buChar char="§"/>
            </a:pPr>
            <a:r>
              <a:rPr lang="en-US" sz="1700" dirty="0"/>
              <a:t>All required test types have been </a:t>
            </a:r>
            <a:r>
              <a:rPr lang="en-US" sz="1700" dirty="0" smtClean="0"/>
              <a:t>completed.</a:t>
            </a:r>
            <a:endParaRPr lang="en-US" sz="1700" dirty="0"/>
          </a:p>
          <a:p>
            <a:pPr marL="365760" lvl="1">
              <a:buFont typeface="Wingdings" pitchFamily="2" charset="2"/>
              <a:buChar char="§"/>
            </a:pPr>
            <a:r>
              <a:rPr lang="en-US" sz="1700" dirty="0">
                <a:solidFill>
                  <a:srgbClr val="00B050"/>
                </a:solidFill>
              </a:rPr>
              <a:t>All defects have received a final </a:t>
            </a:r>
            <a:r>
              <a:rPr lang="en-US" sz="1700" dirty="0" smtClean="0">
                <a:solidFill>
                  <a:srgbClr val="00B050"/>
                </a:solidFill>
              </a:rPr>
              <a:t>disposition, i.e</a:t>
            </a:r>
            <a:r>
              <a:rPr lang="en-US" sz="1700" dirty="0">
                <a:solidFill>
                  <a:srgbClr val="00B050"/>
                </a:solidFill>
              </a:rPr>
              <a:t>. open, closed, postponed, invalid, </a:t>
            </a:r>
            <a:r>
              <a:rPr lang="en-US" sz="1700" dirty="0" smtClean="0">
                <a:solidFill>
                  <a:srgbClr val="00B050"/>
                </a:solidFill>
              </a:rPr>
              <a:t>duplicate. All </a:t>
            </a:r>
            <a:r>
              <a:rPr lang="en-US" sz="1700" dirty="0">
                <a:solidFill>
                  <a:srgbClr val="00B050"/>
                </a:solidFill>
              </a:rPr>
              <a:t>closed defects have an assigned defect root </a:t>
            </a:r>
            <a:r>
              <a:rPr lang="en-US" sz="1700" dirty="0" smtClean="0">
                <a:solidFill>
                  <a:srgbClr val="00B050"/>
                </a:solidFill>
              </a:rPr>
              <a:t>cause.</a:t>
            </a:r>
            <a:endParaRPr lang="en-US" sz="1700" dirty="0">
              <a:solidFill>
                <a:srgbClr val="00B050"/>
              </a:solidFill>
            </a:endParaRPr>
          </a:p>
          <a:p>
            <a:pPr marL="365760" lvl="1">
              <a:buFont typeface="Wingdings" pitchFamily="2" charset="2"/>
              <a:buChar char="§"/>
            </a:pPr>
            <a:r>
              <a:rPr lang="en-US" sz="1700" dirty="0"/>
              <a:t>Sign-off has been obtained from designated stakeholders indicating test </a:t>
            </a:r>
            <a:r>
              <a:rPr lang="en-US" sz="1700" dirty="0" smtClean="0"/>
              <a:t>completion. Other </a:t>
            </a:r>
            <a:r>
              <a:rPr lang="en-US" sz="1700" dirty="0"/>
              <a:t>test completion and validation conditions, as specified in the Test Plan, have been met</a:t>
            </a:r>
            <a:r>
              <a:rPr lang="en-US" sz="1700" dirty="0" smtClean="0"/>
              <a:t>.</a:t>
            </a:r>
            <a:endParaRPr lang="en-US" sz="1700" dirty="0"/>
          </a:p>
        </p:txBody>
      </p:sp>
      <p:sp>
        <p:nvSpPr>
          <p:cNvPr id="3" name="Title 2"/>
          <p:cNvSpPr>
            <a:spLocks noGrp="1"/>
          </p:cNvSpPr>
          <p:nvPr>
            <p:ph type="title"/>
          </p:nvPr>
        </p:nvSpPr>
        <p:spPr/>
        <p:txBody>
          <a:bodyPr/>
          <a:lstStyle/>
          <a:p>
            <a:pPr lvl="0"/>
            <a:r>
              <a:rPr lang="en-US" dirty="0"/>
              <a:t>UAT Exit </a:t>
            </a:r>
            <a:r>
              <a:rPr lang="en-US" dirty="0" smtClean="0"/>
              <a:t>Criteria</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92202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3054"/>
            <a:ext cx="8686800" cy="4946650"/>
          </a:xfrm>
        </p:spPr>
        <p:txBody>
          <a:bodyPr/>
          <a:lstStyle/>
          <a:p>
            <a:pPr marL="0" indent="0">
              <a:buNone/>
              <a:defRPr/>
            </a:pPr>
            <a:r>
              <a:rPr lang="en-US" sz="1800" dirty="0" smtClean="0"/>
              <a:t>Answer the following questions based on your understanding of this chapter:</a:t>
            </a:r>
          </a:p>
          <a:p>
            <a:pPr marL="365760">
              <a:buFont typeface="+mj-lt"/>
              <a:buAutoNum type="arabicPeriod"/>
              <a:defRPr/>
            </a:pPr>
            <a:r>
              <a:rPr lang="en-US" sz="1800" dirty="0" smtClean="0"/>
              <a:t>What </a:t>
            </a:r>
            <a:r>
              <a:rPr lang="en-US" sz="1800" dirty="0"/>
              <a:t>are the Entry Criteria for </a:t>
            </a:r>
            <a:r>
              <a:rPr lang="en-US" sz="1800" dirty="0" smtClean="0"/>
              <a:t>UAT?</a:t>
            </a:r>
          </a:p>
          <a:p>
            <a:pPr marL="365760">
              <a:buFont typeface="+mj-lt"/>
              <a:buAutoNum type="arabicPeriod"/>
              <a:defRPr/>
            </a:pPr>
            <a:r>
              <a:rPr lang="en-US" sz="1800" dirty="0" smtClean="0"/>
              <a:t>What </a:t>
            </a:r>
            <a:r>
              <a:rPr lang="en-US" sz="1800" dirty="0"/>
              <a:t>are the two different ways of functioning </a:t>
            </a:r>
            <a:r>
              <a:rPr lang="en-US" sz="1800" dirty="0" smtClean="0"/>
              <a:t>of the UAT </a:t>
            </a:r>
            <a:r>
              <a:rPr lang="en-US" sz="1800" dirty="0"/>
              <a:t>team in an </a:t>
            </a:r>
            <a:r>
              <a:rPr lang="en-US" sz="1800" dirty="0" smtClean="0"/>
              <a:t>organization?</a:t>
            </a:r>
          </a:p>
          <a:p>
            <a:pPr marL="365760">
              <a:buFont typeface="+mj-lt"/>
              <a:buAutoNum type="arabicPeriod"/>
              <a:defRPr/>
            </a:pPr>
            <a:r>
              <a:rPr lang="en-US" sz="1800" dirty="0" smtClean="0"/>
              <a:t>Describe </a:t>
            </a:r>
            <a:r>
              <a:rPr lang="en-US" sz="1800" dirty="0"/>
              <a:t>the various testing </a:t>
            </a:r>
            <a:r>
              <a:rPr lang="en-US" sz="1800" dirty="0" smtClean="0"/>
              <a:t>methodologies</a:t>
            </a:r>
            <a:r>
              <a:rPr lang="en-US" sz="1800" dirty="0"/>
              <a:t> in User Acceptance </a:t>
            </a:r>
            <a:r>
              <a:rPr lang="en-US" sz="1800" dirty="0" smtClean="0"/>
              <a:t>Testing?</a:t>
            </a:r>
          </a:p>
          <a:p>
            <a:pPr marL="365760">
              <a:buFont typeface="+mj-lt"/>
              <a:buAutoNum type="arabicPeriod"/>
              <a:defRPr/>
            </a:pPr>
            <a:r>
              <a:rPr lang="en-US" sz="1800" dirty="0" smtClean="0"/>
              <a:t>How is Defect </a:t>
            </a:r>
            <a:r>
              <a:rPr lang="en-US" sz="1800" dirty="0"/>
              <a:t>Management </a:t>
            </a:r>
            <a:r>
              <a:rPr lang="en-US" sz="1800" dirty="0" smtClean="0"/>
              <a:t>handled </a:t>
            </a:r>
            <a:r>
              <a:rPr lang="en-US" sz="1800" dirty="0"/>
              <a:t>in </a:t>
            </a:r>
            <a:r>
              <a:rPr lang="en-US" sz="1800" dirty="0" smtClean="0"/>
              <a:t>UAT?</a:t>
            </a:r>
          </a:p>
          <a:p>
            <a:pPr marL="365760">
              <a:buFont typeface="+mj-lt"/>
              <a:buAutoNum type="arabicPeriod"/>
              <a:defRPr/>
            </a:pPr>
            <a:r>
              <a:rPr lang="en-US" sz="1800" dirty="0" smtClean="0"/>
              <a:t>What </a:t>
            </a:r>
            <a:r>
              <a:rPr lang="en-US" sz="1800" dirty="0"/>
              <a:t>are the Exit Criteria for </a:t>
            </a:r>
            <a:r>
              <a:rPr lang="en-US" sz="1800" dirty="0" smtClean="0"/>
              <a:t>UAT?</a:t>
            </a:r>
            <a:endParaRPr lang="en-US" sz="18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173950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defRPr/>
            </a:pPr>
            <a:r>
              <a:rPr lang="en-US" sz="1800" dirty="0" smtClean="0"/>
              <a:t>In this chapter, you should have learned:</a:t>
            </a:r>
          </a:p>
          <a:p>
            <a:pPr marL="365760">
              <a:defRPr/>
            </a:pPr>
            <a:r>
              <a:rPr lang="en-US" sz="1800" dirty="0" smtClean="0"/>
              <a:t>User </a:t>
            </a:r>
            <a:r>
              <a:rPr lang="en-US" sz="1800" dirty="0"/>
              <a:t>Acceptance </a:t>
            </a:r>
            <a:r>
              <a:rPr lang="en-US" sz="1800" dirty="0" smtClean="0"/>
              <a:t>Testing (UAT) </a:t>
            </a:r>
            <a:r>
              <a:rPr lang="en-US" sz="1800" dirty="0"/>
              <a:t>ensures that the system meets the business level </a:t>
            </a:r>
            <a:r>
              <a:rPr lang="en-US" sz="1800" dirty="0" smtClean="0"/>
              <a:t>acceptance.</a:t>
            </a:r>
            <a:endParaRPr lang="en-US" sz="1800" dirty="0"/>
          </a:p>
          <a:p>
            <a:pPr marL="365760">
              <a:defRPr/>
            </a:pPr>
            <a:r>
              <a:rPr lang="en-US" sz="1800" dirty="0" smtClean="0"/>
              <a:t>This </a:t>
            </a:r>
            <a:r>
              <a:rPr lang="en-US" sz="1800" dirty="0"/>
              <a:t>testing is usually executed by the business in separate environment similar to </a:t>
            </a:r>
            <a:r>
              <a:rPr lang="en-US" sz="1800" dirty="0" smtClean="0"/>
              <a:t>production.</a:t>
            </a:r>
            <a:endParaRPr lang="en-US" sz="1800" dirty="0"/>
          </a:p>
          <a:p>
            <a:pPr marL="365760">
              <a:defRPr/>
            </a:pPr>
            <a:r>
              <a:rPr lang="en-US" sz="1800" dirty="0"/>
              <a:t>UAT is performed after ETL/BI System </a:t>
            </a:r>
            <a:r>
              <a:rPr lang="en-US" sz="1800" dirty="0" smtClean="0"/>
              <a:t>Testing.</a:t>
            </a:r>
            <a:endParaRPr lang="en-US" sz="1800" dirty="0"/>
          </a:p>
          <a:p>
            <a:pPr marL="365760">
              <a:defRPr/>
            </a:pPr>
            <a:r>
              <a:rPr lang="en-US" sz="1800" dirty="0"/>
              <a:t>UAT team can function in two different ways in an organization.</a:t>
            </a:r>
          </a:p>
          <a:p>
            <a:pPr marL="640080" lvl="1">
              <a:buFont typeface="Wingdings" panose="05000000000000000000" pitchFamily="2" charset="2"/>
              <a:buChar char="Ø"/>
              <a:defRPr/>
            </a:pPr>
            <a:r>
              <a:rPr lang="en-US" sz="1600" dirty="0"/>
              <a:t>UAT Support </a:t>
            </a:r>
            <a:r>
              <a:rPr lang="en-US" sz="1600" dirty="0" smtClean="0"/>
              <a:t>Team</a:t>
            </a:r>
            <a:endParaRPr lang="en-US" sz="1600" dirty="0"/>
          </a:p>
          <a:p>
            <a:pPr marL="640080" lvl="1">
              <a:buFont typeface="Wingdings" panose="05000000000000000000" pitchFamily="2" charset="2"/>
              <a:buChar char="Ø"/>
              <a:defRPr/>
            </a:pPr>
            <a:r>
              <a:rPr lang="en-US" sz="1600" dirty="0"/>
              <a:t>UAT Team – Complete Ownership</a:t>
            </a:r>
          </a:p>
          <a:p>
            <a:pPr marL="365760">
              <a:defRPr/>
            </a:pPr>
            <a:r>
              <a:rPr lang="en-US" sz="1800" dirty="0" smtClean="0"/>
              <a:t>The </a:t>
            </a:r>
            <a:r>
              <a:rPr lang="en-US" sz="1800" dirty="0"/>
              <a:t>completion of User Acceptance Testing is the significant milestone for traditional testing method. The following </a:t>
            </a:r>
            <a:r>
              <a:rPr lang="en-US" sz="1800" dirty="0" smtClean="0"/>
              <a:t>are key</a:t>
            </a:r>
            <a:r>
              <a:rPr lang="en-US" sz="1800" dirty="0"/>
              <a:t> </a:t>
            </a:r>
            <a:r>
              <a:rPr lang="en-US" sz="1800" dirty="0" smtClean="0"/>
              <a:t>deliverables</a:t>
            </a:r>
            <a:r>
              <a:rPr lang="en-US" sz="1800" dirty="0"/>
              <a:t> of User Acceptance Testing phase: </a:t>
            </a:r>
          </a:p>
          <a:p>
            <a:pPr marL="640080" lvl="1">
              <a:buFont typeface="Wingdings" panose="05000000000000000000" pitchFamily="2" charset="2"/>
              <a:buChar char="Ø"/>
              <a:defRPr/>
            </a:pPr>
            <a:r>
              <a:rPr lang="en-US" sz="1600" dirty="0" smtClean="0"/>
              <a:t>UAT Test Plan</a:t>
            </a:r>
          </a:p>
          <a:p>
            <a:pPr marL="640080" lvl="1">
              <a:buFont typeface="Wingdings" panose="05000000000000000000" pitchFamily="2" charset="2"/>
              <a:buChar char="Ø"/>
              <a:defRPr/>
            </a:pPr>
            <a:r>
              <a:rPr lang="en-US" sz="1600" dirty="0" smtClean="0"/>
              <a:t>UAT Test Cases</a:t>
            </a:r>
          </a:p>
          <a:p>
            <a:pPr marL="640080" lvl="1">
              <a:buFont typeface="Wingdings" panose="05000000000000000000" pitchFamily="2" charset="2"/>
              <a:buChar char="Ø"/>
              <a:defRPr/>
            </a:pPr>
            <a:r>
              <a:rPr lang="en-US" sz="1600" dirty="0" smtClean="0"/>
              <a:t>Test Results and Error Reports</a:t>
            </a:r>
          </a:p>
          <a:p>
            <a:pPr marL="640080" lvl="1">
              <a:buFont typeface="Wingdings" panose="05000000000000000000" pitchFamily="2" charset="2"/>
              <a:buChar char="Ø"/>
              <a:defRPr/>
            </a:pPr>
            <a:r>
              <a:rPr lang="en-US" sz="1600" dirty="0" smtClean="0"/>
              <a:t>User Acceptance Sign-off</a:t>
            </a:r>
          </a:p>
          <a:p>
            <a:pPr marL="640080" lvl="1">
              <a:buFont typeface="Wingdings" panose="05000000000000000000" pitchFamily="2" charset="2"/>
              <a:buChar char="Ø"/>
              <a:defRPr/>
            </a:pPr>
            <a:r>
              <a:rPr lang="en-US" sz="1600" dirty="0" smtClean="0"/>
              <a:t>Conditional Sign-off</a:t>
            </a:r>
            <a:endParaRPr lang="en-US" sz="16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2313387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365760"/>
            <a:r>
              <a:rPr lang="en-US" sz="2000" dirty="0" smtClean="0"/>
              <a:t>User </a:t>
            </a:r>
            <a:r>
              <a:rPr lang="en-US" sz="2000" dirty="0"/>
              <a:t>Acceptance </a:t>
            </a:r>
            <a:r>
              <a:rPr lang="en-US" sz="2000" dirty="0" smtClean="0"/>
              <a:t>Testing (</a:t>
            </a:r>
            <a:r>
              <a:rPr lang="en-US" sz="2000" dirty="0"/>
              <a:t>UAT) Phase in ETL </a:t>
            </a:r>
            <a:r>
              <a:rPr lang="en-US" sz="2000" dirty="0" smtClean="0"/>
              <a:t>Testing: Article</a:t>
            </a:r>
          </a:p>
          <a:p>
            <a:pPr marL="365760"/>
            <a:r>
              <a:rPr lang="en-US" sz="2000" dirty="0" smtClean="0"/>
              <a:t>From </a:t>
            </a:r>
            <a:r>
              <a:rPr lang="en-US" sz="2000" dirty="0"/>
              <a:t>SME’s Input.</a:t>
            </a:r>
          </a:p>
          <a:p>
            <a:pPr marL="365760"/>
            <a:r>
              <a:rPr lang="en-US" sz="2000" dirty="0"/>
              <a:t>en.wikipedia.org/wiki/</a:t>
            </a:r>
            <a:r>
              <a:rPr lang="en-US" sz="2000" dirty="0" err="1"/>
              <a:t>Acceptance_testing</a:t>
            </a:r>
            <a:endParaRPr lang="en-US" sz="2000" dirty="0"/>
          </a:p>
          <a:p>
            <a:pPr marL="0" indent="0">
              <a:buNone/>
            </a:pPr>
            <a:endParaRPr lang="en-US" sz="2400" dirty="0" smtClean="0"/>
          </a:p>
          <a:p>
            <a:endParaRPr lang="en-US" sz="2400" dirty="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1012788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912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ea typeface="+mj-ea"/>
                <a:cs typeface="+mj-cs"/>
              </a:rPr>
              <a:t>You have successfully completed UAT Data Validation</a:t>
            </a:r>
          </a:p>
        </p:txBody>
      </p:sp>
    </p:spTree>
    <p:extLst>
      <p:ext uri="{BB962C8B-B14F-4D97-AF65-F5344CB8AC3E}">
        <p14:creationId xmlns:p14="http://schemas.microsoft.com/office/powerpoint/2010/main" val="1284804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34469402"/>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Charanya Muralidaran (426978), </a:t>
                      </a:r>
                      <a:r>
                        <a:rPr kumimoji="0" lang="en-US" sz="1600" b="0" i="0" u="none" strike="noStrike" kern="1200" cap="none" normalizeH="0" baseline="0" dirty="0" err="1" smtClean="0">
                          <a:ln>
                            <a:noFill/>
                          </a:ln>
                          <a:solidFill>
                            <a:schemeClr val="tx1"/>
                          </a:solidFill>
                          <a:effectLst/>
                          <a:latin typeface="+mn-lt"/>
                          <a:ea typeface="+mn-ea"/>
                          <a:cs typeface="+mn-cs"/>
                        </a:rPr>
                        <a:t>Chandraprabu</a:t>
                      </a:r>
                      <a:r>
                        <a:rPr kumimoji="0" lang="en-US" sz="1600" b="0" i="0" u="none" strike="noStrike" kern="1200" cap="none" normalizeH="0" baseline="0" dirty="0" smtClean="0">
                          <a:ln>
                            <a:noFill/>
                          </a:ln>
                          <a:solidFill>
                            <a:schemeClr val="tx1"/>
                          </a:solidFill>
                          <a:effectLst/>
                          <a:latin typeface="+mn-lt"/>
                          <a:ea typeface="+mn-ea"/>
                          <a:cs typeface="+mn-cs"/>
                        </a:rPr>
                        <a:t> D (273372)</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err="1" smtClean="0">
                          <a:ln>
                            <a:noFill/>
                          </a:ln>
                          <a:solidFill>
                            <a:schemeClr val="tx1"/>
                          </a:solidFill>
                          <a:effectLst/>
                          <a:latin typeface="+mn-lt"/>
                          <a:ea typeface="+mn-ea"/>
                          <a:cs typeface="+mn-cs"/>
                        </a:rPr>
                        <a:t>Charanya</a:t>
                      </a:r>
                      <a:r>
                        <a:rPr kumimoji="0" lang="en-US" sz="1600" b="0" i="0" u="none" strike="noStrike" kern="1200" cap="none" normalizeH="0" baseline="0" dirty="0" smtClean="0">
                          <a:ln>
                            <a:noFill/>
                          </a:ln>
                          <a:solidFill>
                            <a:schemeClr val="tx1"/>
                          </a:solidFill>
                          <a:effectLst/>
                          <a:latin typeface="+mn-lt"/>
                          <a:ea typeface="+mn-ea"/>
                          <a:cs typeface="+mn-cs"/>
                        </a:rPr>
                        <a:t>: 4+ years of experience in Data Warehousing domain, </a:t>
                      </a:r>
                      <a:r>
                        <a:rPr kumimoji="0" lang="en-US" sz="1600" b="0" i="0" u="none" strike="noStrike" kern="1200" cap="none" normalizeH="0" baseline="0" dirty="0" err="1" smtClean="0">
                          <a:ln>
                            <a:noFill/>
                          </a:ln>
                          <a:solidFill>
                            <a:schemeClr val="tx1"/>
                          </a:solidFill>
                          <a:effectLst/>
                          <a:latin typeface="+mn-lt"/>
                          <a:ea typeface="+mn-ea"/>
                          <a:cs typeface="+mn-cs"/>
                        </a:rPr>
                        <a:t>Chandraprabu</a:t>
                      </a:r>
                      <a:r>
                        <a:rPr kumimoji="0" lang="en-US" sz="1600" b="0" i="0" u="none" strike="noStrike" kern="1200" cap="none" normalizeH="0" baseline="0" dirty="0" smtClean="0">
                          <a:ln>
                            <a:noFill/>
                          </a:ln>
                          <a:solidFill>
                            <a:schemeClr val="tx1"/>
                          </a:solidFill>
                          <a:effectLst/>
                          <a:latin typeface="+mn-lt"/>
                          <a:ea typeface="+mn-ea"/>
                          <a:cs typeface="+mn-cs"/>
                        </a:rPr>
                        <a:t>: 9+ years of experience in IT industry with DW domain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V1.0 3/23/2015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1310540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000" cap="all" dirty="0">
              <a:solidFill>
                <a:srgbClr val="C0504D">
                  <a:lumMod val="40000"/>
                  <a:lumOff val="60000"/>
                </a:srgb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Hands-on </a:t>
            </a:r>
            <a:r>
              <a:rPr lang="en-US" sz="1600" dirty="0">
                <a:solidFill>
                  <a:prstClr val="black"/>
                </a:solidFill>
              </a:rPr>
              <a:t>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A Welcome Break</a:t>
            </a:r>
            <a:endParaRPr lang="en-US" sz="1600" dirty="0">
              <a:solidFill>
                <a:prstClr val="black"/>
              </a:solidFill>
            </a:endParaRPr>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solidFill>
                  <a:srgbClr val="C0504D">
                    <a:lumMod val="75000"/>
                  </a:srgbClr>
                </a:solidFill>
              </a:rPr>
              <a:pPr>
                <a:defRPr/>
              </a:pPr>
              <a:t>3</a:t>
            </a:fld>
            <a:endParaRPr lang="en-US" sz="1400" dirty="0">
              <a:solidFill>
                <a:srgbClr val="C0504D">
                  <a:lumMod val="75000"/>
                </a:srgbClr>
              </a:solidFill>
            </a:endParaRPr>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solidFill>
                  <a:prstClr val="black"/>
                </a:solidFill>
              </a:rPr>
              <a:t>Reference</a:t>
            </a:r>
            <a:endParaRPr lang="en-US" sz="1600" dirty="0">
              <a:solidFill>
                <a:prstClr val="black"/>
              </a:solidFill>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28179133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6229"/>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800" dirty="0" smtClean="0"/>
              <a:t>At the end of this chapter, you will be able to learn:</a:t>
            </a:r>
            <a:endParaRPr lang="en-US" sz="1800" dirty="0"/>
          </a:p>
          <a:p>
            <a:pPr marL="365760"/>
            <a:r>
              <a:rPr lang="en-AU" sz="1800" dirty="0" smtClean="0"/>
              <a:t>What UAT Testing is.</a:t>
            </a:r>
          </a:p>
          <a:p>
            <a:pPr marL="640080" lvl="1"/>
            <a:r>
              <a:rPr lang="en-AU" sz="1800" dirty="0" smtClean="0"/>
              <a:t>UAT Support</a:t>
            </a:r>
          </a:p>
          <a:p>
            <a:pPr marL="640080" lvl="1"/>
            <a:r>
              <a:rPr lang="en-AU" sz="1800" dirty="0" smtClean="0"/>
              <a:t>Owning UAT and sign off</a:t>
            </a:r>
          </a:p>
          <a:p>
            <a:pPr marL="365760"/>
            <a:r>
              <a:rPr lang="en-AU" sz="1800" dirty="0" smtClean="0"/>
              <a:t>To identify the business scenario in SIT.</a:t>
            </a:r>
          </a:p>
          <a:p>
            <a:pPr marL="365760"/>
            <a:r>
              <a:rPr lang="en-AU" sz="1800" dirty="0" smtClean="0"/>
              <a:t>Entry and exit criteria for UAT </a:t>
            </a:r>
            <a:r>
              <a:rPr lang="en-AU" sz="1800" dirty="0"/>
              <a:t>T</a:t>
            </a:r>
            <a:r>
              <a:rPr lang="en-AU" sz="1800" dirty="0" smtClean="0"/>
              <a:t>esting.</a:t>
            </a:r>
          </a:p>
          <a:p>
            <a:pPr marL="365760"/>
            <a:r>
              <a:rPr lang="en-AU" sz="1800" dirty="0" smtClean="0"/>
              <a:t>Business scenarios validation and SME sign off.</a:t>
            </a:r>
          </a:p>
          <a:p>
            <a:pPr marL="365760"/>
            <a:r>
              <a:rPr lang="en-AU" sz="1800" dirty="0" smtClean="0"/>
              <a:t>Conditional sign off if any acceptable level of open defects.</a:t>
            </a:r>
          </a:p>
          <a:p>
            <a:pPr marL="365760"/>
            <a:r>
              <a:rPr lang="en-AU" sz="1800" dirty="0" smtClean="0"/>
              <a:t>Validation of mirror production environment and data.</a:t>
            </a:r>
          </a:p>
        </p:txBody>
      </p:sp>
      <p:sp>
        <p:nvSpPr>
          <p:cNvPr id="3" name="Title 2"/>
          <p:cNvSpPr>
            <a:spLocks noGrp="1"/>
          </p:cNvSpPr>
          <p:nvPr>
            <p:ph type="title"/>
          </p:nvPr>
        </p:nvSpPr>
        <p:spPr>
          <a:xfrm>
            <a:off x="1600200" y="0"/>
            <a:ext cx="7543800" cy="1143000"/>
          </a:xfrm>
        </p:spPr>
        <p:txBody>
          <a:bodyPr/>
          <a:lstStyle/>
          <a:p>
            <a:r>
              <a:rPr lang="en-US" dirty="0" smtClean="0"/>
              <a:t>UAT Data Validation: Objective</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spTree>
    <p:extLst>
      <p:ext uri="{BB962C8B-B14F-4D97-AF65-F5344CB8AC3E}">
        <p14:creationId xmlns:p14="http://schemas.microsoft.com/office/powerpoint/2010/main" val="2946685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6229"/>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800" dirty="0"/>
              <a:t>User Acceptance testing  </a:t>
            </a:r>
            <a:r>
              <a:rPr lang="en-US" sz="1800" dirty="0" smtClean="0"/>
              <a:t>(UAT) </a:t>
            </a:r>
            <a:r>
              <a:rPr lang="en-US" sz="1800" dirty="0"/>
              <a:t>ensures that the system meets the business level acceptance. These testing is usually executed by the business in separate environment similar </a:t>
            </a:r>
            <a:r>
              <a:rPr lang="en-US" sz="1800"/>
              <a:t>to </a:t>
            </a:r>
            <a:r>
              <a:rPr lang="en-US" sz="1800" smtClean="0"/>
              <a:t>production.</a:t>
            </a:r>
            <a:endParaRPr lang="en-AU" sz="1800" dirty="0" smtClean="0"/>
          </a:p>
        </p:txBody>
      </p:sp>
      <p:sp>
        <p:nvSpPr>
          <p:cNvPr id="3" name="Title 2"/>
          <p:cNvSpPr>
            <a:spLocks noGrp="1"/>
          </p:cNvSpPr>
          <p:nvPr>
            <p:ph type="title"/>
          </p:nvPr>
        </p:nvSpPr>
        <p:spPr>
          <a:xfrm>
            <a:off x="1600200" y="0"/>
            <a:ext cx="7543800" cy="1143000"/>
          </a:xfrm>
        </p:spPr>
        <p:txBody>
          <a:bodyPr/>
          <a:lstStyle/>
          <a:p>
            <a:r>
              <a:rPr lang="en-US" dirty="0" smtClean="0"/>
              <a:t>UAT Data Validation: Overview </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extLst>
      <p:ext uri="{BB962C8B-B14F-4D97-AF65-F5344CB8AC3E}">
        <p14:creationId xmlns:p14="http://schemas.microsoft.com/office/powerpoint/2010/main" val="1050875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410075"/>
          </a:xfrm>
        </p:spPr>
        <p:txBody>
          <a:bodyPr/>
          <a:lstStyle/>
          <a:p>
            <a:pPr marL="365760" algn="just"/>
            <a:r>
              <a:rPr lang="en-US" sz="1800" dirty="0" smtClean="0">
                <a:solidFill>
                  <a:srgbClr val="00B050"/>
                </a:solidFill>
              </a:rPr>
              <a:t>User Acceptance Testing (UAT) </a:t>
            </a:r>
            <a:r>
              <a:rPr lang="en-US" sz="1800" dirty="0">
                <a:solidFill>
                  <a:srgbClr val="00B050"/>
                </a:solidFill>
              </a:rPr>
              <a:t>ensures that the system meets the business level </a:t>
            </a:r>
            <a:r>
              <a:rPr lang="en-US" sz="1800" dirty="0" smtClean="0">
                <a:solidFill>
                  <a:srgbClr val="00B050"/>
                </a:solidFill>
              </a:rPr>
              <a:t>acceptance.</a:t>
            </a:r>
            <a:endParaRPr lang="en-US" sz="1800" dirty="0">
              <a:solidFill>
                <a:srgbClr val="00B050"/>
              </a:solidFill>
            </a:endParaRPr>
          </a:p>
          <a:p>
            <a:pPr marL="365760" algn="just"/>
            <a:r>
              <a:rPr lang="en-US" sz="1800" dirty="0" smtClean="0"/>
              <a:t>This </a:t>
            </a:r>
            <a:r>
              <a:rPr lang="en-US" sz="1800" dirty="0"/>
              <a:t>testing is usually executed by the business in separate environment similar to </a:t>
            </a:r>
            <a:r>
              <a:rPr lang="en-US" sz="1800" dirty="0" smtClean="0"/>
              <a:t>production.</a:t>
            </a:r>
            <a:endParaRPr lang="en-US" sz="1800" dirty="0"/>
          </a:p>
          <a:p>
            <a:pPr marL="365760" algn="just"/>
            <a:r>
              <a:rPr lang="en-US" sz="1800" dirty="0"/>
              <a:t>UAT is performed after </a:t>
            </a:r>
            <a:r>
              <a:rPr lang="en-US" sz="1800" dirty="0" smtClean="0"/>
              <a:t>ETL/BI </a:t>
            </a:r>
            <a:r>
              <a:rPr lang="en-US" sz="1800" dirty="0"/>
              <a:t>System </a:t>
            </a:r>
            <a:r>
              <a:rPr lang="en-US" sz="1800" dirty="0" smtClean="0"/>
              <a:t>Testing.</a:t>
            </a:r>
            <a:endParaRPr lang="en-US" sz="1800" dirty="0"/>
          </a:p>
          <a:p>
            <a:pPr marL="365760" algn="just"/>
            <a:r>
              <a:rPr lang="en-US" sz="1800" dirty="0" smtClean="0">
                <a:solidFill>
                  <a:srgbClr val="00B050"/>
                </a:solidFill>
              </a:rPr>
              <a:t>UAT </a:t>
            </a:r>
            <a:r>
              <a:rPr lang="en-US" sz="1800" dirty="0">
                <a:solidFill>
                  <a:srgbClr val="00B050"/>
                </a:solidFill>
              </a:rPr>
              <a:t>users or end users </a:t>
            </a:r>
            <a:r>
              <a:rPr lang="en-US" sz="1800" dirty="0" smtClean="0">
                <a:solidFill>
                  <a:srgbClr val="00B050"/>
                </a:solidFill>
              </a:rPr>
              <a:t>concentrate on end-to-end </a:t>
            </a:r>
            <a:r>
              <a:rPr lang="en-US" sz="1800" dirty="0">
                <a:solidFill>
                  <a:srgbClr val="00B050"/>
                </a:solidFill>
              </a:rPr>
              <a:t>scenarios </a:t>
            </a:r>
            <a:r>
              <a:rPr lang="en-US" sz="1800" dirty="0" smtClean="0">
                <a:solidFill>
                  <a:srgbClr val="00B050"/>
                </a:solidFill>
              </a:rPr>
              <a:t>and </a:t>
            </a:r>
            <a:r>
              <a:rPr lang="en-US" sz="1800" dirty="0">
                <a:solidFill>
                  <a:srgbClr val="00B050"/>
                </a:solidFill>
              </a:rPr>
              <a:t>typically involves running a suite of tests on the completed </a:t>
            </a:r>
            <a:r>
              <a:rPr lang="en-US" sz="1800" dirty="0" smtClean="0">
                <a:solidFill>
                  <a:srgbClr val="00B050"/>
                </a:solidFill>
              </a:rPr>
              <a:t>system.</a:t>
            </a:r>
            <a:endParaRPr lang="en-US" sz="1800" dirty="0">
              <a:solidFill>
                <a:srgbClr val="00B050"/>
              </a:solidFill>
            </a:endParaRPr>
          </a:p>
          <a:p>
            <a:pPr marL="365760" algn="just"/>
            <a:r>
              <a:rPr lang="en-US" sz="1800" dirty="0" smtClean="0"/>
              <a:t>The </a:t>
            </a:r>
            <a:r>
              <a:rPr lang="en-US" sz="1800" dirty="0"/>
              <a:t>CAT or UAT are the final confirmation from the client before the system is ready for </a:t>
            </a:r>
            <a:r>
              <a:rPr lang="en-US" sz="1800" dirty="0" smtClean="0"/>
              <a:t>production.</a:t>
            </a:r>
          </a:p>
          <a:p>
            <a:pPr marL="365760" algn="just"/>
            <a:r>
              <a:rPr lang="en-US" sz="1800" dirty="0" smtClean="0"/>
              <a:t>These test cases are </a:t>
            </a:r>
            <a:r>
              <a:rPr lang="en-US" sz="1800" dirty="0"/>
              <a:t>created by business customers and articulated in business domain languages</a:t>
            </a:r>
            <a:r>
              <a:rPr lang="en-US" sz="1800" dirty="0" smtClean="0"/>
              <a:t>.</a:t>
            </a:r>
          </a:p>
          <a:p>
            <a:pPr marL="365760" algn="just"/>
            <a:r>
              <a:rPr lang="en-US" sz="1800" dirty="0" smtClean="0">
                <a:solidFill>
                  <a:srgbClr val="00B050"/>
                </a:solidFill>
              </a:rPr>
              <a:t>Ideally </a:t>
            </a:r>
            <a:r>
              <a:rPr lang="en-US" sz="1800" dirty="0">
                <a:solidFill>
                  <a:srgbClr val="00B050"/>
                </a:solidFill>
              </a:rPr>
              <a:t>it is collaboration between business customers, business analysts, </a:t>
            </a:r>
            <a:r>
              <a:rPr lang="en-US" sz="1800" dirty="0" smtClean="0">
                <a:solidFill>
                  <a:srgbClr val="00B050"/>
                </a:solidFill>
              </a:rPr>
              <a:t>testers, </a:t>
            </a:r>
            <a:r>
              <a:rPr lang="en-US" sz="1800" dirty="0">
                <a:solidFill>
                  <a:srgbClr val="00B050"/>
                </a:solidFill>
              </a:rPr>
              <a:t>and developers</a:t>
            </a:r>
            <a:r>
              <a:rPr lang="en-US" sz="1800" dirty="0" smtClean="0">
                <a:solidFill>
                  <a:srgbClr val="00B050"/>
                </a:solidFill>
              </a:rPr>
              <a:t>.</a:t>
            </a:r>
          </a:p>
        </p:txBody>
      </p:sp>
      <p:sp>
        <p:nvSpPr>
          <p:cNvPr id="3" name="Title 2"/>
          <p:cNvSpPr>
            <a:spLocks noGrp="1"/>
          </p:cNvSpPr>
          <p:nvPr>
            <p:ph type="title"/>
          </p:nvPr>
        </p:nvSpPr>
        <p:spPr>
          <a:xfrm>
            <a:off x="1600200" y="0"/>
            <a:ext cx="7543800" cy="1143000"/>
          </a:xfrm>
        </p:spPr>
        <p:txBody>
          <a:bodyPr/>
          <a:lstStyle/>
          <a:p>
            <a:r>
              <a:rPr lang="en-US" dirty="0" smtClean="0">
                <a:solidFill>
                  <a:schemeClr val="bg1"/>
                </a:solidFill>
              </a:rPr>
              <a:t>Introduction</a:t>
            </a:r>
            <a:endParaRPr lang="en-US" dirty="0">
              <a:solidFill>
                <a:schemeClr val="bg1"/>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6</a:t>
            </a:fld>
            <a:endParaRPr lang="en-US" sz="1400" dirty="0"/>
          </a:p>
        </p:txBody>
      </p:sp>
    </p:spTree>
    <p:extLst>
      <p:ext uri="{BB962C8B-B14F-4D97-AF65-F5344CB8AC3E}">
        <p14:creationId xmlns:p14="http://schemas.microsoft.com/office/powerpoint/2010/main" val="325544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800" dirty="0"/>
              <a:t>Following are the </a:t>
            </a:r>
            <a:r>
              <a:rPr lang="en-US" sz="1800" b="1" dirty="0"/>
              <a:t>entry criteria </a:t>
            </a:r>
            <a:r>
              <a:rPr lang="en-US" sz="1800" dirty="0" smtClean="0"/>
              <a:t>for ETL User </a:t>
            </a:r>
            <a:r>
              <a:rPr lang="en-US" sz="1800" dirty="0"/>
              <a:t>Acceptance Testing</a:t>
            </a:r>
            <a:r>
              <a:rPr lang="en-US" sz="1800" dirty="0" smtClean="0"/>
              <a:t>:</a:t>
            </a:r>
            <a:endParaRPr lang="en-US" sz="1800" dirty="0"/>
          </a:p>
          <a:p>
            <a:pPr marL="365760" lvl="0"/>
            <a:r>
              <a:rPr lang="en-US" sz="1800" dirty="0">
                <a:solidFill>
                  <a:srgbClr val="00B050"/>
                </a:solidFill>
              </a:rPr>
              <a:t>Business Requirements must be </a:t>
            </a:r>
            <a:r>
              <a:rPr lang="en-US" sz="1800" dirty="0" smtClean="0">
                <a:solidFill>
                  <a:srgbClr val="00B050"/>
                </a:solidFill>
              </a:rPr>
              <a:t>available.</a:t>
            </a:r>
            <a:endParaRPr lang="en-US" sz="1800" dirty="0">
              <a:solidFill>
                <a:srgbClr val="00B050"/>
              </a:solidFill>
            </a:endParaRPr>
          </a:p>
          <a:p>
            <a:pPr marL="365760" lvl="0"/>
            <a:r>
              <a:rPr lang="en-US" sz="1800" dirty="0">
                <a:solidFill>
                  <a:srgbClr val="00B050"/>
                </a:solidFill>
              </a:rPr>
              <a:t>Application Code should be fully </a:t>
            </a:r>
            <a:r>
              <a:rPr lang="en-US" sz="1800" dirty="0" smtClean="0">
                <a:solidFill>
                  <a:srgbClr val="00B050"/>
                </a:solidFill>
              </a:rPr>
              <a:t>developed.</a:t>
            </a:r>
            <a:endParaRPr lang="en-US" sz="1800" dirty="0">
              <a:solidFill>
                <a:srgbClr val="00B050"/>
              </a:solidFill>
            </a:endParaRPr>
          </a:p>
          <a:p>
            <a:pPr marL="365760" lvl="0"/>
            <a:r>
              <a:rPr lang="en-US" sz="1800" dirty="0">
                <a:solidFill>
                  <a:srgbClr val="00B050"/>
                </a:solidFill>
              </a:rPr>
              <a:t>Unit Testing, Integration </a:t>
            </a:r>
            <a:r>
              <a:rPr lang="en-US" sz="1800" dirty="0" smtClean="0">
                <a:solidFill>
                  <a:srgbClr val="00B050"/>
                </a:solidFill>
              </a:rPr>
              <a:t>Testing and </a:t>
            </a:r>
            <a:r>
              <a:rPr lang="en-US" sz="1800" dirty="0">
                <a:solidFill>
                  <a:srgbClr val="00B050"/>
                </a:solidFill>
              </a:rPr>
              <a:t>System </a:t>
            </a:r>
            <a:r>
              <a:rPr lang="en-US" sz="1800" dirty="0" smtClean="0">
                <a:solidFill>
                  <a:srgbClr val="00B050"/>
                </a:solidFill>
              </a:rPr>
              <a:t>Testing should </a:t>
            </a:r>
            <a:r>
              <a:rPr lang="en-US" sz="1800" dirty="0">
                <a:solidFill>
                  <a:srgbClr val="00B050"/>
                </a:solidFill>
              </a:rPr>
              <a:t>be </a:t>
            </a:r>
            <a:r>
              <a:rPr lang="en-US" sz="1800" dirty="0" smtClean="0">
                <a:solidFill>
                  <a:srgbClr val="00B050"/>
                </a:solidFill>
              </a:rPr>
              <a:t>completed in ETL.</a:t>
            </a:r>
            <a:endParaRPr lang="en-US" sz="1800" dirty="0">
              <a:solidFill>
                <a:srgbClr val="00B050"/>
              </a:solidFill>
            </a:endParaRPr>
          </a:p>
          <a:p>
            <a:pPr marL="365760" lvl="0"/>
            <a:r>
              <a:rPr lang="en-US" sz="1800" dirty="0" smtClean="0">
                <a:solidFill>
                  <a:srgbClr val="00B050"/>
                </a:solidFill>
              </a:rPr>
              <a:t>No </a:t>
            </a:r>
            <a:r>
              <a:rPr lang="en-US" sz="1800" dirty="0">
                <a:solidFill>
                  <a:srgbClr val="00B050"/>
                </a:solidFill>
              </a:rPr>
              <a:t>open</a:t>
            </a:r>
            <a:r>
              <a:rPr lang="en-US" sz="1800" dirty="0" smtClean="0">
                <a:solidFill>
                  <a:srgbClr val="00B050"/>
                </a:solidFill>
              </a:rPr>
              <a:t> showstoppers</a:t>
            </a:r>
            <a:r>
              <a:rPr lang="en-US" sz="1800" dirty="0">
                <a:solidFill>
                  <a:srgbClr val="00B050"/>
                </a:solidFill>
              </a:rPr>
              <a:t>;</a:t>
            </a:r>
            <a:r>
              <a:rPr lang="en-US" sz="1800" dirty="0" smtClean="0">
                <a:solidFill>
                  <a:srgbClr val="00B050"/>
                </a:solidFill>
              </a:rPr>
              <a:t> </a:t>
            </a:r>
            <a:r>
              <a:rPr lang="en-US" sz="1800" dirty="0">
                <a:solidFill>
                  <a:srgbClr val="00B050"/>
                </a:solidFill>
              </a:rPr>
              <a:t>High, Medium defects in System Integration Test </a:t>
            </a:r>
            <a:r>
              <a:rPr lang="en-US" sz="1800" dirty="0" smtClean="0">
                <a:solidFill>
                  <a:srgbClr val="00B050"/>
                </a:solidFill>
              </a:rPr>
              <a:t>Phase.</a:t>
            </a:r>
            <a:endParaRPr lang="en-US" sz="1800" dirty="0">
              <a:solidFill>
                <a:srgbClr val="00B050"/>
              </a:solidFill>
            </a:endParaRPr>
          </a:p>
          <a:p>
            <a:pPr marL="365760" lvl="0"/>
            <a:r>
              <a:rPr lang="en-US" sz="1800" dirty="0" smtClean="0">
                <a:solidFill>
                  <a:srgbClr val="00B050"/>
                </a:solidFill>
              </a:rPr>
              <a:t>Regression </a:t>
            </a:r>
            <a:r>
              <a:rPr lang="en-US" sz="1800" dirty="0">
                <a:solidFill>
                  <a:srgbClr val="00B050"/>
                </a:solidFill>
              </a:rPr>
              <a:t>Testing should be completed with no major </a:t>
            </a:r>
            <a:r>
              <a:rPr lang="en-US" sz="1800" dirty="0" smtClean="0">
                <a:solidFill>
                  <a:srgbClr val="00B050"/>
                </a:solidFill>
              </a:rPr>
              <a:t>defects.</a:t>
            </a:r>
            <a:endParaRPr lang="en-US" sz="1800" dirty="0">
              <a:solidFill>
                <a:srgbClr val="00B050"/>
              </a:solidFill>
            </a:endParaRPr>
          </a:p>
          <a:p>
            <a:pPr marL="365760" lvl="0"/>
            <a:r>
              <a:rPr lang="en-US" sz="1800" dirty="0">
                <a:solidFill>
                  <a:srgbClr val="00B050"/>
                </a:solidFill>
              </a:rPr>
              <a:t>All the reported defects should be fixed and tested before </a:t>
            </a:r>
            <a:r>
              <a:rPr lang="en-US" sz="1800" dirty="0" smtClean="0">
                <a:solidFill>
                  <a:srgbClr val="00B050"/>
                </a:solidFill>
              </a:rPr>
              <a:t>UAT.</a:t>
            </a:r>
          </a:p>
          <a:p>
            <a:pPr marL="365760" lvl="0"/>
            <a:r>
              <a:rPr lang="en-US" sz="1800" dirty="0">
                <a:solidFill>
                  <a:srgbClr val="00B050"/>
                </a:solidFill>
              </a:rPr>
              <a:t>Traceability matrix for all testing should be </a:t>
            </a:r>
            <a:r>
              <a:rPr lang="en-US" sz="1800" dirty="0" smtClean="0">
                <a:solidFill>
                  <a:srgbClr val="00B050"/>
                </a:solidFill>
              </a:rPr>
              <a:t>completed.</a:t>
            </a:r>
          </a:p>
          <a:p>
            <a:pPr marL="365760" lvl="0"/>
            <a:r>
              <a:rPr lang="en-US" sz="1800" dirty="0" smtClean="0">
                <a:solidFill>
                  <a:srgbClr val="00B050"/>
                </a:solidFill>
              </a:rPr>
              <a:t>UAT </a:t>
            </a:r>
            <a:r>
              <a:rPr lang="en-US" sz="1800" dirty="0">
                <a:solidFill>
                  <a:srgbClr val="00B050"/>
                </a:solidFill>
              </a:rPr>
              <a:t>Environment must be </a:t>
            </a:r>
            <a:r>
              <a:rPr lang="en-US" sz="1800" dirty="0" smtClean="0">
                <a:solidFill>
                  <a:srgbClr val="00B050"/>
                </a:solidFill>
              </a:rPr>
              <a:t>ready.</a:t>
            </a:r>
            <a:endParaRPr lang="en-US" sz="1800" dirty="0">
              <a:solidFill>
                <a:srgbClr val="00B050"/>
              </a:solidFill>
            </a:endParaRPr>
          </a:p>
          <a:p>
            <a:pPr marL="365760" lvl="0"/>
            <a:r>
              <a:rPr lang="en-US" sz="1800" dirty="0">
                <a:solidFill>
                  <a:srgbClr val="00B050"/>
                </a:solidFill>
              </a:rPr>
              <a:t>Sign off mail or communication from </a:t>
            </a:r>
            <a:r>
              <a:rPr lang="en-US" sz="1800" dirty="0" smtClean="0">
                <a:solidFill>
                  <a:srgbClr val="00B050"/>
                </a:solidFill>
              </a:rPr>
              <a:t>System Testing Team </a:t>
            </a:r>
            <a:r>
              <a:rPr lang="en-US" sz="1800" dirty="0">
                <a:solidFill>
                  <a:srgbClr val="00B050"/>
                </a:solidFill>
              </a:rPr>
              <a:t>that the system is ready for UAT </a:t>
            </a:r>
            <a:r>
              <a:rPr lang="en-US" sz="1800" dirty="0" smtClean="0">
                <a:solidFill>
                  <a:srgbClr val="00B050"/>
                </a:solidFill>
              </a:rPr>
              <a:t>execution</a:t>
            </a:r>
            <a:r>
              <a:rPr lang="en-US" sz="1800" dirty="0">
                <a:solidFill>
                  <a:srgbClr val="00B050"/>
                </a:solidFill>
              </a:rPr>
              <a:t>.</a:t>
            </a:r>
          </a:p>
        </p:txBody>
      </p:sp>
      <p:sp>
        <p:nvSpPr>
          <p:cNvPr id="3" name="Title 2"/>
          <p:cNvSpPr>
            <a:spLocks noGrp="1"/>
          </p:cNvSpPr>
          <p:nvPr>
            <p:ph type="title"/>
          </p:nvPr>
        </p:nvSpPr>
        <p:spPr>
          <a:xfrm>
            <a:off x="1600200" y="27296"/>
            <a:ext cx="7543800" cy="1115704"/>
          </a:xfrm>
        </p:spPr>
        <p:txBody>
          <a:bodyPr/>
          <a:lstStyle/>
          <a:p>
            <a:pPr lvl="0"/>
            <a:r>
              <a:rPr lang="en-US" dirty="0" smtClean="0"/>
              <a:t>Entry Criteria for UAT</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7</a:t>
            </a:fld>
            <a:endParaRPr lang="en-US" sz="1400" dirty="0"/>
          </a:p>
        </p:txBody>
      </p:sp>
    </p:spTree>
    <p:extLst>
      <p:ext uri="{BB962C8B-B14F-4D97-AF65-F5344CB8AC3E}">
        <p14:creationId xmlns:p14="http://schemas.microsoft.com/office/powerpoint/2010/main" val="3690263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1400" dirty="0" smtClean="0">
                <a:solidFill>
                  <a:srgbClr val="00B050"/>
                </a:solidFill>
              </a:rPr>
              <a:t>UAT team can function in two different ways in an organization.</a:t>
            </a:r>
          </a:p>
          <a:p>
            <a:pPr marL="365760"/>
            <a:r>
              <a:rPr lang="en-US" sz="1400" dirty="0" smtClean="0">
                <a:solidFill>
                  <a:srgbClr val="00B050"/>
                </a:solidFill>
              </a:rPr>
              <a:t>UAT Support Team</a:t>
            </a:r>
          </a:p>
          <a:p>
            <a:pPr marL="365760"/>
            <a:r>
              <a:rPr lang="en-US" sz="1400" dirty="0" smtClean="0">
                <a:solidFill>
                  <a:srgbClr val="00B050"/>
                </a:solidFill>
              </a:rPr>
              <a:t>UAT Team – Complete Ownership</a:t>
            </a:r>
          </a:p>
          <a:p>
            <a:pPr marL="0" indent="0">
              <a:buNone/>
            </a:pPr>
            <a:endParaRPr lang="en-US" sz="1400" b="1" dirty="0">
              <a:solidFill>
                <a:srgbClr val="00B050"/>
              </a:solidFill>
            </a:endParaRPr>
          </a:p>
          <a:p>
            <a:pPr marL="0" indent="0">
              <a:buNone/>
            </a:pPr>
            <a:r>
              <a:rPr lang="en-US" sz="1600" b="1" dirty="0" smtClean="0">
                <a:solidFill>
                  <a:srgbClr val="00B050"/>
                </a:solidFill>
              </a:rPr>
              <a:t>UAT Support Team:</a:t>
            </a:r>
          </a:p>
          <a:p>
            <a:pPr marL="0" indent="0">
              <a:buNone/>
            </a:pPr>
            <a:r>
              <a:rPr lang="en-US" sz="1400" dirty="0" smtClean="0">
                <a:solidFill>
                  <a:srgbClr val="00B050"/>
                </a:solidFill>
              </a:rPr>
              <a:t>This support team provides a support to the client team which is the actual UAT team. </a:t>
            </a:r>
          </a:p>
          <a:p>
            <a:pPr marL="0" indent="0">
              <a:buNone/>
            </a:pPr>
            <a:endParaRPr lang="en-US" sz="1400" b="1" dirty="0" smtClean="0"/>
          </a:p>
          <a:p>
            <a:pPr marL="0" indent="0">
              <a:buNone/>
            </a:pPr>
            <a:r>
              <a:rPr lang="en-US" sz="1600" b="1" dirty="0" smtClean="0"/>
              <a:t>Responsibilities of actual UAT team in testing phase:</a:t>
            </a:r>
          </a:p>
          <a:p>
            <a:pPr marL="365760"/>
            <a:r>
              <a:rPr lang="en-US" sz="1400" dirty="0" smtClean="0"/>
              <a:t>Analysis </a:t>
            </a:r>
            <a:r>
              <a:rPr lang="en-US" sz="1400" dirty="0"/>
              <a:t>of Business </a:t>
            </a:r>
            <a:r>
              <a:rPr lang="en-US" sz="1400" dirty="0" smtClean="0"/>
              <a:t>Requirements, derive business scenarios, preparation of BRD (Business Requirement Document) and SRS (System Requirement </a:t>
            </a:r>
            <a:r>
              <a:rPr lang="en-US" sz="1400" dirty="0"/>
              <a:t>S</a:t>
            </a:r>
            <a:r>
              <a:rPr lang="en-US" sz="1400" dirty="0" smtClean="0"/>
              <a:t>pecification) documents</a:t>
            </a:r>
            <a:endParaRPr lang="en-US" sz="1400" dirty="0"/>
          </a:p>
          <a:p>
            <a:pPr marL="365760"/>
            <a:r>
              <a:rPr lang="en-US" sz="1400" dirty="0"/>
              <a:t>Creation of UAT test </a:t>
            </a:r>
            <a:r>
              <a:rPr lang="en-US" sz="1400" dirty="0" smtClean="0"/>
              <a:t>plan</a:t>
            </a:r>
            <a:endParaRPr lang="en-US" sz="1400" dirty="0"/>
          </a:p>
          <a:p>
            <a:pPr marL="365760"/>
            <a:r>
              <a:rPr lang="en-US" sz="1400" dirty="0"/>
              <a:t>Identify Test </a:t>
            </a:r>
            <a:r>
              <a:rPr lang="en-US" sz="1400" dirty="0" smtClean="0"/>
              <a:t>Scenarios</a:t>
            </a:r>
            <a:endParaRPr lang="en-US" sz="1400" dirty="0"/>
          </a:p>
          <a:p>
            <a:pPr marL="365760"/>
            <a:r>
              <a:rPr lang="en-US" sz="1400" dirty="0"/>
              <a:t>Create UAT Test </a:t>
            </a:r>
            <a:r>
              <a:rPr lang="en-US" sz="1400" dirty="0" smtClean="0"/>
              <a:t>Cases</a:t>
            </a:r>
          </a:p>
          <a:p>
            <a:pPr marL="365760"/>
            <a:r>
              <a:rPr lang="en-US" sz="1400" dirty="0" smtClean="0"/>
              <a:t>Business Signoff will be provided by UAT manager</a:t>
            </a:r>
            <a:endParaRPr lang="en-US" sz="1400" dirty="0"/>
          </a:p>
          <a:p>
            <a:pPr marL="0" indent="0">
              <a:buNone/>
            </a:pPr>
            <a:r>
              <a:rPr lang="en-US" sz="1600" b="1" dirty="0" smtClean="0"/>
              <a:t>Responsibilities of Support team:</a:t>
            </a:r>
          </a:p>
          <a:p>
            <a:r>
              <a:rPr lang="en-US" sz="1400" dirty="0"/>
              <a:t>Preparation of Test </a:t>
            </a:r>
            <a:r>
              <a:rPr lang="en-US" sz="1400" dirty="0" smtClean="0"/>
              <a:t>Data (</a:t>
            </a:r>
            <a:r>
              <a:rPr lang="en-US" sz="1400" dirty="0"/>
              <a:t>Production like Data)</a:t>
            </a:r>
          </a:p>
          <a:p>
            <a:r>
              <a:rPr lang="en-US" sz="1400" dirty="0"/>
              <a:t>Run the Test cases</a:t>
            </a:r>
          </a:p>
          <a:p>
            <a:r>
              <a:rPr lang="en-US" sz="1400" dirty="0"/>
              <a:t>Record the Results</a:t>
            </a:r>
          </a:p>
          <a:p>
            <a:r>
              <a:rPr lang="en-US" sz="1400" dirty="0"/>
              <a:t>Confirm business objectives</a:t>
            </a:r>
          </a:p>
          <a:p>
            <a:pPr marL="0" indent="0">
              <a:buNone/>
            </a:pPr>
            <a:endParaRPr lang="en-US" sz="1400" b="1" dirty="0"/>
          </a:p>
        </p:txBody>
      </p:sp>
      <p:sp>
        <p:nvSpPr>
          <p:cNvPr id="3" name="Title 2"/>
          <p:cNvSpPr>
            <a:spLocks noGrp="1"/>
          </p:cNvSpPr>
          <p:nvPr>
            <p:ph type="title"/>
          </p:nvPr>
        </p:nvSpPr>
        <p:spPr/>
        <p:txBody>
          <a:bodyPr/>
          <a:lstStyle/>
          <a:p>
            <a:r>
              <a:rPr lang="en-US" dirty="0" smtClean="0"/>
              <a:t>UAT Support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81961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1800" b="1" dirty="0" smtClean="0">
                <a:solidFill>
                  <a:srgbClr val="00B050"/>
                </a:solidFill>
              </a:rPr>
              <a:t>UAT Team:</a:t>
            </a:r>
          </a:p>
          <a:p>
            <a:pPr marL="365760"/>
            <a:r>
              <a:rPr lang="en-US" sz="1700" dirty="0" smtClean="0">
                <a:solidFill>
                  <a:srgbClr val="00B050"/>
                </a:solidFill>
              </a:rPr>
              <a:t>This team completely takes care of the UAT phase and it is solely responsible for all the activities of UAT team. This single team is completely responsible from the business requirement analysis till the customer sing off provided at the end of UAT phase.</a:t>
            </a:r>
          </a:p>
          <a:p>
            <a:pPr marL="0" indent="0">
              <a:buNone/>
            </a:pPr>
            <a:endParaRPr lang="en-US" sz="1700" dirty="0"/>
          </a:p>
          <a:p>
            <a:pPr marL="0" indent="0">
              <a:buNone/>
            </a:pPr>
            <a:r>
              <a:rPr lang="en-US" sz="1700" b="1" dirty="0" smtClean="0"/>
              <a:t>Responsibilities of UAT Team:</a:t>
            </a:r>
          </a:p>
          <a:p>
            <a:pPr marL="365760"/>
            <a:r>
              <a:rPr lang="en-US" sz="1700" dirty="0"/>
              <a:t>Analysis of Business Requirements, derive business </a:t>
            </a:r>
            <a:r>
              <a:rPr lang="en-US" sz="1700" dirty="0" smtClean="0"/>
              <a:t>scenarios, preparation </a:t>
            </a:r>
            <a:r>
              <a:rPr lang="en-US" sz="1700" dirty="0"/>
              <a:t>of </a:t>
            </a:r>
            <a:r>
              <a:rPr lang="en-US" sz="1700" dirty="0" smtClean="0"/>
              <a:t>BRD (Business Requirement Document) and </a:t>
            </a:r>
            <a:r>
              <a:rPr lang="en-US" sz="1700" dirty="0"/>
              <a:t>SRS (System </a:t>
            </a:r>
            <a:r>
              <a:rPr lang="en-US" sz="1700" dirty="0" smtClean="0"/>
              <a:t>Requirement </a:t>
            </a:r>
            <a:r>
              <a:rPr lang="en-US" sz="1700" dirty="0"/>
              <a:t>S</a:t>
            </a:r>
            <a:r>
              <a:rPr lang="en-US" sz="1700" dirty="0" smtClean="0"/>
              <a:t>pecification</a:t>
            </a:r>
            <a:r>
              <a:rPr lang="en-US" sz="1700" dirty="0"/>
              <a:t>) </a:t>
            </a:r>
            <a:r>
              <a:rPr lang="en-US" sz="1700" dirty="0" smtClean="0"/>
              <a:t>documents</a:t>
            </a:r>
            <a:endParaRPr lang="en-US" sz="1700" dirty="0"/>
          </a:p>
          <a:p>
            <a:pPr marL="365760"/>
            <a:r>
              <a:rPr lang="en-US" sz="1700" dirty="0"/>
              <a:t>Creation of UAT test plan</a:t>
            </a:r>
          </a:p>
          <a:p>
            <a:pPr marL="365760"/>
            <a:r>
              <a:rPr lang="en-US" sz="1700" dirty="0"/>
              <a:t>Identify Test </a:t>
            </a:r>
            <a:r>
              <a:rPr lang="en-US" sz="1700" dirty="0" smtClean="0"/>
              <a:t>Scenarios and get sign off from business SME</a:t>
            </a:r>
            <a:r>
              <a:rPr lang="en-US" sz="1700" dirty="0"/>
              <a:t>s</a:t>
            </a:r>
          </a:p>
          <a:p>
            <a:pPr marL="365760"/>
            <a:r>
              <a:rPr lang="en-US" sz="1700" dirty="0"/>
              <a:t>Create UAT Test Cases</a:t>
            </a:r>
          </a:p>
          <a:p>
            <a:pPr marL="365760"/>
            <a:r>
              <a:rPr lang="en-US" sz="1700" dirty="0" smtClean="0"/>
              <a:t>Preparation </a:t>
            </a:r>
            <a:r>
              <a:rPr lang="en-US" sz="1700" dirty="0"/>
              <a:t>of Test </a:t>
            </a:r>
            <a:r>
              <a:rPr lang="en-US" sz="1700" dirty="0" smtClean="0"/>
              <a:t>Data (</a:t>
            </a:r>
            <a:r>
              <a:rPr lang="en-US" sz="1700" dirty="0"/>
              <a:t>Production like Data)</a:t>
            </a:r>
          </a:p>
          <a:p>
            <a:pPr marL="365760"/>
            <a:r>
              <a:rPr lang="en-US" sz="1700" dirty="0"/>
              <a:t>Run the Test cases</a:t>
            </a:r>
          </a:p>
          <a:p>
            <a:pPr marL="365760"/>
            <a:r>
              <a:rPr lang="en-US" sz="1700" dirty="0"/>
              <a:t>Record the Results</a:t>
            </a:r>
          </a:p>
          <a:p>
            <a:pPr marL="365760"/>
            <a:r>
              <a:rPr lang="en-US" sz="1700" dirty="0"/>
              <a:t>Business Signoff will be provided by UAT manager</a:t>
            </a:r>
          </a:p>
          <a:p>
            <a:pPr marL="0" indent="0">
              <a:buNone/>
            </a:pPr>
            <a:endParaRPr lang="en-US" sz="1400" b="1" dirty="0" smtClean="0"/>
          </a:p>
        </p:txBody>
      </p:sp>
      <p:sp>
        <p:nvSpPr>
          <p:cNvPr id="3" name="Title 2"/>
          <p:cNvSpPr>
            <a:spLocks noGrp="1"/>
          </p:cNvSpPr>
          <p:nvPr>
            <p:ph type="title"/>
          </p:nvPr>
        </p:nvSpPr>
        <p:spPr/>
        <p:txBody>
          <a:bodyPr/>
          <a:lstStyle/>
          <a:p>
            <a:r>
              <a:rPr lang="en-US" dirty="0" smtClean="0"/>
              <a:t>UAT Ownership</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1470441064"/>
      </p:ext>
    </p:extLst>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Rating1 xmlns="8b68e89a-e9b3-4257-b905-d0324114169a" xsi:nil="true"/>
    <_x0043_M10 xmlns="8b68e89a-e9b3-4257-b905-d0324114169a" xsi:nil="true"/>
    <CopyToPath xmlns="8b68e89a-e9b3-4257-b905-d0324114169a">https://cognizant20.cognizant.com/cts/Cognizant Academy/DSC/EIM Academy/CEP EIM Product Tracker/CEP_New Content_Development/Testing/BISQUAD/Final Content/BISQUADTestExecutionTechniquesTA/Final Folder</CopyToPath>
    <Rating3 xmlns="8b68e89a-e9b3-4257-b905-d0324114169a" xsi:nil="true"/>
    <UnmappedDocuments xmlns="8b68e89a-e9b3-4257-b905-d0324114169a">false</UnmappedDocuments>
    <Rating2 xmlns="8b68e89a-e9b3-4257-b905-d0324114169a" xsi:nil="true"/>
    <ViewCount xmlns="8b68e89a-e9b3-4257-b905-d0324114169a">8</ViewCount>
    <_x0043_M1 xmlns="8b68e89a-e9b3-4257-b905-d0324114169a" xsi:nil="true"/>
    <CheckedOutPath xmlns="8b68e89a-e9b3-4257-b905-d0324114169a" xsi:nil="true"/>
    <ApprovalStatus xmlns="8b68e89a-e9b3-4257-b905-d0324114169a">Approved</ApprovalStatus>
    <MBID xmlns="8b68e89a-e9b3-4257-b905-d0324114169a">DS_5e37d046-3a61-44ef-87e1-e932ab913030</MBID>
    <Tags xmlns="8b68e89a-e9b3-4257-b905-d0324114169a" xsi:nil="true"/>
    <_x0043_M3 xmlns="8b68e89a-e9b3-4257-b905-d0324114169a" xsi:nil="true"/>
    <_x0043_M2 xmlns="8b68e89a-e9b3-4257-b905-d0324114169a" xsi:nil="true"/>
    <_x0043_M5 xmlns="8b68e89a-e9b3-4257-b905-d0324114169a" xsi:nil="true"/>
    <_x0043_M4 xmlns="8b68e89a-e9b3-4257-b905-d0324114169a" xsi:nil="true"/>
    <Functional_x0020_Modules xmlns="8b68e89a-e9b3-4257-b905-d0324114169a" xsi:nil="true"/>
    <_x0043_M7 xmlns="8b68e89a-e9b3-4257-b905-d0324114169a" xsi:nil="true"/>
    <Releases xmlns="8b68e89a-e9b3-4257-b905-d0324114169a" xsi:nil="true"/>
    <ClientSupplied xmlns="8b68e89a-e9b3-4257-b905-d0324114169a">false</ClientSupplied>
    <_x0043_M6 xmlns="8b68e89a-e9b3-4257-b905-d0324114169a" xsi:nil="true"/>
    <_x0043_M9 xmlns="8b68e89a-e9b3-4257-b905-d0324114169a" xsi:nil="true"/>
    <Phase xmlns="8b68e89a-e9b3-4257-b905-d0324114169a" xsi:nil="true"/>
    <_x0043_M8 xmlns="8b68e89a-e9b3-4257-b905-d0324114169a" xsi:nil="true"/>
    <AccountID xmlns="8b68e89a-e9b3-4257-b905-d0324114169a" xsi:nil="true"/>
    <SubProjectID xmlns="8b68e89a-e9b3-4257-b905-d0324114169a" xsi:nil="true"/>
    <Comments xmlns="8b68e89a-e9b3-4257-b905-d0324114169a">CTS\306947</Comments>
    <ProjectID xmlns="8b68e89a-e9b3-4257-b905-d0324114169a" xsi:nil="true"/>
    <Processes xmlns="8b68e89a-e9b3-4257-b905-d0324114169a" xsi:nil="true"/>
    <Activities xmlns="8b68e89a-e9b3-4257-b905-d0324114169a" xsi:nil="true"/>
    <AssociateID xmlns="8b68e89a-e9b3-4257-b905-d0324114169a">CTS\306947</AssociateID>
    <Rating5 xmlns="8b68e89a-e9b3-4257-b905-d0324114169a" xsi:nil="true"/>
    <Work_x0020_request xmlns="8b68e89a-e9b3-4257-b905-d0324114169a" xsi:nil="true"/>
    <Rating4 xmlns="8b68e89a-e9b3-4257-b905-d0324114169a" xsi:nil="true"/>
    <ArtifactStatus xmlns="8b68e89a-e9b3-4257-b905-d0324114169a" xsi:nil="true"/>
    <CreatedTime xmlns="8b68e89a-e9b3-4257-b905-d0324114169a">2015-04-02T12:29:48+00:00</CreatedTi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3E6927F952F64FB9B37BBCD804238A" ma:contentTypeVersion="36" ma:contentTypeDescription="Create a new document." ma:contentTypeScope="" ma:versionID="ac3daadaea4f3eb75a175ceae2fc3037">
  <xsd:schema xmlns:xsd="http://www.w3.org/2001/XMLSchema" xmlns:xs="http://www.w3.org/2001/XMLSchema" xmlns:p="http://schemas.microsoft.com/office/2006/metadata/properties" xmlns:ns2="8b68e89a-e9b3-4257-b905-d0324114169a" targetNamespace="http://schemas.microsoft.com/office/2006/metadata/properties" ma:root="true" ma:fieldsID="9c1e1485fcdf68fb1f581068d5e4a654" ns2:_="">
    <xsd:import namespace="8b68e89a-e9b3-4257-b905-d0324114169a"/>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8e89a-e9b3-4257-b905-d0324114169a"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2.xml><?xml version="1.0" encoding="utf-8"?>
<ds:datastoreItem xmlns:ds="http://schemas.openxmlformats.org/officeDocument/2006/customXml" ds:itemID="{F78FCE96-C8A4-4E92-8467-18B7198B1C7C}">
  <ds:schemaRefs>
    <ds:schemaRef ds:uri="http://schemas.microsoft.com/office/2006/metadata/properties"/>
    <ds:schemaRef ds:uri="8b68e89a-e9b3-4257-b905-d0324114169a"/>
  </ds:schemaRefs>
</ds:datastoreItem>
</file>

<file path=customXml/itemProps3.xml><?xml version="1.0" encoding="utf-8"?>
<ds:datastoreItem xmlns:ds="http://schemas.openxmlformats.org/officeDocument/2006/customXml" ds:itemID="{B9AE2AF4-A69E-49A9-912E-5875550A0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68e89a-e9b3-4257-b905-d03241141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ILT</Template>
  <TotalTime>1917</TotalTime>
  <Words>1122</Words>
  <Application>Microsoft Office PowerPoint</Application>
  <PresentationFormat>On-screen Show (4:3)</PresentationFormat>
  <Paragraphs>149</Paragraphs>
  <Slides>16</Slides>
  <Notes>7</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Theme_3</vt:lpstr>
      <vt:lpstr>1_Theme_3</vt:lpstr>
      <vt:lpstr>PowerPoint Presentation</vt:lpstr>
      <vt:lpstr>PowerPoint Presentation</vt:lpstr>
      <vt:lpstr>PowerPoint Presentation</vt:lpstr>
      <vt:lpstr>UAT Data Validation: Objective</vt:lpstr>
      <vt:lpstr>UAT Data Validation: Overview </vt:lpstr>
      <vt:lpstr>Introduction</vt:lpstr>
      <vt:lpstr>Entry Criteria for UAT</vt:lpstr>
      <vt:lpstr>UAT Support</vt:lpstr>
      <vt:lpstr>UAT Ownership</vt:lpstr>
      <vt:lpstr>Testing Methodologies in User Acceptance Testing</vt:lpstr>
      <vt:lpstr>Defect Management in UAT</vt:lpstr>
      <vt:lpstr>UAT Exit Criteria</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Partheeban, Cynthia (Cognizant)</dc:creator>
  <cp:lastModifiedBy>Windows User</cp:lastModifiedBy>
  <cp:revision>97</cp:revision>
  <dcterms:created xsi:type="dcterms:W3CDTF">2013-02-22T09:59:04Z</dcterms:created>
  <dcterms:modified xsi:type="dcterms:W3CDTF">2016-01-22T05:43:28Z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0x010100083E6927F952F64FB9B37BBCD804238A</vt:lpwstr>
  </property>
</Properties>
</file>