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81" r:id="rId5"/>
  </p:sldMasterIdLst>
  <p:notesMasterIdLst>
    <p:notesMasterId r:id="rId20"/>
  </p:notesMasterIdLst>
  <p:sldIdLst>
    <p:sldId id="281" r:id="rId6"/>
    <p:sldId id="414" r:id="rId7"/>
    <p:sldId id="418" r:id="rId8"/>
    <p:sldId id="332" r:id="rId9"/>
    <p:sldId id="419" r:id="rId10"/>
    <p:sldId id="334" r:id="rId11"/>
    <p:sldId id="409" r:id="rId12"/>
    <p:sldId id="411" r:id="rId13"/>
    <p:sldId id="384" r:id="rId14"/>
    <p:sldId id="412" r:id="rId15"/>
    <p:sldId id="415" r:id="rId16"/>
    <p:sldId id="416" r:id="rId17"/>
    <p:sldId id="417" r:id="rId18"/>
    <p:sldId id="41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82" autoAdjust="0"/>
  </p:normalViewPr>
  <p:slideViewPr>
    <p:cSldViewPr>
      <p:cViewPr>
        <p:scale>
          <a:sx n="70" d="100"/>
          <a:sy n="70" d="100"/>
        </p:scale>
        <p:origin x="-136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318198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8692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233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58918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711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33249524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21775932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31333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768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3624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14627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27252185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9949074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05999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24606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36657912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17073428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r>
              <a:rPr lang="en-US" sz="2200" b="1" dirty="0" smtClean="0">
                <a:solidFill>
                  <a:schemeClr val="tx1"/>
                </a:solidFill>
                <a:latin typeface="Myriad Pro" pitchFamily="34" charset="0"/>
                <a:cs typeface="Arial" pitchFamily="34" charset="0"/>
              </a:rPr>
              <a:t>Test Execution Technique</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LEARNER</a:t>
            </a:r>
          </a:p>
        </p:txBody>
      </p:sp>
      <p:sp>
        <p:nvSpPr>
          <p:cNvPr id="5" name="Rectangle 4"/>
          <p:cNvSpPr/>
          <p:nvPr/>
        </p:nvSpPr>
        <p:spPr>
          <a:xfrm>
            <a:off x="0" y="3200400"/>
            <a:ext cx="5791200" cy="830997"/>
          </a:xfrm>
          <a:prstGeom prst="rect">
            <a:avLst/>
          </a:prstGeom>
        </p:spPr>
        <p:txBody>
          <a:bodyPr wrap="square">
            <a:spAutoFit/>
          </a:bodyPr>
          <a:lstStyle/>
          <a:p>
            <a:pPr lvl="1">
              <a:defRPr/>
            </a:pPr>
            <a:r>
              <a:rPr lang="en-US" sz="2400" dirty="0" smtClean="0">
                <a:solidFill>
                  <a:schemeClr val="lt1"/>
                </a:solidFill>
              </a:rPr>
              <a:t>Test Execution Types - Smoke and Sanity Testing</a:t>
            </a: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67938577"/>
              </p:ext>
            </p:extLst>
          </p:nvPr>
        </p:nvGraphicFramePr>
        <p:xfrm>
          <a:off x="228600" y="1600201"/>
          <a:ext cx="8686800" cy="4832506"/>
        </p:xfrm>
        <a:graphic>
          <a:graphicData uri="http://schemas.openxmlformats.org/drawingml/2006/table">
            <a:tbl>
              <a:tblPr firstRow="1" firstCol="1" bandRow="1">
                <a:tableStyleId>{5C22544A-7EE6-4342-B048-85BDC9FD1C3A}</a:tableStyleId>
              </a:tblPr>
              <a:tblGrid>
                <a:gridCol w="4179985"/>
                <a:gridCol w="4506815"/>
              </a:tblGrid>
              <a:tr h="449327">
                <a:tc>
                  <a:txBody>
                    <a:bodyPr/>
                    <a:lstStyle/>
                    <a:p>
                      <a:pPr marL="0" marR="0" algn="ctr">
                        <a:lnSpc>
                          <a:spcPct val="115000"/>
                        </a:lnSpc>
                        <a:spcBef>
                          <a:spcPts val="0"/>
                        </a:spcBef>
                        <a:spcAft>
                          <a:spcPts val="0"/>
                        </a:spcAft>
                      </a:pPr>
                      <a:r>
                        <a:rPr lang="en-US" sz="1800" b="1" dirty="0">
                          <a:solidFill>
                            <a:srgbClr val="00B050"/>
                          </a:solidFill>
                          <a:effectLst/>
                        </a:rPr>
                        <a:t>Smoke Testing</a:t>
                      </a:r>
                      <a:endParaRPr lang="en-US" sz="1800" b="1" dirty="0">
                        <a:solidFill>
                          <a:srgbClr val="00B050"/>
                        </a:solidFill>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a:solidFill>
                            <a:srgbClr val="00B050"/>
                          </a:solidFill>
                          <a:effectLst/>
                        </a:rPr>
                        <a:t>Sanity Testing</a:t>
                      </a:r>
                      <a:endParaRPr lang="en-US" sz="1800" b="1" dirty="0">
                        <a:solidFill>
                          <a:srgbClr val="00B050"/>
                        </a:solidFill>
                        <a:effectLst/>
                        <a:latin typeface="Calibri"/>
                        <a:ea typeface="Calibri"/>
                        <a:cs typeface="Times New Roman"/>
                      </a:endParaRPr>
                    </a:p>
                  </a:txBody>
                  <a:tcPr marL="68580" marR="68580" marT="0" marB="0" anchor="ctr"/>
                </a:tc>
              </a:tr>
              <a:tr h="706532">
                <a:tc>
                  <a:txBody>
                    <a:bodyPr/>
                    <a:lstStyle/>
                    <a:p>
                      <a:pPr marL="0" marR="0" algn="l">
                        <a:lnSpc>
                          <a:spcPct val="115000"/>
                        </a:lnSpc>
                        <a:spcBef>
                          <a:spcPts val="0"/>
                        </a:spcBef>
                        <a:spcAft>
                          <a:spcPts val="0"/>
                        </a:spcAft>
                      </a:pPr>
                      <a:r>
                        <a:rPr lang="en-US" sz="1600" b="0" dirty="0">
                          <a:solidFill>
                            <a:schemeClr val="tx1"/>
                          </a:solidFill>
                          <a:effectLst/>
                        </a:rPr>
                        <a:t>Smoke Testing is performed to ascertain that the critical functionalities of the program is working </a:t>
                      </a:r>
                      <a:r>
                        <a:rPr lang="en-US" sz="1600" b="0" dirty="0" smtClean="0">
                          <a:solidFill>
                            <a:schemeClr val="tx1"/>
                          </a:solidFill>
                          <a:effectLst/>
                        </a:rPr>
                        <a:t>fine.</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is done to check the new </a:t>
                      </a:r>
                      <a:r>
                        <a:rPr lang="en-US" sz="1600" b="0" dirty="0" smtClean="0">
                          <a:solidFill>
                            <a:schemeClr val="tx1"/>
                          </a:solidFill>
                          <a:effectLst/>
                        </a:rPr>
                        <a:t>functionality/bugs </a:t>
                      </a:r>
                      <a:r>
                        <a:rPr lang="en-US" sz="1600" b="0" dirty="0">
                          <a:solidFill>
                            <a:schemeClr val="tx1"/>
                          </a:solidFill>
                          <a:effectLst/>
                        </a:rPr>
                        <a:t>have been </a:t>
                      </a:r>
                      <a:r>
                        <a:rPr lang="en-US" sz="1600" b="0" dirty="0" smtClean="0">
                          <a:solidFill>
                            <a:schemeClr val="tx1"/>
                          </a:solidFill>
                          <a:effectLst/>
                        </a:rPr>
                        <a:t>fixed.</a:t>
                      </a:r>
                      <a:endParaRPr lang="en-US" sz="1600" b="0" dirty="0">
                        <a:solidFill>
                          <a:schemeClr val="tx1"/>
                        </a:solidFill>
                        <a:effectLst/>
                        <a:latin typeface="Calibri"/>
                        <a:ea typeface="Calibri"/>
                        <a:cs typeface="Times New Roman"/>
                      </a:endParaRPr>
                    </a:p>
                  </a:txBody>
                  <a:tcPr marL="68580" marR="68580" marT="0" marB="0" anchor="ctr"/>
                </a:tc>
              </a:tr>
              <a:tr h="706532">
                <a:tc>
                  <a:txBody>
                    <a:bodyPr/>
                    <a:lstStyle/>
                    <a:p>
                      <a:pPr marL="0" marR="0" algn="l">
                        <a:lnSpc>
                          <a:spcPct val="115000"/>
                        </a:lnSpc>
                        <a:spcBef>
                          <a:spcPts val="0"/>
                        </a:spcBef>
                        <a:spcAft>
                          <a:spcPts val="0"/>
                        </a:spcAft>
                      </a:pPr>
                      <a:r>
                        <a:rPr lang="en-US" sz="1600" b="0" dirty="0">
                          <a:solidFill>
                            <a:schemeClr val="tx1"/>
                          </a:solidFill>
                          <a:effectLst/>
                        </a:rPr>
                        <a:t>The objective of this testing is to verify the "stability" of the system in order to proceed with more rigorous </a:t>
                      </a:r>
                      <a:r>
                        <a:rPr lang="en-US" sz="1600" b="0" dirty="0" smtClean="0">
                          <a:solidFill>
                            <a:schemeClr val="tx1"/>
                          </a:solidFill>
                          <a:effectLst/>
                        </a:rPr>
                        <a:t>testing.</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The objective of the testing is to verify the "rationality" of the system in order to proceed with more rigorous </a:t>
                      </a:r>
                      <a:r>
                        <a:rPr lang="en-US" sz="1600" b="0" dirty="0" smtClean="0">
                          <a:solidFill>
                            <a:schemeClr val="tx1"/>
                          </a:solidFill>
                          <a:effectLst/>
                        </a:rPr>
                        <a:t>testing.</a:t>
                      </a:r>
                      <a:endParaRPr lang="en-US" sz="1600" b="0" dirty="0">
                        <a:solidFill>
                          <a:schemeClr val="tx1"/>
                        </a:solidFill>
                        <a:effectLst/>
                        <a:latin typeface="Calibri"/>
                        <a:ea typeface="Calibri"/>
                        <a:cs typeface="Times New Roman"/>
                      </a:endParaRPr>
                    </a:p>
                  </a:txBody>
                  <a:tcPr marL="68580" marR="68580" marT="0" marB="0" anchor="ctr"/>
                </a:tc>
              </a:tr>
              <a:tr h="474536">
                <a:tc>
                  <a:txBody>
                    <a:bodyPr/>
                    <a:lstStyle/>
                    <a:p>
                      <a:pPr marL="0" marR="0" algn="l">
                        <a:lnSpc>
                          <a:spcPct val="115000"/>
                        </a:lnSpc>
                        <a:spcBef>
                          <a:spcPts val="0"/>
                        </a:spcBef>
                        <a:spcAft>
                          <a:spcPts val="0"/>
                        </a:spcAft>
                      </a:pPr>
                      <a:r>
                        <a:rPr lang="en-US" sz="1600" b="0" dirty="0">
                          <a:solidFill>
                            <a:schemeClr val="tx1"/>
                          </a:solidFill>
                          <a:effectLst/>
                        </a:rPr>
                        <a:t>This testing is performed by the developers or </a:t>
                      </a:r>
                      <a:r>
                        <a:rPr lang="en-US" sz="1600" b="0" dirty="0" smtClean="0">
                          <a:solidFill>
                            <a:schemeClr val="tx1"/>
                          </a:solidFill>
                          <a:effectLst/>
                        </a:rPr>
                        <a:t>testers.</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is usually performed by </a:t>
                      </a:r>
                      <a:r>
                        <a:rPr lang="en-US" sz="1600" b="0" dirty="0" smtClean="0">
                          <a:solidFill>
                            <a:schemeClr val="tx1"/>
                          </a:solidFill>
                          <a:effectLst/>
                        </a:rPr>
                        <a:t>testers.</a:t>
                      </a:r>
                      <a:endParaRPr lang="en-US" sz="1600" b="0" dirty="0">
                        <a:solidFill>
                          <a:schemeClr val="tx1"/>
                        </a:solidFill>
                        <a:effectLst/>
                        <a:latin typeface="Calibri"/>
                        <a:ea typeface="Calibri"/>
                        <a:cs typeface="Times New Roman"/>
                      </a:endParaRPr>
                    </a:p>
                  </a:txBody>
                  <a:tcPr marL="68580" marR="68580" marT="0" marB="0" anchor="ctr"/>
                </a:tc>
              </a:tr>
              <a:tr h="474536">
                <a:tc>
                  <a:txBody>
                    <a:bodyPr/>
                    <a:lstStyle/>
                    <a:p>
                      <a:pPr marL="0" marR="0" algn="l">
                        <a:lnSpc>
                          <a:spcPct val="115000"/>
                        </a:lnSpc>
                        <a:spcBef>
                          <a:spcPts val="0"/>
                        </a:spcBef>
                        <a:spcAft>
                          <a:spcPts val="0"/>
                        </a:spcAft>
                      </a:pPr>
                      <a:r>
                        <a:rPr lang="en-US" sz="1600" b="0" dirty="0">
                          <a:solidFill>
                            <a:schemeClr val="tx1"/>
                          </a:solidFill>
                          <a:effectLst/>
                        </a:rPr>
                        <a:t>Smoke testing is usually documented or </a:t>
                      </a:r>
                      <a:r>
                        <a:rPr lang="en-US" sz="1600" b="0" dirty="0" smtClean="0">
                          <a:solidFill>
                            <a:schemeClr val="tx1"/>
                          </a:solidFill>
                          <a:effectLst/>
                        </a:rPr>
                        <a:t>scripted.</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is usually not documented and is </a:t>
                      </a:r>
                      <a:r>
                        <a:rPr lang="en-US" sz="1600" b="0" dirty="0" smtClean="0">
                          <a:solidFill>
                            <a:schemeClr val="tx1"/>
                          </a:solidFill>
                          <a:effectLst/>
                        </a:rPr>
                        <a:t>unscripted.</a:t>
                      </a:r>
                      <a:endParaRPr lang="en-US" sz="1600" b="0" dirty="0">
                        <a:solidFill>
                          <a:schemeClr val="tx1"/>
                        </a:solidFill>
                        <a:effectLst/>
                        <a:latin typeface="Calibri"/>
                        <a:ea typeface="Calibri"/>
                        <a:cs typeface="Times New Roman"/>
                      </a:endParaRPr>
                    </a:p>
                  </a:txBody>
                  <a:tcPr marL="68580" marR="68580" marT="0" marB="0" anchor="ctr"/>
                </a:tc>
              </a:tr>
              <a:tr h="474536">
                <a:tc>
                  <a:txBody>
                    <a:bodyPr/>
                    <a:lstStyle/>
                    <a:p>
                      <a:pPr marL="0" marR="0" algn="l">
                        <a:lnSpc>
                          <a:spcPct val="115000"/>
                        </a:lnSpc>
                        <a:spcBef>
                          <a:spcPts val="0"/>
                        </a:spcBef>
                        <a:spcAft>
                          <a:spcPts val="0"/>
                        </a:spcAft>
                      </a:pPr>
                      <a:r>
                        <a:rPr lang="en-US" sz="1600" b="0" dirty="0">
                          <a:solidFill>
                            <a:schemeClr val="tx1"/>
                          </a:solidFill>
                          <a:effectLst/>
                        </a:rPr>
                        <a:t>Smoke </a:t>
                      </a:r>
                      <a:r>
                        <a:rPr lang="en-US" sz="1600" b="0" dirty="0" smtClean="0">
                          <a:solidFill>
                            <a:schemeClr val="tx1"/>
                          </a:solidFill>
                          <a:effectLst/>
                        </a:rPr>
                        <a:t>testing </a:t>
                      </a:r>
                      <a:r>
                        <a:rPr lang="en-US" sz="1600" b="0" dirty="0">
                          <a:solidFill>
                            <a:schemeClr val="tx1"/>
                          </a:solidFill>
                          <a:effectLst/>
                        </a:rPr>
                        <a:t>is a subset of Regression </a:t>
                      </a:r>
                      <a:r>
                        <a:rPr lang="en-US" sz="1600" b="0" dirty="0" smtClean="0">
                          <a:solidFill>
                            <a:schemeClr val="tx1"/>
                          </a:solidFill>
                          <a:effectLst/>
                        </a:rPr>
                        <a:t>testing.</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is a subset of Acceptance </a:t>
                      </a:r>
                      <a:r>
                        <a:rPr lang="en-US" sz="1600" b="0" dirty="0" smtClean="0">
                          <a:solidFill>
                            <a:schemeClr val="tx1"/>
                          </a:solidFill>
                          <a:effectLst/>
                        </a:rPr>
                        <a:t>testing.</a:t>
                      </a:r>
                      <a:endParaRPr lang="en-US" sz="1600" b="0" dirty="0">
                        <a:solidFill>
                          <a:schemeClr val="tx1"/>
                        </a:solidFill>
                        <a:effectLst/>
                        <a:latin typeface="Calibri"/>
                        <a:ea typeface="Calibri"/>
                        <a:cs typeface="Times New Roman"/>
                      </a:endParaRPr>
                    </a:p>
                  </a:txBody>
                  <a:tcPr marL="68580" marR="68580" marT="0" marB="0" anchor="ctr"/>
                </a:tc>
              </a:tr>
              <a:tr h="706532">
                <a:tc>
                  <a:txBody>
                    <a:bodyPr/>
                    <a:lstStyle/>
                    <a:p>
                      <a:pPr marL="0" marR="0" algn="l">
                        <a:lnSpc>
                          <a:spcPct val="115000"/>
                        </a:lnSpc>
                        <a:spcBef>
                          <a:spcPts val="0"/>
                        </a:spcBef>
                        <a:spcAft>
                          <a:spcPts val="0"/>
                        </a:spcAft>
                      </a:pPr>
                      <a:r>
                        <a:rPr lang="en-US" sz="1600" b="0" dirty="0">
                          <a:solidFill>
                            <a:schemeClr val="tx1"/>
                          </a:solidFill>
                          <a:effectLst/>
                        </a:rPr>
                        <a:t>Smoke testing exercises the entire system from end to </a:t>
                      </a:r>
                      <a:r>
                        <a:rPr lang="en-US" sz="1600" b="0" dirty="0" smtClean="0">
                          <a:solidFill>
                            <a:schemeClr val="tx1"/>
                          </a:solidFill>
                          <a:effectLst/>
                        </a:rPr>
                        <a:t>end.</a:t>
                      </a:r>
                      <a:endParaRPr lang="en-US" sz="1600" b="0" dirty="0">
                        <a:solidFill>
                          <a:schemeClr val="tx1"/>
                        </a:solidFill>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exercises only the particular component of the entire </a:t>
                      </a:r>
                      <a:r>
                        <a:rPr lang="en-US" sz="1600" b="0" dirty="0" smtClean="0">
                          <a:solidFill>
                            <a:schemeClr val="tx1"/>
                          </a:solidFill>
                          <a:effectLst/>
                        </a:rPr>
                        <a:t>system.</a:t>
                      </a:r>
                      <a:endParaRPr lang="en-US" sz="1600" b="0" dirty="0">
                        <a:solidFill>
                          <a:schemeClr val="tx1"/>
                        </a:solidFill>
                        <a:effectLst/>
                        <a:latin typeface="Calibri"/>
                        <a:ea typeface="Calibri"/>
                        <a:cs typeface="Times New Roman"/>
                      </a:endParaRPr>
                    </a:p>
                  </a:txBody>
                  <a:tcPr marL="68580" marR="68580" marT="0" marB="0" anchor="ctr"/>
                </a:tc>
              </a:tr>
              <a:tr h="463991">
                <a:tc>
                  <a:txBody>
                    <a:bodyPr/>
                    <a:lstStyle/>
                    <a:p>
                      <a:pPr marL="0" marR="0" algn="l">
                        <a:lnSpc>
                          <a:spcPct val="115000"/>
                        </a:lnSpc>
                        <a:spcBef>
                          <a:spcPts val="0"/>
                        </a:spcBef>
                        <a:spcAft>
                          <a:spcPts val="0"/>
                        </a:spcAft>
                      </a:pPr>
                      <a:r>
                        <a:rPr lang="en-US" sz="1600" b="0" dirty="0">
                          <a:solidFill>
                            <a:schemeClr val="tx1"/>
                          </a:solidFill>
                          <a:effectLst/>
                        </a:rPr>
                        <a:t>Smoke testing is like </a:t>
                      </a:r>
                      <a:r>
                        <a:rPr lang="en-US" sz="1600" b="0" kern="1200" dirty="0">
                          <a:solidFill>
                            <a:schemeClr val="tx1"/>
                          </a:solidFill>
                          <a:effectLst/>
                          <a:latin typeface="+mn-lt"/>
                          <a:ea typeface="+mn-ea"/>
                          <a:cs typeface="+mn-cs"/>
                        </a:rPr>
                        <a:t>g</a:t>
                      </a:r>
                      <a:r>
                        <a:rPr lang="en-US" sz="1600" b="0" kern="1200" dirty="0" smtClean="0">
                          <a:solidFill>
                            <a:schemeClr val="tx1"/>
                          </a:solidFill>
                          <a:effectLst/>
                          <a:latin typeface="+mn-lt"/>
                          <a:ea typeface="+mn-ea"/>
                          <a:cs typeface="+mn-cs"/>
                        </a:rPr>
                        <a:t>eneral </a:t>
                      </a:r>
                      <a:r>
                        <a:rPr lang="en-US" sz="1600" b="0" kern="1200" dirty="0">
                          <a:solidFill>
                            <a:schemeClr val="tx1"/>
                          </a:solidFill>
                          <a:effectLst/>
                          <a:latin typeface="+mn-lt"/>
                          <a:ea typeface="+mn-ea"/>
                          <a:cs typeface="+mn-cs"/>
                        </a:rPr>
                        <a:t>h</a:t>
                      </a:r>
                      <a:r>
                        <a:rPr lang="en-US" sz="1600" b="0" kern="1200" dirty="0" smtClean="0">
                          <a:solidFill>
                            <a:schemeClr val="tx1"/>
                          </a:solidFill>
                          <a:effectLst/>
                          <a:latin typeface="+mn-lt"/>
                          <a:ea typeface="+mn-ea"/>
                          <a:cs typeface="+mn-cs"/>
                        </a:rPr>
                        <a:t>ealth </a:t>
                      </a:r>
                      <a:r>
                        <a:rPr lang="en-US" sz="1600" b="0" kern="1200" dirty="0">
                          <a:solidFill>
                            <a:schemeClr val="tx1"/>
                          </a:solidFill>
                          <a:effectLst/>
                          <a:latin typeface="+mn-lt"/>
                          <a:ea typeface="+mn-ea"/>
                          <a:cs typeface="+mn-cs"/>
                        </a:rPr>
                        <a:t>c</a:t>
                      </a:r>
                      <a:r>
                        <a:rPr lang="en-US" sz="1600" b="0" kern="1200" dirty="0" smtClean="0">
                          <a:solidFill>
                            <a:schemeClr val="tx1"/>
                          </a:solidFill>
                          <a:effectLst/>
                          <a:latin typeface="+mn-lt"/>
                          <a:ea typeface="+mn-ea"/>
                          <a:cs typeface="+mn-cs"/>
                        </a:rPr>
                        <a:t>heck up.</a:t>
                      </a:r>
                      <a:endParaRPr lang="en-US" sz="1600" b="0" kern="1200" dirty="0">
                        <a:solidFill>
                          <a:schemeClr val="tx1"/>
                        </a:solidFill>
                        <a:effectLst/>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600" b="0" dirty="0">
                          <a:solidFill>
                            <a:schemeClr val="tx1"/>
                          </a:solidFill>
                          <a:effectLst/>
                        </a:rPr>
                        <a:t>Sanity Testing is like specialized health check </a:t>
                      </a:r>
                      <a:r>
                        <a:rPr lang="en-US" sz="1600" b="0" dirty="0" smtClean="0">
                          <a:solidFill>
                            <a:schemeClr val="tx1"/>
                          </a:solidFill>
                          <a:effectLst/>
                        </a:rPr>
                        <a:t>up.</a:t>
                      </a:r>
                      <a:endParaRPr lang="en-US" sz="1600" b="0" dirty="0">
                        <a:solidFill>
                          <a:schemeClr val="tx1"/>
                        </a:solidFill>
                        <a:effectLst/>
                        <a:latin typeface="Calibri"/>
                        <a:ea typeface="Calibri"/>
                        <a:cs typeface="Times New Roman"/>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smtClean="0">
                <a:solidFill>
                  <a:schemeClr val="bg1"/>
                </a:solidFill>
              </a:rPr>
              <a:t>Difference between Smoke and Sanity </a:t>
            </a:r>
            <a:r>
              <a:rPr lang="en-US" dirty="0" smtClean="0">
                <a:solidFill>
                  <a:schemeClr val="bg1"/>
                </a:solidFill>
              </a:rPr>
              <a:t>Testing –Important(Vasu)</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287655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marL="0" indent="0" algn="just">
              <a:buNone/>
              <a:defRPr/>
            </a:pPr>
            <a:r>
              <a:rPr lang="en-US" sz="1800" dirty="0" smtClean="0"/>
              <a:t>Answer the following questions based on your understanding of this chapter: </a:t>
            </a:r>
          </a:p>
          <a:p>
            <a:pPr marL="365760" algn="just">
              <a:buFont typeface="+mj-lt"/>
              <a:buAutoNum type="arabicPeriod"/>
              <a:defRPr/>
            </a:pPr>
            <a:r>
              <a:rPr lang="en-US" sz="1800" dirty="0" smtClean="0"/>
              <a:t>What </a:t>
            </a:r>
            <a:r>
              <a:rPr lang="en-US" sz="1800" dirty="0"/>
              <a:t>is Smoke </a:t>
            </a:r>
            <a:r>
              <a:rPr lang="en-US" sz="1800" dirty="0" smtClean="0"/>
              <a:t>Testing?</a:t>
            </a:r>
          </a:p>
          <a:p>
            <a:pPr marL="365760" algn="just">
              <a:buFont typeface="+mj-lt"/>
              <a:buAutoNum type="arabicPeriod"/>
              <a:defRPr/>
            </a:pPr>
            <a:r>
              <a:rPr lang="en-US" sz="1800" dirty="0" smtClean="0"/>
              <a:t>What </a:t>
            </a:r>
            <a:r>
              <a:rPr lang="en-US" sz="1800" dirty="0"/>
              <a:t>is Sanity </a:t>
            </a:r>
            <a:r>
              <a:rPr lang="en-US" sz="1800" dirty="0" smtClean="0"/>
              <a:t>Testing?</a:t>
            </a:r>
          </a:p>
          <a:p>
            <a:pPr marL="365760" algn="just">
              <a:buFont typeface="+mj-lt"/>
              <a:buAutoNum type="arabicPeriod"/>
              <a:defRPr/>
            </a:pPr>
            <a:r>
              <a:rPr lang="en-US" sz="1800" dirty="0" smtClean="0"/>
              <a:t>What </a:t>
            </a:r>
            <a:r>
              <a:rPr lang="en-US" sz="1800" dirty="0"/>
              <a:t>are the key differences between Smoke Testing </a:t>
            </a:r>
            <a:r>
              <a:rPr lang="en-US" sz="1800" dirty="0" smtClean="0"/>
              <a:t>and Sanity </a:t>
            </a:r>
            <a:r>
              <a:rPr lang="en-US" sz="1800" dirty="0"/>
              <a:t>Testing?</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764867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defRPr/>
            </a:pPr>
            <a:r>
              <a:rPr lang="en-US" sz="1800" dirty="0" smtClean="0"/>
              <a:t>In this chapter, you should have learned:</a:t>
            </a:r>
          </a:p>
          <a:p>
            <a:pPr marL="365760" algn="just">
              <a:defRPr/>
            </a:pPr>
            <a:r>
              <a:rPr lang="en-US" sz="1800" dirty="0" smtClean="0"/>
              <a:t>Smoke </a:t>
            </a:r>
            <a:r>
              <a:rPr lang="en-US" sz="1800" dirty="0"/>
              <a:t>Testing is preliminary testing to reveal simple </a:t>
            </a:r>
            <a:r>
              <a:rPr lang="en-US" sz="1800" dirty="0" smtClean="0"/>
              <a:t>failures, </a:t>
            </a:r>
            <a:r>
              <a:rPr lang="en-US" sz="1800" dirty="0"/>
              <a:t>severe enough to reject a prospective software release. </a:t>
            </a:r>
          </a:p>
          <a:p>
            <a:pPr marL="365760" algn="just">
              <a:defRPr/>
            </a:pPr>
            <a:r>
              <a:rPr lang="en-US" sz="1800" dirty="0"/>
              <a:t>A sanity test is a basic test to quickly evaluate whether a software or the result of a code can possibly be true. It is a simple check to see if the produced code is rational. The point of a sanity test is to rule out certain classes of obviously false results, not to catch every possible defect</a:t>
            </a:r>
            <a:r>
              <a:rPr lang="en-US" sz="1800" dirty="0" smtClean="0"/>
              <a:t>.</a:t>
            </a:r>
            <a:endParaRPr lang="en-US" sz="1800" dirty="0"/>
          </a:p>
          <a:p>
            <a:pPr marL="365760" algn="just">
              <a:defRPr/>
            </a:pPr>
            <a:r>
              <a:rPr lang="en-US" sz="1800" dirty="0"/>
              <a:t>Sanity </a:t>
            </a:r>
            <a:r>
              <a:rPr lang="en-US" sz="1800" dirty="0" smtClean="0"/>
              <a:t>Testing </a:t>
            </a:r>
            <a:r>
              <a:rPr lang="en-US" sz="1800" dirty="0"/>
              <a:t>is performed after the build has clear the </a:t>
            </a:r>
            <a:r>
              <a:rPr lang="en-US" sz="1800" dirty="0" smtClean="0"/>
              <a:t>smoke </a:t>
            </a:r>
            <a:r>
              <a:rPr lang="en-US" sz="1800" dirty="0"/>
              <a:t>test and has been accepted by QA team for further </a:t>
            </a:r>
            <a:r>
              <a:rPr lang="en-US" sz="1800" dirty="0" smtClean="0"/>
              <a:t>testing. </a:t>
            </a:r>
            <a:r>
              <a:rPr lang="en-US" sz="1800" dirty="0"/>
              <a:t>S</a:t>
            </a:r>
            <a:r>
              <a:rPr lang="en-US" sz="1800" dirty="0" smtClean="0"/>
              <a:t>anity </a:t>
            </a:r>
            <a:r>
              <a:rPr lang="en-US" sz="1800" dirty="0"/>
              <a:t>T</a:t>
            </a:r>
            <a:r>
              <a:rPr lang="en-US" sz="1800" dirty="0" smtClean="0"/>
              <a:t>esting </a:t>
            </a:r>
            <a:r>
              <a:rPr lang="en-US" sz="1800" dirty="0"/>
              <a:t>checks the major functionality with finer </a:t>
            </a:r>
            <a:r>
              <a:rPr lang="en-US" sz="1800" dirty="0" smtClean="0"/>
              <a:t>details</a:t>
            </a:r>
            <a:r>
              <a:rPr lang="en-US" sz="2400" dirty="0"/>
              <a:t>.</a:t>
            </a: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1436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r>
              <a:rPr lang="en-US" sz="2000" dirty="0" smtClean="0"/>
              <a:t>Smoke </a:t>
            </a:r>
            <a:r>
              <a:rPr lang="en-US" sz="2000" dirty="0"/>
              <a:t>Testing - </a:t>
            </a:r>
            <a:r>
              <a:rPr lang="en-US" sz="2000" dirty="0" smtClean="0"/>
              <a:t>Ijsrp.org: </a:t>
            </a:r>
            <a:r>
              <a:rPr lang="en-US" sz="2000" dirty="0"/>
              <a:t>W</a:t>
            </a:r>
            <a:r>
              <a:rPr lang="en-US" sz="2000" dirty="0" smtClean="0"/>
              <a:t>hite </a:t>
            </a:r>
            <a:r>
              <a:rPr lang="en-US" sz="2000" dirty="0"/>
              <a:t>P</a:t>
            </a:r>
            <a:r>
              <a:rPr lang="en-US" sz="2000" dirty="0" smtClean="0"/>
              <a:t>aper</a:t>
            </a:r>
          </a:p>
          <a:p>
            <a:r>
              <a:rPr lang="en-US" sz="2000" dirty="0" smtClean="0"/>
              <a:t>en.wikipedia.org/wiki/</a:t>
            </a:r>
            <a:r>
              <a:rPr lang="en-US" sz="2000" dirty="0" err="1" smtClean="0"/>
              <a:t>Sanity_testing</a:t>
            </a:r>
            <a:endParaRPr lang="en-US" sz="2000" dirty="0" smtClean="0"/>
          </a:p>
          <a:p>
            <a:r>
              <a:rPr lang="en-US" sz="2000" dirty="0" smtClean="0"/>
              <a:t>forum.sqa.bg/docs/downloads/SanityTesting.pdf</a:t>
            </a: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203982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79827"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Smoke and Sanity Testing</a:t>
            </a:r>
          </a:p>
        </p:txBody>
      </p:sp>
    </p:spTree>
    <p:extLst>
      <p:ext uri="{BB962C8B-B14F-4D97-AF65-F5344CB8AC3E}">
        <p14:creationId xmlns:p14="http://schemas.microsoft.com/office/powerpoint/2010/main" val="280814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481761025"/>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Indumathi</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Ravinathan</a:t>
                      </a:r>
                      <a:r>
                        <a:rPr kumimoji="0" lang="en-US" sz="1600" b="0" i="0" u="none" strike="noStrike" cap="none" normalizeH="0" baseline="0" dirty="0" smtClean="0">
                          <a:ln>
                            <a:noFill/>
                          </a:ln>
                          <a:solidFill>
                            <a:schemeClr val="tx1"/>
                          </a:solidFill>
                          <a:effectLst/>
                          <a:latin typeface="+mj-lt"/>
                        </a:rPr>
                        <a:t> (164046), </a:t>
                      </a:r>
                      <a:r>
                        <a:rPr kumimoji="0" lang="en-US" sz="1600" b="0" i="0" u="none" strike="noStrike" cap="none" normalizeH="0" baseline="0" dirty="0" err="1" smtClean="0">
                          <a:ln>
                            <a:noFill/>
                          </a:ln>
                          <a:solidFill>
                            <a:schemeClr val="tx1"/>
                          </a:solidFill>
                          <a:effectLst/>
                          <a:latin typeface="+mj-lt"/>
                        </a:rPr>
                        <a:t>Chandraprabu</a:t>
                      </a:r>
                      <a:r>
                        <a:rPr kumimoji="0" lang="en-US" sz="1600" b="0" i="0" u="none" strike="noStrike" cap="none" normalizeH="0" baseline="0" dirty="0" smtClean="0">
                          <a:ln>
                            <a:noFill/>
                          </a:ln>
                          <a:solidFill>
                            <a:schemeClr val="tx1"/>
                          </a:solidFill>
                          <a:effectLst/>
                          <a:latin typeface="+mj-lt"/>
                        </a:rPr>
                        <a:t> D (273372)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j-lt"/>
                          <a:ea typeface="+mn-ea"/>
                          <a:cs typeface="+mn-cs"/>
                        </a:rPr>
                        <a:t>Indumathi</a:t>
                      </a:r>
                      <a:r>
                        <a:rPr kumimoji="0" lang="en-US" sz="1600" b="0" i="0" u="none" strike="noStrike" kern="1200" cap="none" normalizeH="0" baseline="0" dirty="0" smtClean="0">
                          <a:ln>
                            <a:noFill/>
                          </a:ln>
                          <a:solidFill>
                            <a:schemeClr val="tx1"/>
                          </a:solidFill>
                          <a:effectLst/>
                          <a:latin typeface="+mj-lt"/>
                          <a:ea typeface="+mn-ea"/>
                          <a:cs typeface="+mn-cs"/>
                        </a:rPr>
                        <a:t>: 7+ years of experience in Data Warehousing domain, </a:t>
                      </a:r>
                      <a:r>
                        <a:rPr kumimoji="0" lang="en-US" sz="1600" b="0" i="0" u="none" strike="noStrike" kern="1200" cap="none" normalizeH="0" baseline="0" dirty="0" err="1" smtClean="0">
                          <a:ln>
                            <a:noFill/>
                          </a:ln>
                          <a:solidFill>
                            <a:schemeClr val="tx1"/>
                          </a:solidFill>
                          <a:effectLst/>
                          <a:latin typeface="+mj-lt"/>
                          <a:ea typeface="+mn-ea"/>
                          <a:cs typeface="+mn-cs"/>
                        </a:rPr>
                        <a:t>Chandraprabu</a:t>
                      </a:r>
                      <a:r>
                        <a:rPr kumimoji="0" lang="en-US" sz="1600" b="0" i="0" u="none" strike="noStrike" kern="1200" cap="none" normalizeH="0" baseline="0" dirty="0" smtClean="0">
                          <a:ln>
                            <a:noFill/>
                          </a:ln>
                          <a:solidFill>
                            <a:schemeClr val="tx1"/>
                          </a:solidFill>
                          <a:effectLst/>
                          <a:latin typeface="+mj-lt"/>
                          <a:ea typeface="+mn-ea"/>
                          <a:cs typeface="+mn-cs"/>
                        </a:rPr>
                        <a:t>: 9+ years of experience in IT industry with DW domain</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180834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24862449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marL="0" indent="0" algn="just">
              <a:buNone/>
            </a:pPr>
            <a:r>
              <a:rPr sz="1800" dirty="0" smtClean="0"/>
              <a:t>After completing this session, you will be able to:</a:t>
            </a:r>
            <a:endParaRPr lang="en-US" sz="1800" dirty="0" smtClean="0"/>
          </a:p>
          <a:p>
            <a:pPr marL="365760" lvl="1" indent="0" algn="just">
              <a:buFont typeface="Wingdings" pitchFamily="2" charset="2"/>
              <a:buChar char="§"/>
            </a:pPr>
            <a:r>
              <a:rPr lang="en-US" sz="1800" dirty="0" smtClean="0"/>
              <a:t>Understand the concepts of Smoke Testing.</a:t>
            </a:r>
          </a:p>
          <a:p>
            <a:pPr marL="365760" lvl="1" indent="0" algn="just">
              <a:buFont typeface="Wingdings" pitchFamily="2" charset="2"/>
              <a:buChar char="§"/>
            </a:pPr>
            <a:r>
              <a:rPr lang="en-US" sz="1800" dirty="0" smtClean="0"/>
              <a:t>Understand the concepts of Sanity Testing.</a:t>
            </a:r>
          </a:p>
          <a:p>
            <a:pPr marL="365760" lvl="1" indent="0" algn="just">
              <a:buFont typeface="Wingdings" pitchFamily="2" charset="2"/>
              <a:buChar char="§"/>
            </a:pPr>
            <a:r>
              <a:rPr lang="en-US" sz="1800" dirty="0" smtClean="0"/>
              <a:t>Difference between Smoke and Sanity Testing</a:t>
            </a:r>
            <a:r>
              <a:rPr lang="en-US" sz="1800" dirty="0"/>
              <a:t>.</a:t>
            </a:r>
            <a:endParaRPr lang="en-US" sz="1800" dirty="0" smtClean="0"/>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Smoke and Sanity </a:t>
            </a:r>
            <a:r>
              <a:rPr lang="en-US" dirty="0">
                <a:solidFill>
                  <a:schemeClr val="bg1"/>
                </a:solidFill>
              </a:rPr>
              <a:t>T</a:t>
            </a:r>
            <a:r>
              <a:rPr lang="en-US" dirty="0" smtClean="0">
                <a:solidFill>
                  <a:schemeClr val="bg1"/>
                </a:solidFill>
              </a:rPr>
              <a:t>esting: Objective</a:t>
            </a:r>
            <a:endParaRPr lang="en-US"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1141203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marL="0" indent="0" algn="just">
              <a:buNone/>
            </a:pPr>
            <a:r>
              <a:rPr lang="en-US" sz="1800" dirty="0"/>
              <a:t>Smoke Testing is </a:t>
            </a:r>
            <a:r>
              <a:rPr lang="en-US" sz="1800" dirty="0" smtClean="0"/>
              <a:t>the preliminary </a:t>
            </a:r>
            <a:r>
              <a:rPr lang="en-US" sz="1800" dirty="0"/>
              <a:t>testing to reveal simple failures severe enough to reject a prospective software release. To implement smoke tests, the testing team will develop a set of test cases that are run any time a new release is provided from the development team. </a:t>
            </a:r>
            <a:endParaRPr lang="en-US" sz="1800" dirty="0" smtClean="0"/>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Smoke and Sanity </a:t>
            </a:r>
            <a:r>
              <a:rPr lang="en-US" dirty="0">
                <a:solidFill>
                  <a:schemeClr val="bg1"/>
                </a:solidFill>
              </a:rPr>
              <a:t>T</a:t>
            </a:r>
            <a:r>
              <a:rPr lang="en-US" dirty="0" smtClean="0">
                <a:solidFill>
                  <a:schemeClr val="bg1"/>
                </a:solidFill>
              </a:rPr>
              <a:t>esting: Overview </a:t>
            </a:r>
            <a:endParaRPr lang="en-US"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3919649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pPr>
            <a:r>
              <a:rPr lang="en-US" sz="1800" b="1" dirty="0">
                <a:solidFill>
                  <a:srgbClr val="00B050"/>
                </a:solidFill>
              </a:rPr>
              <a:t>Smoke Testing </a:t>
            </a:r>
            <a:r>
              <a:rPr lang="en-US" sz="1800" dirty="0">
                <a:solidFill>
                  <a:srgbClr val="00B050"/>
                </a:solidFill>
              </a:rPr>
              <a:t>is preliminary testing to reveal simple </a:t>
            </a:r>
            <a:r>
              <a:rPr lang="en-US" sz="1800" dirty="0" smtClean="0">
                <a:solidFill>
                  <a:srgbClr val="00B050"/>
                </a:solidFill>
              </a:rPr>
              <a:t>failures, </a:t>
            </a:r>
            <a:r>
              <a:rPr lang="en-US" sz="1800" dirty="0">
                <a:solidFill>
                  <a:srgbClr val="00B050"/>
                </a:solidFill>
              </a:rPr>
              <a:t>severe enough to reject a prospective software release. </a:t>
            </a:r>
            <a:endParaRPr lang="en-US" sz="1800" dirty="0" smtClean="0">
              <a:solidFill>
                <a:srgbClr val="00B050"/>
              </a:solidFill>
            </a:endParaRPr>
          </a:p>
          <a:p>
            <a:pPr marL="0" indent="0" algn="just">
              <a:buNone/>
            </a:pPr>
            <a:r>
              <a:rPr lang="en-US" sz="1800" dirty="0" smtClean="0">
                <a:solidFill>
                  <a:srgbClr val="00B050"/>
                </a:solidFill>
              </a:rPr>
              <a:t>This will check the most </a:t>
            </a:r>
            <a:r>
              <a:rPr lang="en-US" sz="1800" dirty="0">
                <a:solidFill>
                  <a:srgbClr val="00B050"/>
                </a:solidFill>
              </a:rPr>
              <a:t>important functionality of a component or system is selected and run, to ascertain if crucial functions of a program correctly work</a:t>
            </a:r>
            <a:r>
              <a:rPr lang="en-US" sz="1800" dirty="0" smtClean="0">
                <a:solidFill>
                  <a:srgbClr val="00B050"/>
                </a:solidFill>
              </a:rPr>
              <a:t>.</a:t>
            </a:r>
          </a:p>
          <a:p>
            <a:pPr marL="0" indent="0" algn="just">
              <a:buNone/>
            </a:pPr>
            <a:r>
              <a:rPr lang="en-US" sz="1800" dirty="0" smtClean="0">
                <a:solidFill>
                  <a:srgbClr val="00B050"/>
                </a:solidFill>
              </a:rPr>
              <a:t>Smoke Testing will be performed </a:t>
            </a:r>
            <a:r>
              <a:rPr lang="en-US" sz="1800" dirty="0">
                <a:solidFill>
                  <a:srgbClr val="00B050"/>
                </a:solidFill>
              </a:rPr>
              <a:t>after software build to ascertain that the critical functionalities of the program is working fine. </a:t>
            </a:r>
            <a:endParaRPr lang="en-US" sz="1800" dirty="0" smtClean="0">
              <a:solidFill>
                <a:srgbClr val="00B050"/>
              </a:solidFill>
            </a:endParaRPr>
          </a:p>
          <a:p>
            <a:pPr marL="0" indent="0" algn="just">
              <a:buNone/>
            </a:pPr>
            <a:r>
              <a:rPr lang="en-US" sz="1800" dirty="0" smtClean="0">
                <a:solidFill>
                  <a:srgbClr val="00B050"/>
                </a:solidFill>
              </a:rPr>
              <a:t>It </a:t>
            </a:r>
            <a:r>
              <a:rPr lang="en-US" sz="1800" dirty="0">
                <a:solidFill>
                  <a:srgbClr val="00B050"/>
                </a:solidFill>
              </a:rPr>
              <a:t>is executed "before" any detailed functional or regression tests are executed on the software build. </a:t>
            </a:r>
            <a:endParaRPr lang="en-US" sz="1800" dirty="0" smtClean="0">
              <a:solidFill>
                <a:srgbClr val="00B050"/>
              </a:solidFill>
            </a:endParaRPr>
          </a:p>
          <a:p>
            <a:pPr marL="0" indent="0" algn="just">
              <a:buNone/>
            </a:pPr>
            <a:r>
              <a:rPr lang="en-US" sz="1800" dirty="0" smtClean="0">
                <a:solidFill>
                  <a:srgbClr val="00B050"/>
                </a:solidFill>
              </a:rPr>
              <a:t>The</a:t>
            </a:r>
            <a:r>
              <a:rPr lang="en-US" sz="1800" dirty="0">
                <a:solidFill>
                  <a:srgbClr val="00B050"/>
                </a:solidFill>
              </a:rPr>
              <a:t> purpose is to reject a badly broken application, so that the QA team does not waste time testing the software application</a:t>
            </a:r>
            <a:r>
              <a:rPr lang="en-US" sz="1800" dirty="0" smtClean="0">
                <a:solidFill>
                  <a:srgbClr val="00B050"/>
                </a:solidFill>
              </a:rPr>
              <a:t>.</a:t>
            </a:r>
            <a:endParaRPr lang="en-US" sz="1800" dirty="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Smoke Testing</a:t>
            </a:r>
            <a:endParaRPr lang="en-US"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6</a:t>
            </a:fld>
            <a:endParaRPr lang="en-US" sz="1400" dirty="0"/>
          </a:p>
        </p:txBody>
      </p:sp>
    </p:spTree>
    <p:extLst>
      <p:ext uri="{BB962C8B-B14F-4D97-AF65-F5344CB8AC3E}">
        <p14:creationId xmlns:p14="http://schemas.microsoft.com/office/powerpoint/2010/main" val="4262383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496704"/>
            <a:ext cx="8686800" cy="5172075"/>
          </a:xfrm>
        </p:spPr>
        <p:txBody>
          <a:bodyPr/>
          <a:lstStyle/>
          <a:p>
            <a:pPr marL="0" indent="0" algn="just">
              <a:buNone/>
            </a:pPr>
            <a:r>
              <a:rPr lang="en-US" sz="2000" b="1" dirty="0" smtClean="0">
                <a:solidFill>
                  <a:srgbClr val="00B050"/>
                </a:solidFill>
              </a:rPr>
              <a:t>Implementation of Smoke </a:t>
            </a:r>
            <a:r>
              <a:rPr lang="en-US" sz="2000" b="1" dirty="0">
                <a:solidFill>
                  <a:srgbClr val="00B050"/>
                </a:solidFill>
              </a:rPr>
              <a:t>T</a:t>
            </a:r>
            <a:r>
              <a:rPr lang="en-US" sz="2000" b="1" dirty="0" smtClean="0">
                <a:solidFill>
                  <a:srgbClr val="00B050"/>
                </a:solidFill>
              </a:rPr>
              <a:t>esting:</a:t>
            </a:r>
          </a:p>
          <a:p>
            <a:pPr marL="365760" algn="just"/>
            <a:r>
              <a:rPr lang="en-US" sz="1800" dirty="0">
                <a:solidFill>
                  <a:srgbClr val="00B050"/>
                </a:solidFill>
              </a:rPr>
              <a:t>To implement smoke tests, the testing team will develop a set of test cases that are run any time a new release is provided from the development team. </a:t>
            </a:r>
            <a:endParaRPr lang="en-US" sz="1800" dirty="0" smtClean="0">
              <a:solidFill>
                <a:srgbClr val="00B050"/>
              </a:solidFill>
            </a:endParaRPr>
          </a:p>
          <a:p>
            <a:pPr marL="365760" algn="just"/>
            <a:r>
              <a:rPr lang="en-US" sz="1800" dirty="0">
                <a:solidFill>
                  <a:srgbClr val="00B050"/>
                </a:solidFill>
              </a:rPr>
              <a:t>These set of test cases are used to test the major functional areas of the </a:t>
            </a:r>
            <a:r>
              <a:rPr lang="en-US" sz="1800" dirty="0" smtClean="0">
                <a:solidFill>
                  <a:srgbClr val="00B050"/>
                </a:solidFill>
              </a:rPr>
              <a:t>system.</a:t>
            </a:r>
          </a:p>
          <a:p>
            <a:pPr marL="365760" algn="just"/>
            <a:r>
              <a:rPr lang="en-US" sz="1800" dirty="0">
                <a:solidFill>
                  <a:srgbClr val="00B050"/>
                </a:solidFill>
              </a:rPr>
              <a:t>The smoke test suite should ideally include at least one test case for every feature or function of all the modules</a:t>
            </a:r>
            <a:r>
              <a:rPr lang="en-US" sz="1800" dirty="0" smtClean="0">
                <a:solidFill>
                  <a:srgbClr val="00B050"/>
                </a:solidFill>
              </a:rPr>
              <a:t>.</a:t>
            </a:r>
            <a:endParaRPr lang="en-US" sz="1800" dirty="0">
              <a:solidFill>
                <a:srgbClr val="00B050"/>
              </a:solidFill>
            </a:endParaRPr>
          </a:p>
        </p:txBody>
      </p:sp>
      <p:sp>
        <p:nvSpPr>
          <p:cNvPr id="2" name="Title 1"/>
          <p:cNvSpPr>
            <a:spLocks noGrp="1"/>
          </p:cNvSpPr>
          <p:nvPr>
            <p:ph type="title"/>
          </p:nvPr>
        </p:nvSpPr>
        <p:spPr/>
        <p:txBody>
          <a:bodyPr/>
          <a:lstStyle/>
          <a:p>
            <a:r>
              <a:rPr lang="en-US" dirty="0" smtClean="0">
                <a:solidFill>
                  <a:schemeClr val="bg1"/>
                </a:solidFill>
              </a:rPr>
              <a:t>Smoke Testing Validation</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6" name="Rectangle 1"/>
          <p:cNvSpPr>
            <a:spLocks noChangeArrowheads="1"/>
          </p:cNvSpPr>
          <p:nvPr/>
        </p:nvSpPr>
        <p:spPr bwMode="auto">
          <a:xfrm>
            <a:off x="1365250" y="2163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0932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496704"/>
            <a:ext cx="8686800" cy="5248276"/>
          </a:xfrm>
        </p:spPr>
        <p:txBody>
          <a:bodyPr/>
          <a:lstStyle/>
          <a:p>
            <a:pPr marL="0" indent="0" algn="just">
              <a:buNone/>
            </a:pPr>
            <a:r>
              <a:rPr lang="en-US" sz="2000" b="1" dirty="0" smtClean="0"/>
              <a:t>Validations as a Part of ETL:</a:t>
            </a:r>
          </a:p>
          <a:p>
            <a:pPr marL="365760" indent="-457200" algn="just"/>
            <a:r>
              <a:rPr lang="en-US" sz="1800" dirty="0" smtClean="0">
                <a:solidFill>
                  <a:srgbClr val="00B050"/>
                </a:solidFill>
              </a:rPr>
              <a:t>Initial </a:t>
            </a:r>
            <a:r>
              <a:rPr lang="en-US" sz="1800" dirty="0">
                <a:solidFill>
                  <a:srgbClr val="00B050"/>
                </a:solidFill>
              </a:rPr>
              <a:t>environment setup or configuration issues or data base </a:t>
            </a:r>
            <a:r>
              <a:rPr lang="en-US" sz="1800" dirty="0" smtClean="0">
                <a:solidFill>
                  <a:srgbClr val="00B050"/>
                </a:solidFill>
              </a:rPr>
              <a:t>setup</a:t>
            </a:r>
            <a:endParaRPr lang="en-US" sz="1800" dirty="0">
              <a:solidFill>
                <a:srgbClr val="00B050"/>
              </a:solidFill>
            </a:endParaRPr>
          </a:p>
          <a:p>
            <a:pPr marL="365760" indent="-457200" algn="just"/>
            <a:r>
              <a:rPr lang="en-US" sz="1800" dirty="0">
                <a:solidFill>
                  <a:srgbClr val="00B050"/>
                </a:solidFill>
              </a:rPr>
              <a:t>Overall application stability </a:t>
            </a:r>
            <a:r>
              <a:rPr lang="en-US" sz="1800" dirty="0" smtClean="0">
                <a:solidFill>
                  <a:srgbClr val="00B050"/>
                </a:solidFill>
              </a:rPr>
              <a:t>issues</a:t>
            </a:r>
            <a:endParaRPr lang="en-US" sz="1800" dirty="0">
              <a:solidFill>
                <a:srgbClr val="00B050"/>
              </a:solidFill>
            </a:endParaRPr>
          </a:p>
          <a:p>
            <a:pPr marL="365760" indent="-457200" algn="just"/>
            <a:r>
              <a:rPr lang="en-US" sz="1800" dirty="0">
                <a:solidFill>
                  <a:srgbClr val="00B050"/>
                </a:solidFill>
              </a:rPr>
              <a:t>Features </a:t>
            </a:r>
            <a:r>
              <a:rPr lang="en-US" sz="1800" dirty="0" smtClean="0">
                <a:solidFill>
                  <a:srgbClr val="00B050"/>
                </a:solidFill>
              </a:rPr>
              <a:t>that </a:t>
            </a:r>
            <a:r>
              <a:rPr lang="en-US" sz="1800" dirty="0">
                <a:solidFill>
                  <a:srgbClr val="00B050"/>
                </a:solidFill>
              </a:rPr>
              <a:t>are not yet available or not </a:t>
            </a:r>
            <a:r>
              <a:rPr lang="en-US" sz="1800" dirty="0" smtClean="0">
                <a:solidFill>
                  <a:srgbClr val="00B050"/>
                </a:solidFill>
              </a:rPr>
              <a:t>functioning</a:t>
            </a:r>
            <a:endParaRPr lang="en-US" sz="1800" dirty="0">
              <a:solidFill>
                <a:srgbClr val="00B050"/>
              </a:solidFill>
            </a:endParaRPr>
          </a:p>
          <a:p>
            <a:pPr marL="365760" indent="-457200" algn="just"/>
            <a:r>
              <a:rPr lang="en-US" sz="1800" dirty="0">
                <a:solidFill>
                  <a:srgbClr val="00B050"/>
                </a:solidFill>
              </a:rPr>
              <a:t>The Trigger file and the alarm need to be generated if it is </a:t>
            </a:r>
            <a:r>
              <a:rPr lang="en-US" sz="1800" dirty="0" smtClean="0">
                <a:solidFill>
                  <a:srgbClr val="00B050"/>
                </a:solidFill>
              </a:rPr>
              <a:t>specified</a:t>
            </a:r>
            <a:endParaRPr lang="en-US" sz="1800" dirty="0">
              <a:solidFill>
                <a:srgbClr val="00B050"/>
              </a:solidFill>
            </a:endParaRPr>
          </a:p>
          <a:p>
            <a:pPr marL="365760" indent="-457200" algn="just"/>
            <a:r>
              <a:rPr lang="en-US" sz="1800" dirty="0">
                <a:solidFill>
                  <a:srgbClr val="00B050"/>
                </a:solidFill>
              </a:rPr>
              <a:t>The mail generation should be </a:t>
            </a:r>
            <a:r>
              <a:rPr lang="en-US" sz="1800" dirty="0" smtClean="0">
                <a:solidFill>
                  <a:srgbClr val="00B050"/>
                </a:solidFill>
              </a:rPr>
              <a:t>fetched </a:t>
            </a:r>
            <a:r>
              <a:rPr lang="en-US" sz="1800" dirty="0">
                <a:solidFill>
                  <a:srgbClr val="00B050"/>
                </a:solidFill>
              </a:rPr>
              <a:t>if it is </a:t>
            </a:r>
            <a:r>
              <a:rPr lang="en-US" sz="1800" dirty="0" smtClean="0">
                <a:solidFill>
                  <a:srgbClr val="00B050"/>
                </a:solidFill>
              </a:rPr>
              <a:t>mentioned </a:t>
            </a:r>
            <a:r>
              <a:rPr lang="en-US" sz="1800" dirty="0">
                <a:solidFill>
                  <a:srgbClr val="00B050"/>
                </a:solidFill>
              </a:rPr>
              <a:t>in the </a:t>
            </a:r>
            <a:r>
              <a:rPr lang="en-US" sz="1800" dirty="0" smtClean="0">
                <a:solidFill>
                  <a:srgbClr val="00B050"/>
                </a:solidFill>
              </a:rPr>
              <a:t>functionality</a:t>
            </a:r>
            <a:endParaRPr lang="en-US" sz="1800" dirty="0">
              <a:solidFill>
                <a:srgbClr val="00B050"/>
              </a:solidFill>
            </a:endParaRPr>
          </a:p>
          <a:p>
            <a:pPr marL="365760" indent="-457200" algn="just"/>
            <a:r>
              <a:rPr lang="en-US" sz="1800" dirty="0">
                <a:solidFill>
                  <a:srgbClr val="00B050"/>
                </a:solidFill>
              </a:rPr>
              <a:t>Reports need to be generated without any </a:t>
            </a:r>
            <a:r>
              <a:rPr lang="en-US" sz="1800" dirty="0" smtClean="0">
                <a:solidFill>
                  <a:srgbClr val="00B050"/>
                </a:solidFill>
              </a:rPr>
              <a:t>issues</a:t>
            </a:r>
            <a:endParaRPr lang="en-US" sz="1800" dirty="0">
              <a:solidFill>
                <a:srgbClr val="00B050"/>
              </a:solidFill>
            </a:endParaRPr>
          </a:p>
          <a:p>
            <a:pPr marL="365760" indent="-457200" algn="just"/>
            <a:r>
              <a:rPr lang="en-US" sz="1800" dirty="0">
                <a:solidFill>
                  <a:srgbClr val="00B050"/>
                </a:solidFill>
              </a:rPr>
              <a:t>Source </a:t>
            </a:r>
            <a:r>
              <a:rPr lang="en-US" sz="1800" dirty="0" smtClean="0">
                <a:solidFill>
                  <a:srgbClr val="00B050"/>
                </a:solidFill>
              </a:rPr>
              <a:t>Count </a:t>
            </a:r>
            <a:r>
              <a:rPr lang="en-US" sz="1800" dirty="0">
                <a:solidFill>
                  <a:srgbClr val="00B050"/>
                </a:solidFill>
              </a:rPr>
              <a:t>to Target Count </a:t>
            </a:r>
            <a:r>
              <a:rPr lang="en-US" sz="1800" dirty="0" smtClean="0">
                <a:solidFill>
                  <a:srgbClr val="00B050"/>
                </a:solidFill>
              </a:rPr>
              <a:t>Testing</a:t>
            </a:r>
            <a:endParaRPr lang="en-US" sz="1800" dirty="0">
              <a:solidFill>
                <a:srgbClr val="00B050"/>
              </a:solidFill>
            </a:endParaRPr>
          </a:p>
          <a:p>
            <a:pPr marL="365760" indent="-457200" algn="just"/>
            <a:r>
              <a:rPr lang="en-US" sz="1800" dirty="0">
                <a:solidFill>
                  <a:srgbClr val="00B050"/>
                </a:solidFill>
              </a:rPr>
              <a:t>Fetching the output from source to target with out any </a:t>
            </a:r>
            <a:r>
              <a:rPr lang="en-US" sz="1800" dirty="0" smtClean="0">
                <a:solidFill>
                  <a:srgbClr val="00B050"/>
                </a:solidFill>
              </a:rPr>
              <a:t>errors</a:t>
            </a:r>
            <a:endParaRPr lang="en-US" sz="1800" dirty="0">
              <a:solidFill>
                <a:srgbClr val="00B050"/>
              </a:solidFill>
            </a:endParaRPr>
          </a:p>
          <a:p>
            <a:pPr marL="365760" indent="-457200" algn="just"/>
            <a:r>
              <a:rPr lang="en-US" sz="1800" dirty="0" smtClean="0">
                <a:solidFill>
                  <a:srgbClr val="00B050"/>
                </a:solidFill>
              </a:rPr>
              <a:t>Initialization testing</a:t>
            </a:r>
          </a:p>
        </p:txBody>
      </p:sp>
      <p:sp>
        <p:nvSpPr>
          <p:cNvPr id="2" name="Title 1"/>
          <p:cNvSpPr>
            <a:spLocks noGrp="1"/>
          </p:cNvSpPr>
          <p:nvPr>
            <p:ph type="title"/>
          </p:nvPr>
        </p:nvSpPr>
        <p:spPr/>
        <p:txBody>
          <a:bodyPr/>
          <a:lstStyle/>
          <a:p>
            <a:r>
              <a:rPr lang="en-US" dirty="0" smtClean="0">
                <a:solidFill>
                  <a:schemeClr val="bg1"/>
                </a:solidFill>
              </a:rPr>
              <a:t>Smoke Testing Validation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3260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pPr>
            <a:r>
              <a:rPr lang="en-US" sz="1800" dirty="0" smtClean="0">
                <a:solidFill>
                  <a:srgbClr val="00B050"/>
                </a:solidFill>
              </a:rPr>
              <a:t>A </a:t>
            </a:r>
            <a:r>
              <a:rPr lang="en-US" sz="1800" b="1" dirty="0" smtClean="0">
                <a:solidFill>
                  <a:srgbClr val="00B050"/>
                </a:solidFill>
              </a:rPr>
              <a:t>sanity </a:t>
            </a:r>
            <a:r>
              <a:rPr lang="en-US" sz="1800" b="1" dirty="0">
                <a:solidFill>
                  <a:srgbClr val="00B050"/>
                </a:solidFill>
              </a:rPr>
              <a:t>test </a:t>
            </a:r>
            <a:r>
              <a:rPr lang="en-US" sz="1800" dirty="0">
                <a:solidFill>
                  <a:srgbClr val="00B050"/>
                </a:solidFill>
              </a:rPr>
              <a:t>is a basic test to quickly evaluate whether a software or the result of a code can possibly be true. It is a simple check to see if the produced code is rational. The point of a sanity test is to rule out certain classes of obviously false results, not to catch every possible defect.</a:t>
            </a:r>
          </a:p>
          <a:p>
            <a:pPr marL="0" indent="0" algn="just">
              <a:buNone/>
            </a:pPr>
            <a:endParaRPr lang="en-US" sz="1800" dirty="0" smtClean="0">
              <a:solidFill>
                <a:srgbClr val="00B050"/>
              </a:solidFill>
            </a:endParaRPr>
          </a:p>
          <a:p>
            <a:pPr marL="0" indent="0" algn="just">
              <a:buNone/>
            </a:pPr>
            <a:r>
              <a:rPr lang="en-US" sz="1800" b="1" dirty="0">
                <a:solidFill>
                  <a:srgbClr val="00B050"/>
                </a:solidFill>
              </a:rPr>
              <a:t>Sanity </a:t>
            </a:r>
            <a:r>
              <a:rPr lang="en-US" sz="1800" b="1" dirty="0" smtClean="0">
                <a:solidFill>
                  <a:srgbClr val="00B050"/>
                </a:solidFill>
              </a:rPr>
              <a:t>Testing</a:t>
            </a:r>
            <a:r>
              <a:rPr lang="en-US" sz="1800" dirty="0" smtClean="0">
                <a:solidFill>
                  <a:srgbClr val="00B050"/>
                </a:solidFill>
              </a:rPr>
              <a:t> </a:t>
            </a:r>
            <a:r>
              <a:rPr lang="en-US" sz="1800" dirty="0">
                <a:solidFill>
                  <a:srgbClr val="00B050"/>
                </a:solidFill>
              </a:rPr>
              <a:t>is performed after the build has clear the </a:t>
            </a:r>
            <a:r>
              <a:rPr lang="en-US" sz="1800" dirty="0" smtClean="0">
                <a:solidFill>
                  <a:srgbClr val="00B050"/>
                </a:solidFill>
              </a:rPr>
              <a:t>smoke </a:t>
            </a:r>
            <a:r>
              <a:rPr lang="en-US" sz="1800" dirty="0">
                <a:solidFill>
                  <a:srgbClr val="00B050"/>
                </a:solidFill>
              </a:rPr>
              <a:t>test and has been accepted by QA team for further </a:t>
            </a:r>
            <a:r>
              <a:rPr lang="en-US" sz="1800" dirty="0" smtClean="0">
                <a:solidFill>
                  <a:srgbClr val="00B050"/>
                </a:solidFill>
              </a:rPr>
              <a:t>testing. </a:t>
            </a:r>
            <a:r>
              <a:rPr lang="en-US" sz="1800" b="1" dirty="0">
                <a:solidFill>
                  <a:srgbClr val="00B050"/>
                </a:solidFill>
              </a:rPr>
              <a:t>S</a:t>
            </a:r>
            <a:r>
              <a:rPr lang="en-US" sz="1800" b="1" dirty="0" smtClean="0">
                <a:solidFill>
                  <a:srgbClr val="00B050"/>
                </a:solidFill>
              </a:rPr>
              <a:t>anity </a:t>
            </a:r>
            <a:r>
              <a:rPr lang="en-US" sz="1800" b="1" dirty="0">
                <a:solidFill>
                  <a:srgbClr val="00B050"/>
                </a:solidFill>
              </a:rPr>
              <a:t>T</a:t>
            </a:r>
            <a:r>
              <a:rPr lang="en-US" sz="1800" b="1" dirty="0" smtClean="0">
                <a:solidFill>
                  <a:srgbClr val="00B050"/>
                </a:solidFill>
              </a:rPr>
              <a:t>esting</a:t>
            </a:r>
            <a:r>
              <a:rPr lang="en-US" sz="1800" dirty="0" smtClean="0">
                <a:solidFill>
                  <a:srgbClr val="00B050"/>
                </a:solidFill>
              </a:rPr>
              <a:t> </a:t>
            </a:r>
            <a:r>
              <a:rPr lang="en-US" sz="1800" dirty="0">
                <a:solidFill>
                  <a:srgbClr val="00B050"/>
                </a:solidFill>
              </a:rPr>
              <a:t>checks the major functionality with finer </a:t>
            </a:r>
            <a:r>
              <a:rPr lang="en-US" sz="1800" dirty="0" smtClean="0">
                <a:solidFill>
                  <a:srgbClr val="00B050"/>
                </a:solidFill>
              </a:rPr>
              <a:t>details.</a:t>
            </a:r>
            <a:endParaRPr lang="en-US" sz="1800" dirty="0">
              <a:solidFill>
                <a:srgbClr val="00B050"/>
              </a:solidFill>
            </a:endParaRPr>
          </a:p>
        </p:txBody>
      </p:sp>
      <p:sp>
        <p:nvSpPr>
          <p:cNvPr id="3" name="Title 2"/>
          <p:cNvSpPr>
            <a:spLocks noGrp="1"/>
          </p:cNvSpPr>
          <p:nvPr>
            <p:ph type="title"/>
          </p:nvPr>
        </p:nvSpPr>
        <p:spPr/>
        <p:txBody>
          <a:bodyPr/>
          <a:lstStyle/>
          <a:p>
            <a:r>
              <a:rPr lang="en-US" dirty="0" smtClean="0">
                <a:solidFill>
                  <a:schemeClr val="bg1"/>
                </a:solidFill>
              </a:rPr>
              <a:t>Sanity Testing</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511403478"/>
      </p:ext>
    </p:extLst>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DS_f57e3013-b95c-4389-9f62-c373b7b54f5b</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2015-04-02T12:30:02+00:00</Created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 ds:uri="8b68e89a-e9b3-4257-b905-d0324114169a"/>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15420F1F-9193-49F2-AFB4-A9C7119DA8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Template>
  <TotalTime>827</TotalTime>
  <Words>928</Words>
  <Application>Microsoft Office PowerPoint</Application>
  <PresentationFormat>On-screen Show (4:3)</PresentationFormat>
  <Paragraphs>96</Paragraphs>
  <Slides>14</Slides>
  <Notes>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Theme_3</vt:lpstr>
      <vt:lpstr>1_Theme_3</vt:lpstr>
      <vt:lpstr>PowerPoint Presentation</vt:lpstr>
      <vt:lpstr>PowerPoint Presentation</vt:lpstr>
      <vt:lpstr>PowerPoint Presentation</vt:lpstr>
      <vt:lpstr>Smoke and Sanity Testing: Objective</vt:lpstr>
      <vt:lpstr>Smoke and Sanity Testing: Overview </vt:lpstr>
      <vt:lpstr>Smoke Testing</vt:lpstr>
      <vt:lpstr>Smoke Testing Validation</vt:lpstr>
      <vt:lpstr>Smoke Testing Validation</vt:lpstr>
      <vt:lpstr>Sanity Testing</vt:lpstr>
      <vt:lpstr>Difference between Smoke and Sanity Testing –Important(Vasu)</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Windows User</cp:lastModifiedBy>
  <cp:revision>105</cp:revision>
  <dcterms:created xsi:type="dcterms:W3CDTF">2013-02-22T09:59:04Z</dcterms:created>
  <dcterms:modified xsi:type="dcterms:W3CDTF">2016-01-22T06:04:22Z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