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EB68-1654-449A-9A4E-61CCFFB4BA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9432EA-9D3D-41B7-86DB-B5797B44C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289309-EB13-4148-80D2-4E24C094D9C8}"/>
              </a:ext>
            </a:extLst>
          </p:cNvPr>
          <p:cNvSpPr>
            <a:spLocks noGrp="1"/>
          </p:cNvSpPr>
          <p:nvPr>
            <p:ph type="dt" sz="half" idx="10"/>
          </p:nvPr>
        </p:nvSpPr>
        <p:spPr/>
        <p:txBody>
          <a:bodyPr/>
          <a:lstStyle/>
          <a:p>
            <a:fld id="{F5D33569-41F8-4AA6-BADC-693B589441BE}" type="datetimeFigureOut">
              <a:rPr lang="en-IN" smtClean="0"/>
              <a:t>30-10-2021</a:t>
            </a:fld>
            <a:endParaRPr lang="en-IN"/>
          </a:p>
        </p:txBody>
      </p:sp>
      <p:sp>
        <p:nvSpPr>
          <p:cNvPr id="5" name="Footer Placeholder 4">
            <a:extLst>
              <a:ext uri="{FF2B5EF4-FFF2-40B4-BE49-F238E27FC236}">
                <a16:creationId xmlns:a16="http://schemas.microsoft.com/office/drawing/2014/main" id="{5BF3CB17-79B5-4A3A-A6F3-9B8982E912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82D08-727D-4FB5-BBED-1269AE487CE8}"/>
              </a:ext>
            </a:extLst>
          </p:cNvPr>
          <p:cNvSpPr>
            <a:spLocks noGrp="1"/>
          </p:cNvSpPr>
          <p:nvPr>
            <p:ph type="sldNum" sz="quarter" idx="12"/>
          </p:nvPr>
        </p:nvSpPr>
        <p:spPr/>
        <p:txBody>
          <a:bodyPr/>
          <a:lstStyle/>
          <a:p>
            <a:fld id="{1012CA79-BD58-42F7-9A2E-3CBAD946CA9E}" type="slidenum">
              <a:rPr lang="en-IN" smtClean="0"/>
              <a:t>‹#›</a:t>
            </a:fld>
            <a:endParaRPr lang="en-IN"/>
          </a:p>
        </p:txBody>
      </p:sp>
    </p:spTree>
    <p:extLst>
      <p:ext uri="{BB962C8B-B14F-4D97-AF65-F5344CB8AC3E}">
        <p14:creationId xmlns:p14="http://schemas.microsoft.com/office/powerpoint/2010/main" val="2037687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F96D-AC14-4B2D-8E5F-0900749656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7D649A-B556-4DC2-A417-622020B793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B287BD-D06D-41ED-A350-C3C7A6E084C3}"/>
              </a:ext>
            </a:extLst>
          </p:cNvPr>
          <p:cNvSpPr>
            <a:spLocks noGrp="1"/>
          </p:cNvSpPr>
          <p:nvPr>
            <p:ph type="dt" sz="half" idx="10"/>
          </p:nvPr>
        </p:nvSpPr>
        <p:spPr/>
        <p:txBody>
          <a:bodyPr/>
          <a:lstStyle/>
          <a:p>
            <a:fld id="{F5D33569-41F8-4AA6-BADC-693B589441BE}" type="datetimeFigureOut">
              <a:rPr lang="en-IN" smtClean="0"/>
              <a:t>30-10-2021</a:t>
            </a:fld>
            <a:endParaRPr lang="en-IN"/>
          </a:p>
        </p:txBody>
      </p:sp>
      <p:sp>
        <p:nvSpPr>
          <p:cNvPr id="5" name="Footer Placeholder 4">
            <a:extLst>
              <a:ext uri="{FF2B5EF4-FFF2-40B4-BE49-F238E27FC236}">
                <a16:creationId xmlns:a16="http://schemas.microsoft.com/office/drawing/2014/main" id="{90730C38-CFEF-43AE-B42E-F63C9B99CD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6B8875-DC29-45FC-BE42-6DEBF7BD7416}"/>
              </a:ext>
            </a:extLst>
          </p:cNvPr>
          <p:cNvSpPr>
            <a:spLocks noGrp="1"/>
          </p:cNvSpPr>
          <p:nvPr>
            <p:ph type="sldNum" sz="quarter" idx="12"/>
          </p:nvPr>
        </p:nvSpPr>
        <p:spPr/>
        <p:txBody>
          <a:bodyPr/>
          <a:lstStyle/>
          <a:p>
            <a:fld id="{1012CA79-BD58-42F7-9A2E-3CBAD946CA9E}" type="slidenum">
              <a:rPr lang="en-IN" smtClean="0"/>
              <a:t>‹#›</a:t>
            </a:fld>
            <a:endParaRPr lang="en-IN"/>
          </a:p>
        </p:txBody>
      </p:sp>
    </p:spTree>
    <p:extLst>
      <p:ext uri="{BB962C8B-B14F-4D97-AF65-F5344CB8AC3E}">
        <p14:creationId xmlns:p14="http://schemas.microsoft.com/office/powerpoint/2010/main" val="357077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ACA5C-8DE3-48AC-8942-412EC38521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476FC-5E55-4184-B23A-AAFF10D802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F455A-17D0-4007-8E89-801978B60EBC}"/>
              </a:ext>
            </a:extLst>
          </p:cNvPr>
          <p:cNvSpPr>
            <a:spLocks noGrp="1"/>
          </p:cNvSpPr>
          <p:nvPr>
            <p:ph type="dt" sz="half" idx="10"/>
          </p:nvPr>
        </p:nvSpPr>
        <p:spPr/>
        <p:txBody>
          <a:bodyPr/>
          <a:lstStyle/>
          <a:p>
            <a:fld id="{F5D33569-41F8-4AA6-BADC-693B589441BE}" type="datetimeFigureOut">
              <a:rPr lang="en-IN" smtClean="0"/>
              <a:t>30-10-2021</a:t>
            </a:fld>
            <a:endParaRPr lang="en-IN"/>
          </a:p>
        </p:txBody>
      </p:sp>
      <p:sp>
        <p:nvSpPr>
          <p:cNvPr id="5" name="Footer Placeholder 4">
            <a:extLst>
              <a:ext uri="{FF2B5EF4-FFF2-40B4-BE49-F238E27FC236}">
                <a16:creationId xmlns:a16="http://schemas.microsoft.com/office/drawing/2014/main" id="{70DB796B-6BE0-408F-AD96-E0C0FDBA7E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213C2-3B55-46CE-99A6-C4721750C403}"/>
              </a:ext>
            </a:extLst>
          </p:cNvPr>
          <p:cNvSpPr>
            <a:spLocks noGrp="1"/>
          </p:cNvSpPr>
          <p:nvPr>
            <p:ph type="sldNum" sz="quarter" idx="12"/>
          </p:nvPr>
        </p:nvSpPr>
        <p:spPr/>
        <p:txBody>
          <a:bodyPr/>
          <a:lstStyle/>
          <a:p>
            <a:fld id="{1012CA79-BD58-42F7-9A2E-3CBAD946CA9E}" type="slidenum">
              <a:rPr lang="en-IN" smtClean="0"/>
              <a:t>‹#›</a:t>
            </a:fld>
            <a:endParaRPr lang="en-IN"/>
          </a:p>
        </p:txBody>
      </p:sp>
    </p:spTree>
    <p:extLst>
      <p:ext uri="{BB962C8B-B14F-4D97-AF65-F5344CB8AC3E}">
        <p14:creationId xmlns:p14="http://schemas.microsoft.com/office/powerpoint/2010/main" val="134772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7731-8EA1-49B5-9C07-E599182D2F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AA5334-07EC-47FF-AAC5-14E35D195A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49463-57F2-4D12-BAEE-F9A673CC2D40}"/>
              </a:ext>
            </a:extLst>
          </p:cNvPr>
          <p:cNvSpPr>
            <a:spLocks noGrp="1"/>
          </p:cNvSpPr>
          <p:nvPr>
            <p:ph type="dt" sz="half" idx="10"/>
          </p:nvPr>
        </p:nvSpPr>
        <p:spPr/>
        <p:txBody>
          <a:bodyPr/>
          <a:lstStyle/>
          <a:p>
            <a:fld id="{F5D33569-41F8-4AA6-BADC-693B589441BE}" type="datetimeFigureOut">
              <a:rPr lang="en-IN" smtClean="0"/>
              <a:t>30-10-2021</a:t>
            </a:fld>
            <a:endParaRPr lang="en-IN"/>
          </a:p>
        </p:txBody>
      </p:sp>
      <p:sp>
        <p:nvSpPr>
          <p:cNvPr id="5" name="Footer Placeholder 4">
            <a:extLst>
              <a:ext uri="{FF2B5EF4-FFF2-40B4-BE49-F238E27FC236}">
                <a16:creationId xmlns:a16="http://schemas.microsoft.com/office/drawing/2014/main" id="{10769656-A9B4-4269-9247-2F9AD6586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7CB41A-63AA-4A8A-8741-660328A0CC7B}"/>
              </a:ext>
            </a:extLst>
          </p:cNvPr>
          <p:cNvSpPr>
            <a:spLocks noGrp="1"/>
          </p:cNvSpPr>
          <p:nvPr>
            <p:ph type="sldNum" sz="quarter" idx="12"/>
          </p:nvPr>
        </p:nvSpPr>
        <p:spPr/>
        <p:txBody>
          <a:bodyPr/>
          <a:lstStyle/>
          <a:p>
            <a:fld id="{1012CA79-BD58-42F7-9A2E-3CBAD946CA9E}" type="slidenum">
              <a:rPr lang="en-IN" smtClean="0"/>
              <a:t>‹#›</a:t>
            </a:fld>
            <a:endParaRPr lang="en-IN"/>
          </a:p>
        </p:txBody>
      </p:sp>
    </p:spTree>
    <p:extLst>
      <p:ext uri="{BB962C8B-B14F-4D97-AF65-F5344CB8AC3E}">
        <p14:creationId xmlns:p14="http://schemas.microsoft.com/office/powerpoint/2010/main" val="274043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4D04-63B7-4C78-A36F-EF99B224E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934FD4-CCDF-431A-ACD6-F7B755F59A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A88930-0663-4A73-8C5D-9A7D19179044}"/>
              </a:ext>
            </a:extLst>
          </p:cNvPr>
          <p:cNvSpPr>
            <a:spLocks noGrp="1"/>
          </p:cNvSpPr>
          <p:nvPr>
            <p:ph type="dt" sz="half" idx="10"/>
          </p:nvPr>
        </p:nvSpPr>
        <p:spPr/>
        <p:txBody>
          <a:bodyPr/>
          <a:lstStyle/>
          <a:p>
            <a:fld id="{F5D33569-41F8-4AA6-BADC-693B589441BE}" type="datetimeFigureOut">
              <a:rPr lang="en-IN" smtClean="0"/>
              <a:t>30-10-2021</a:t>
            </a:fld>
            <a:endParaRPr lang="en-IN"/>
          </a:p>
        </p:txBody>
      </p:sp>
      <p:sp>
        <p:nvSpPr>
          <p:cNvPr id="5" name="Footer Placeholder 4">
            <a:extLst>
              <a:ext uri="{FF2B5EF4-FFF2-40B4-BE49-F238E27FC236}">
                <a16:creationId xmlns:a16="http://schemas.microsoft.com/office/drawing/2014/main" id="{C4EBF54F-1708-44B7-8827-1D6D406F36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167A7-7C5B-4819-92EF-A373943D88C5}"/>
              </a:ext>
            </a:extLst>
          </p:cNvPr>
          <p:cNvSpPr>
            <a:spLocks noGrp="1"/>
          </p:cNvSpPr>
          <p:nvPr>
            <p:ph type="sldNum" sz="quarter" idx="12"/>
          </p:nvPr>
        </p:nvSpPr>
        <p:spPr/>
        <p:txBody>
          <a:bodyPr/>
          <a:lstStyle/>
          <a:p>
            <a:fld id="{1012CA79-BD58-42F7-9A2E-3CBAD946CA9E}" type="slidenum">
              <a:rPr lang="en-IN" smtClean="0"/>
              <a:t>‹#›</a:t>
            </a:fld>
            <a:endParaRPr lang="en-IN"/>
          </a:p>
        </p:txBody>
      </p:sp>
    </p:spTree>
    <p:extLst>
      <p:ext uri="{BB962C8B-B14F-4D97-AF65-F5344CB8AC3E}">
        <p14:creationId xmlns:p14="http://schemas.microsoft.com/office/powerpoint/2010/main" val="25923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C7E5-24AE-4220-BF29-821B40C5D4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2FA3EC-3646-4749-9C20-DEF9D938D8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DF18C5-863A-4590-9715-D9641EFE0B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C9933-CA1F-45A4-940F-19D8C65E2DC4}"/>
              </a:ext>
            </a:extLst>
          </p:cNvPr>
          <p:cNvSpPr>
            <a:spLocks noGrp="1"/>
          </p:cNvSpPr>
          <p:nvPr>
            <p:ph type="dt" sz="half" idx="10"/>
          </p:nvPr>
        </p:nvSpPr>
        <p:spPr/>
        <p:txBody>
          <a:bodyPr/>
          <a:lstStyle/>
          <a:p>
            <a:fld id="{F5D33569-41F8-4AA6-BADC-693B589441BE}" type="datetimeFigureOut">
              <a:rPr lang="en-IN" smtClean="0"/>
              <a:t>30-10-2021</a:t>
            </a:fld>
            <a:endParaRPr lang="en-IN"/>
          </a:p>
        </p:txBody>
      </p:sp>
      <p:sp>
        <p:nvSpPr>
          <p:cNvPr id="6" name="Footer Placeholder 5">
            <a:extLst>
              <a:ext uri="{FF2B5EF4-FFF2-40B4-BE49-F238E27FC236}">
                <a16:creationId xmlns:a16="http://schemas.microsoft.com/office/drawing/2014/main" id="{A786FF31-4E74-4485-BC08-CE4571E583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C46CFC-31D0-41FD-83C0-266CEB6C19D9}"/>
              </a:ext>
            </a:extLst>
          </p:cNvPr>
          <p:cNvSpPr>
            <a:spLocks noGrp="1"/>
          </p:cNvSpPr>
          <p:nvPr>
            <p:ph type="sldNum" sz="quarter" idx="12"/>
          </p:nvPr>
        </p:nvSpPr>
        <p:spPr/>
        <p:txBody>
          <a:bodyPr/>
          <a:lstStyle/>
          <a:p>
            <a:fld id="{1012CA79-BD58-42F7-9A2E-3CBAD946CA9E}" type="slidenum">
              <a:rPr lang="en-IN" smtClean="0"/>
              <a:t>‹#›</a:t>
            </a:fld>
            <a:endParaRPr lang="en-IN"/>
          </a:p>
        </p:txBody>
      </p:sp>
    </p:spTree>
    <p:extLst>
      <p:ext uri="{BB962C8B-B14F-4D97-AF65-F5344CB8AC3E}">
        <p14:creationId xmlns:p14="http://schemas.microsoft.com/office/powerpoint/2010/main" val="359122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5962-37AC-401C-8AFB-5272169681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067F3C-5F2B-438A-84E7-F02010FFD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5D888-FEEA-445B-944C-14EAE6B474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6CDCF0-E43F-455F-B036-C8E01F6C8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F5CBA-11EA-4F50-A544-AD46A2B31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8CABF1-CD47-452A-886D-6219E6680C12}"/>
              </a:ext>
            </a:extLst>
          </p:cNvPr>
          <p:cNvSpPr>
            <a:spLocks noGrp="1"/>
          </p:cNvSpPr>
          <p:nvPr>
            <p:ph type="dt" sz="half" idx="10"/>
          </p:nvPr>
        </p:nvSpPr>
        <p:spPr/>
        <p:txBody>
          <a:bodyPr/>
          <a:lstStyle/>
          <a:p>
            <a:fld id="{F5D33569-41F8-4AA6-BADC-693B589441BE}" type="datetimeFigureOut">
              <a:rPr lang="en-IN" smtClean="0"/>
              <a:t>30-10-2021</a:t>
            </a:fld>
            <a:endParaRPr lang="en-IN"/>
          </a:p>
        </p:txBody>
      </p:sp>
      <p:sp>
        <p:nvSpPr>
          <p:cNvPr id="8" name="Footer Placeholder 7">
            <a:extLst>
              <a:ext uri="{FF2B5EF4-FFF2-40B4-BE49-F238E27FC236}">
                <a16:creationId xmlns:a16="http://schemas.microsoft.com/office/drawing/2014/main" id="{AEEAD17A-3814-48EE-A635-CA663691CA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E11FA9-C5EA-4A32-9822-C5EF67E82D04}"/>
              </a:ext>
            </a:extLst>
          </p:cNvPr>
          <p:cNvSpPr>
            <a:spLocks noGrp="1"/>
          </p:cNvSpPr>
          <p:nvPr>
            <p:ph type="sldNum" sz="quarter" idx="12"/>
          </p:nvPr>
        </p:nvSpPr>
        <p:spPr/>
        <p:txBody>
          <a:bodyPr/>
          <a:lstStyle/>
          <a:p>
            <a:fld id="{1012CA79-BD58-42F7-9A2E-3CBAD946CA9E}" type="slidenum">
              <a:rPr lang="en-IN" smtClean="0"/>
              <a:t>‹#›</a:t>
            </a:fld>
            <a:endParaRPr lang="en-IN"/>
          </a:p>
        </p:txBody>
      </p:sp>
    </p:spTree>
    <p:extLst>
      <p:ext uri="{BB962C8B-B14F-4D97-AF65-F5344CB8AC3E}">
        <p14:creationId xmlns:p14="http://schemas.microsoft.com/office/powerpoint/2010/main" val="162310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0331-3D0C-4602-A645-86B1D4F66B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BE7303-8DB7-4EB3-B2AF-D63AA41E2924}"/>
              </a:ext>
            </a:extLst>
          </p:cNvPr>
          <p:cNvSpPr>
            <a:spLocks noGrp="1"/>
          </p:cNvSpPr>
          <p:nvPr>
            <p:ph type="dt" sz="half" idx="10"/>
          </p:nvPr>
        </p:nvSpPr>
        <p:spPr/>
        <p:txBody>
          <a:bodyPr/>
          <a:lstStyle/>
          <a:p>
            <a:fld id="{F5D33569-41F8-4AA6-BADC-693B589441BE}" type="datetimeFigureOut">
              <a:rPr lang="en-IN" smtClean="0"/>
              <a:t>30-10-2021</a:t>
            </a:fld>
            <a:endParaRPr lang="en-IN"/>
          </a:p>
        </p:txBody>
      </p:sp>
      <p:sp>
        <p:nvSpPr>
          <p:cNvPr id="4" name="Footer Placeholder 3">
            <a:extLst>
              <a:ext uri="{FF2B5EF4-FFF2-40B4-BE49-F238E27FC236}">
                <a16:creationId xmlns:a16="http://schemas.microsoft.com/office/drawing/2014/main" id="{36FDDEA3-0455-4652-9E2F-D15B399085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E8A61A-47E8-48B4-9E83-4D7BACD10AF3}"/>
              </a:ext>
            </a:extLst>
          </p:cNvPr>
          <p:cNvSpPr>
            <a:spLocks noGrp="1"/>
          </p:cNvSpPr>
          <p:nvPr>
            <p:ph type="sldNum" sz="quarter" idx="12"/>
          </p:nvPr>
        </p:nvSpPr>
        <p:spPr/>
        <p:txBody>
          <a:bodyPr/>
          <a:lstStyle/>
          <a:p>
            <a:fld id="{1012CA79-BD58-42F7-9A2E-3CBAD946CA9E}" type="slidenum">
              <a:rPr lang="en-IN" smtClean="0"/>
              <a:t>‹#›</a:t>
            </a:fld>
            <a:endParaRPr lang="en-IN"/>
          </a:p>
        </p:txBody>
      </p:sp>
    </p:spTree>
    <p:extLst>
      <p:ext uri="{BB962C8B-B14F-4D97-AF65-F5344CB8AC3E}">
        <p14:creationId xmlns:p14="http://schemas.microsoft.com/office/powerpoint/2010/main" val="79612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DD530-6D47-424F-8B14-D84C923F1432}"/>
              </a:ext>
            </a:extLst>
          </p:cNvPr>
          <p:cNvSpPr>
            <a:spLocks noGrp="1"/>
          </p:cNvSpPr>
          <p:nvPr>
            <p:ph type="dt" sz="half" idx="10"/>
          </p:nvPr>
        </p:nvSpPr>
        <p:spPr/>
        <p:txBody>
          <a:bodyPr/>
          <a:lstStyle/>
          <a:p>
            <a:fld id="{F5D33569-41F8-4AA6-BADC-693B589441BE}" type="datetimeFigureOut">
              <a:rPr lang="en-IN" smtClean="0"/>
              <a:t>30-10-2021</a:t>
            </a:fld>
            <a:endParaRPr lang="en-IN"/>
          </a:p>
        </p:txBody>
      </p:sp>
      <p:sp>
        <p:nvSpPr>
          <p:cNvPr id="3" name="Footer Placeholder 2">
            <a:extLst>
              <a:ext uri="{FF2B5EF4-FFF2-40B4-BE49-F238E27FC236}">
                <a16:creationId xmlns:a16="http://schemas.microsoft.com/office/drawing/2014/main" id="{3750679C-A370-48A3-9C1B-261BE40B76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05FF5A-55DC-4D36-A366-FF71EB603C17}"/>
              </a:ext>
            </a:extLst>
          </p:cNvPr>
          <p:cNvSpPr>
            <a:spLocks noGrp="1"/>
          </p:cNvSpPr>
          <p:nvPr>
            <p:ph type="sldNum" sz="quarter" idx="12"/>
          </p:nvPr>
        </p:nvSpPr>
        <p:spPr/>
        <p:txBody>
          <a:bodyPr/>
          <a:lstStyle/>
          <a:p>
            <a:fld id="{1012CA79-BD58-42F7-9A2E-3CBAD946CA9E}" type="slidenum">
              <a:rPr lang="en-IN" smtClean="0"/>
              <a:t>‹#›</a:t>
            </a:fld>
            <a:endParaRPr lang="en-IN"/>
          </a:p>
        </p:txBody>
      </p:sp>
    </p:spTree>
    <p:extLst>
      <p:ext uri="{BB962C8B-B14F-4D97-AF65-F5344CB8AC3E}">
        <p14:creationId xmlns:p14="http://schemas.microsoft.com/office/powerpoint/2010/main" val="237963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E895-0182-4285-BC16-674252741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074A45-B754-4074-8692-172340734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82E906-ED16-4BF6-A85D-3DE32AA33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731225-4624-48EB-9297-F8FE13BC904C}"/>
              </a:ext>
            </a:extLst>
          </p:cNvPr>
          <p:cNvSpPr>
            <a:spLocks noGrp="1"/>
          </p:cNvSpPr>
          <p:nvPr>
            <p:ph type="dt" sz="half" idx="10"/>
          </p:nvPr>
        </p:nvSpPr>
        <p:spPr/>
        <p:txBody>
          <a:bodyPr/>
          <a:lstStyle/>
          <a:p>
            <a:fld id="{F5D33569-41F8-4AA6-BADC-693B589441BE}" type="datetimeFigureOut">
              <a:rPr lang="en-IN" smtClean="0"/>
              <a:t>30-10-2021</a:t>
            </a:fld>
            <a:endParaRPr lang="en-IN"/>
          </a:p>
        </p:txBody>
      </p:sp>
      <p:sp>
        <p:nvSpPr>
          <p:cNvPr id="6" name="Footer Placeholder 5">
            <a:extLst>
              <a:ext uri="{FF2B5EF4-FFF2-40B4-BE49-F238E27FC236}">
                <a16:creationId xmlns:a16="http://schemas.microsoft.com/office/drawing/2014/main" id="{5F81731E-9F08-4040-B679-9C6E913A19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F66258-5FCB-4D84-8920-07B6FE6EB414}"/>
              </a:ext>
            </a:extLst>
          </p:cNvPr>
          <p:cNvSpPr>
            <a:spLocks noGrp="1"/>
          </p:cNvSpPr>
          <p:nvPr>
            <p:ph type="sldNum" sz="quarter" idx="12"/>
          </p:nvPr>
        </p:nvSpPr>
        <p:spPr/>
        <p:txBody>
          <a:bodyPr/>
          <a:lstStyle/>
          <a:p>
            <a:fld id="{1012CA79-BD58-42F7-9A2E-3CBAD946CA9E}" type="slidenum">
              <a:rPr lang="en-IN" smtClean="0"/>
              <a:t>‹#›</a:t>
            </a:fld>
            <a:endParaRPr lang="en-IN"/>
          </a:p>
        </p:txBody>
      </p:sp>
    </p:spTree>
    <p:extLst>
      <p:ext uri="{BB962C8B-B14F-4D97-AF65-F5344CB8AC3E}">
        <p14:creationId xmlns:p14="http://schemas.microsoft.com/office/powerpoint/2010/main" val="211328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7225-5C9B-48C8-97D1-275880756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DA482A-7972-4F5F-8BCD-CAB824DB6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6683EF-A3DA-408D-976B-9ED37E7B8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34333-07C8-4373-86DF-600766952E6E}"/>
              </a:ext>
            </a:extLst>
          </p:cNvPr>
          <p:cNvSpPr>
            <a:spLocks noGrp="1"/>
          </p:cNvSpPr>
          <p:nvPr>
            <p:ph type="dt" sz="half" idx="10"/>
          </p:nvPr>
        </p:nvSpPr>
        <p:spPr/>
        <p:txBody>
          <a:bodyPr/>
          <a:lstStyle/>
          <a:p>
            <a:fld id="{F5D33569-41F8-4AA6-BADC-693B589441BE}" type="datetimeFigureOut">
              <a:rPr lang="en-IN" smtClean="0"/>
              <a:t>30-10-2021</a:t>
            </a:fld>
            <a:endParaRPr lang="en-IN"/>
          </a:p>
        </p:txBody>
      </p:sp>
      <p:sp>
        <p:nvSpPr>
          <p:cNvPr id="6" name="Footer Placeholder 5">
            <a:extLst>
              <a:ext uri="{FF2B5EF4-FFF2-40B4-BE49-F238E27FC236}">
                <a16:creationId xmlns:a16="http://schemas.microsoft.com/office/drawing/2014/main" id="{51912374-F064-4012-B309-4841A13CEA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462D55-7DF5-416D-B420-1A2B1825241B}"/>
              </a:ext>
            </a:extLst>
          </p:cNvPr>
          <p:cNvSpPr>
            <a:spLocks noGrp="1"/>
          </p:cNvSpPr>
          <p:nvPr>
            <p:ph type="sldNum" sz="quarter" idx="12"/>
          </p:nvPr>
        </p:nvSpPr>
        <p:spPr/>
        <p:txBody>
          <a:bodyPr/>
          <a:lstStyle/>
          <a:p>
            <a:fld id="{1012CA79-BD58-42F7-9A2E-3CBAD946CA9E}" type="slidenum">
              <a:rPr lang="en-IN" smtClean="0"/>
              <a:t>‹#›</a:t>
            </a:fld>
            <a:endParaRPr lang="en-IN"/>
          </a:p>
        </p:txBody>
      </p:sp>
    </p:spTree>
    <p:extLst>
      <p:ext uri="{BB962C8B-B14F-4D97-AF65-F5344CB8AC3E}">
        <p14:creationId xmlns:p14="http://schemas.microsoft.com/office/powerpoint/2010/main" val="3873647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36B732-245A-48F8-B9F2-C205D19C18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F6BD50-545B-476F-8FAB-BE4C6FF04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D6036-56D8-4F3C-89D4-AE8D64F0D8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33569-41F8-4AA6-BADC-693B589441BE}" type="datetimeFigureOut">
              <a:rPr lang="en-IN" smtClean="0"/>
              <a:t>30-10-2021</a:t>
            </a:fld>
            <a:endParaRPr lang="en-IN"/>
          </a:p>
        </p:txBody>
      </p:sp>
      <p:sp>
        <p:nvSpPr>
          <p:cNvPr id="5" name="Footer Placeholder 4">
            <a:extLst>
              <a:ext uri="{FF2B5EF4-FFF2-40B4-BE49-F238E27FC236}">
                <a16:creationId xmlns:a16="http://schemas.microsoft.com/office/drawing/2014/main" id="{2814F25D-BB5D-4FCC-91BD-47EBF8150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559EB5-829C-4228-A46A-1D5B718F8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2CA79-BD58-42F7-9A2E-3CBAD946CA9E}" type="slidenum">
              <a:rPr lang="en-IN" smtClean="0"/>
              <a:t>‹#›</a:t>
            </a:fld>
            <a:endParaRPr lang="en-IN"/>
          </a:p>
        </p:txBody>
      </p:sp>
    </p:spTree>
    <p:extLst>
      <p:ext uri="{BB962C8B-B14F-4D97-AF65-F5344CB8AC3E}">
        <p14:creationId xmlns:p14="http://schemas.microsoft.com/office/powerpoint/2010/main" val="1567790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Self-organizing_list" TargetMode="External"/><Relationship Id="rId2" Type="http://schemas.openxmlformats.org/officeDocument/2006/relationships/hyperlink" Target="https://www.geeksforgeeks.org/skip-li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A64C-8DE0-4EE3-90B5-F8788AEB5AF4}"/>
              </a:ext>
            </a:extLst>
          </p:cNvPr>
          <p:cNvSpPr>
            <a:spLocks noGrp="1"/>
          </p:cNvSpPr>
          <p:nvPr>
            <p:ph type="ctrTitle"/>
          </p:nvPr>
        </p:nvSpPr>
        <p:spPr/>
        <p:txBody>
          <a:bodyPr/>
          <a:lstStyle/>
          <a:p>
            <a:r>
              <a:rPr lang="en-IN" sz="6000" b="1" i="0" u="none" strike="noStrike" baseline="0" dirty="0">
                <a:latin typeface="Times New Roman" panose="02020603050405020304" pitchFamily="18" charset="0"/>
              </a:rPr>
              <a:t>Self Organizing List &amp; </a:t>
            </a:r>
            <a:r>
              <a:rPr lang="en-IN" b="1" i="0" dirty="0">
                <a:solidFill>
                  <a:srgbClr val="000000"/>
                </a:solidFill>
                <a:effectLst/>
                <a:latin typeface="Fira Sans" panose="020B0503050000020004" pitchFamily="34" charset="0"/>
              </a:rPr>
              <a:t>Unrolled Linked List</a:t>
            </a:r>
            <a:endParaRPr lang="en-IN" dirty="0"/>
          </a:p>
        </p:txBody>
      </p:sp>
      <p:sp>
        <p:nvSpPr>
          <p:cNvPr id="3" name="Subtitle 2">
            <a:extLst>
              <a:ext uri="{FF2B5EF4-FFF2-40B4-BE49-F238E27FC236}">
                <a16:creationId xmlns:a16="http://schemas.microsoft.com/office/drawing/2014/main" id="{1B3A0F53-20B5-4674-ADE2-C9B7997EE02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3257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9F8D-AE2A-459D-9E63-349FB28EC8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FB9E297-9891-47BF-8135-25A3170969F4}"/>
              </a:ext>
            </a:extLst>
          </p:cNvPr>
          <p:cNvSpPr>
            <a:spLocks noGrp="1"/>
          </p:cNvSpPr>
          <p:nvPr>
            <p:ph idx="1"/>
          </p:nvPr>
        </p:nvSpPr>
        <p:spPr/>
        <p:txBody>
          <a:bodyPr>
            <a:normAutofit lnSpcReduction="10000"/>
          </a:bodyPr>
          <a:lstStyle/>
          <a:p>
            <a:pPr algn="l"/>
            <a:r>
              <a:rPr lang="en-US" b="1" i="0" dirty="0">
                <a:solidFill>
                  <a:srgbClr val="000000"/>
                </a:solidFill>
                <a:effectLst/>
                <a:latin typeface="Fira Sans" panose="020B0503050000020004" pitchFamily="34" charset="0"/>
              </a:rPr>
              <a:t>Advantages</a:t>
            </a:r>
          </a:p>
          <a:p>
            <a:pPr algn="l">
              <a:buFont typeface="+mj-lt"/>
              <a:buAutoNum type="arabicPeriod"/>
            </a:pPr>
            <a:r>
              <a:rPr lang="en-US" b="0" i="0" dirty="0">
                <a:solidFill>
                  <a:srgbClr val="282828"/>
                </a:solidFill>
                <a:effectLst/>
                <a:latin typeface="Roboto" panose="02000000000000000000" pitchFamily="2" charset="0"/>
              </a:rPr>
              <a:t>Faster Linear Search as compared to Original Linked List due to cache friendliness.</a:t>
            </a:r>
          </a:p>
          <a:p>
            <a:pPr algn="l">
              <a:buFont typeface="+mj-lt"/>
              <a:buAutoNum type="arabicPeriod"/>
            </a:pPr>
            <a:r>
              <a:rPr lang="en-US" b="0" i="0" dirty="0">
                <a:solidFill>
                  <a:srgbClr val="282828"/>
                </a:solidFill>
                <a:effectLst/>
                <a:latin typeface="Roboto" panose="02000000000000000000" pitchFamily="2" charset="0"/>
              </a:rPr>
              <a:t>Requires less space for pointer as compared to original linked list.</a:t>
            </a:r>
          </a:p>
          <a:p>
            <a:pPr algn="l">
              <a:buFont typeface="+mj-lt"/>
              <a:buAutoNum type="arabicPeriod"/>
            </a:pPr>
            <a:r>
              <a:rPr lang="en-US" b="0" i="0" dirty="0">
                <a:solidFill>
                  <a:srgbClr val="282828"/>
                </a:solidFill>
                <a:effectLst/>
                <a:latin typeface="Roboto" panose="02000000000000000000" pitchFamily="2" charset="0"/>
              </a:rPr>
              <a:t>Traversal, Insertion and Deletion is much faster as compared to original Linked List.</a:t>
            </a:r>
          </a:p>
          <a:p>
            <a:pPr algn="l"/>
            <a:r>
              <a:rPr lang="en-US" b="1" i="0" dirty="0">
                <a:solidFill>
                  <a:srgbClr val="000000"/>
                </a:solidFill>
                <a:effectLst/>
                <a:latin typeface="Fira Sans" panose="020B0503050000020004" pitchFamily="34" charset="0"/>
              </a:rPr>
              <a:t>Disadvantage</a:t>
            </a:r>
          </a:p>
          <a:p>
            <a:pPr algn="l">
              <a:buFont typeface="+mj-lt"/>
              <a:buAutoNum type="arabicPeriod"/>
            </a:pPr>
            <a:r>
              <a:rPr lang="en-US" b="0" i="0" dirty="0">
                <a:solidFill>
                  <a:srgbClr val="282828"/>
                </a:solidFill>
                <a:effectLst/>
                <a:latin typeface="Roboto" panose="02000000000000000000" pitchFamily="2" charset="0"/>
              </a:rPr>
              <a:t>A fairly high overhead per node when compared to the singly linked list, since for every node it can store an array of elements</a:t>
            </a:r>
          </a:p>
          <a:p>
            <a:endParaRPr lang="en-IN" dirty="0"/>
          </a:p>
        </p:txBody>
      </p:sp>
    </p:spTree>
    <p:extLst>
      <p:ext uri="{BB962C8B-B14F-4D97-AF65-F5344CB8AC3E}">
        <p14:creationId xmlns:p14="http://schemas.microsoft.com/office/powerpoint/2010/main" val="108858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9F8D-AE2A-459D-9E63-349FB28EC866}"/>
              </a:ext>
            </a:extLst>
          </p:cNvPr>
          <p:cNvSpPr>
            <a:spLocks noGrp="1"/>
          </p:cNvSpPr>
          <p:nvPr>
            <p:ph type="title"/>
          </p:nvPr>
        </p:nvSpPr>
        <p:spPr/>
        <p:txBody>
          <a:bodyPr/>
          <a:lstStyle/>
          <a:p>
            <a:r>
              <a:rPr lang="en-IN" b="1" i="0" dirty="0">
                <a:solidFill>
                  <a:srgbClr val="000000"/>
                </a:solidFill>
                <a:effectLst/>
                <a:latin typeface="Fira Sans" panose="020B0503050000020004" pitchFamily="34" charset="0"/>
              </a:rPr>
              <a:t>Efficient Searching</a:t>
            </a:r>
            <a:br>
              <a:rPr lang="en-IN" b="1" i="0" dirty="0">
                <a:solidFill>
                  <a:srgbClr val="000000"/>
                </a:solidFill>
                <a:effectLst/>
                <a:latin typeface="Fira Sans" panose="020B0503050000020004" pitchFamily="34" charset="0"/>
              </a:rPr>
            </a:br>
            <a:endParaRPr lang="en-IN" dirty="0"/>
          </a:p>
        </p:txBody>
      </p:sp>
      <p:sp>
        <p:nvSpPr>
          <p:cNvPr id="3" name="Content Placeholder 2">
            <a:extLst>
              <a:ext uri="{FF2B5EF4-FFF2-40B4-BE49-F238E27FC236}">
                <a16:creationId xmlns:a16="http://schemas.microsoft.com/office/drawing/2014/main" id="{0FB9E297-9891-47BF-8135-25A3170969F4}"/>
              </a:ext>
            </a:extLst>
          </p:cNvPr>
          <p:cNvSpPr>
            <a:spLocks noGrp="1"/>
          </p:cNvSpPr>
          <p:nvPr>
            <p:ph idx="1"/>
          </p:nvPr>
        </p:nvSpPr>
        <p:spPr>
          <a:xfrm>
            <a:off x="546755" y="1423447"/>
            <a:ext cx="10807045" cy="4753516"/>
          </a:xfrm>
        </p:spPr>
        <p:txBody>
          <a:bodyPr>
            <a:normAutofit/>
          </a:bodyPr>
          <a:lstStyle/>
          <a:p>
            <a:pPr algn="just">
              <a:buFont typeface="Arial" panose="020B0604020202020204" pitchFamily="34" charset="0"/>
              <a:buChar char="•"/>
            </a:pPr>
            <a:r>
              <a:rPr lang="en-US" b="0" i="0" dirty="0">
                <a:solidFill>
                  <a:srgbClr val="282828"/>
                </a:solidFill>
                <a:effectLst/>
                <a:latin typeface="Roboto" panose="02000000000000000000" pitchFamily="2" charset="0"/>
              </a:rPr>
              <a:t>We have total 10 elements spread over 3 nodes and thus distribution can be 3 3 4 elements respectively in each node. Now, if we are required to find 8</a:t>
            </a:r>
            <a:r>
              <a:rPr lang="en-US" b="0" i="0" baseline="30000" dirty="0">
                <a:solidFill>
                  <a:srgbClr val="282828"/>
                </a:solidFill>
                <a:effectLst/>
                <a:latin typeface="Roboto" panose="02000000000000000000" pitchFamily="2" charset="0"/>
              </a:rPr>
              <a:t>th</a:t>
            </a:r>
            <a:r>
              <a:rPr lang="en-US" b="0" i="0" dirty="0">
                <a:solidFill>
                  <a:srgbClr val="282828"/>
                </a:solidFill>
                <a:effectLst/>
                <a:latin typeface="Roboto" panose="02000000000000000000" pitchFamily="2" charset="0"/>
              </a:rPr>
              <a:t> element, we will traverse only the last block of the node. Thus searching can also be efficient in such a way.</a:t>
            </a:r>
          </a:p>
          <a:p>
            <a:endParaRPr lang="en-IN" dirty="0"/>
          </a:p>
        </p:txBody>
      </p:sp>
    </p:spTree>
    <p:extLst>
      <p:ext uri="{BB962C8B-B14F-4D97-AF65-F5344CB8AC3E}">
        <p14:creationId xmlns:p14="http://schemas.microsoft.com/office/powerpoint/2010/main" val="318768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05B5-FDA7-4FCF-97DB-DC0ADFB00D27}"/>
              </a:ext>
            </a:extLst>
          </p:cNvPr>
          <p:cNvSpPr>
            <a:spLocks noGrp="1"/>
          </p:cNvSpPr>
          <p:nvPr>
            <p:ph type="title"/>
          </p:nvPr>
        </p:nvSpPr>
        <p:spPr>
          <a:xfrm>
            <a:off x="838200" y="365126"/>
            <a:ext cx="10515600" cy="681250"/>
          </a:xfrm>
        </p:spPr>
        <p:txBody>
          <a:bodyPr>
            <a:normAutofit fontScale="90000"/>
          </a:bodyPr>
          <a:lstStyle/>
          <a:p>
            <a:r>
              <a:rPr lang="en-US" b="1" i="0" dirty="0">
                <a:solidFill>
                  <a:srgbClr val="222222"/>
                </a:solidFill>
                <a:effectLst/>
                <a:latin typeface="Work Sans" panose="020B0604020202020204" pitchFamily="2" charset="0"/>
              </a:rPr>
              <a:t>Implementation of unrolled Linked List</a:t>
            </a:r>
            <a:br>
              <a:rPr lang="en-US" b="1" i="0" dirty="0">
                <a:solidFill>
                  <a:srgbClr val="222222"/>
                </a:solidFill>
                <a:effectLst/>
                <a:latin typeface="Work Sans" panose="020B0604020202020204" pitchFamily="2" charset="0"/>
              </a:rPr>
            </a:br>
            <a:endParaRPr lang="en-IN" dirty="0"/>
          </a:p>
        </p:txBody>
      </p:sp>
      <p:sp>
        <p:nvSpPr>
          <p:cNvPr id="3" name="Content Placeholder 2">
            <a:extLst>
              <a:ext uri="{FF2B5EF4-FFF2-40B4-BE49-F238E27FC236}">
                <a16:creationId xmlns:a16="http://schemas.microsoft.com/office/drawing/2014/main" id="{64DA5D64-D0B4-4A90-99BD-5E25A1F0B34D}"/>
              </a:ext>
            </a:extLst>
          </p:cNvPr>
          <p:cNvSpPr>
            <a:spLocks noGrp="1"/>
          </p:cNvSpPr>
          <p:nvPr>
            <p:ph idx="1"/>
          </p:nvPr>
        </p:nvSpPr>
        <p:spPr>
          <a:xfrm>
            <a:off x="678730" y="1046376"/>
            <a:ext cx="10675070" cy="5130587"/>
          </a:xfrm>
        </p:spPr>
        <p:txBody>
          <a:bodyPr>
            <a:normAutofit fontScale="92500"/>
          </a:bodyPr>
          <a:lstStyle/>
          <a:p>
            <a:r>
              <a:rPr lang="en-US" b="0" i="0" dirty="0">
                <a:solidFill>
                  <a:srgbClr val="444444"/>
                </a:solidFill>
                <a:effectLst/>
                <a:latin typeface="Rubik"/>
              </a:rPr>
              <a:t>Each node in the unrolled linked list contains three types of information: </a:t>
            </a:r>
          </a:p>
          <a:p>
            <a:pPr lvl="1"/>
            <a:r>
              <a:rPr lang="en-US" b="0" i="0" dirty="0">
                <a:solidFill>
                  <a:srgbClr val="444444"/>
                </a:solidFill>
                <a:effectLst/>
                <a:latin typeface="Rubik"/>
              </a:rPr>
              <a:t>an array containing values, </a:t>
            </a:r>
          </a:p>
          <a:p>
            <a:pPr lvl="1"/>
            <a:r>
              <a:rPr lang="en-US" b="0" i="0" dirty="0">
                <a:solidFill>
                  <a:srgbClr val="444444"/>
                </a:solidFill>
                <a:effectLst/>
                <a:latin typeface="Rubik"/>
              </a:rPr>
              <a:t>array length, and</a:t>
            </a:r>
          </a:p>
          <a:p>
            <a:pPr lvl="1"/>
            <a:r>
              <a:rPr lang="en-US" b="0" i="0" dirty="0">
                <a:solidFill>
                  <a:srgbClr val="444444"/>
                </a:solidFill>
                <a:effectLst/>
                <a:latin typeface="Rubik"/>
              </a:rPr>
              <a:t>the pointer to the next node.</a:t>
            </a:r>
          </a:p>
          <a:p>
            <a:r>
              <a:rPr lang="en-US" dirty="0">
                <a:solidFill>
                  <a:srgbClr val="444444"/>
                </a:solidFill>
                <a:latin typeface="Rubik"/>
              </a:rPr>
              <a:t>Each array in a node can hold a certain number of elements.</a:t>
            </a:r>
          </a:p>
          <a:p>
            <a:pPr lvl="1"/>
            <a:r>
              <a:rPr lang="en-US" dirty="0">
                <a:solidFill>
                  <a:srgbClr val="444444"/>
                </a:solidFill>
                <a:latin typeface="Rubik"/>
              </a:rPr>
              <a:t> Let us call it the capacity. However, typically, it is not filled to its </a:t>
            </a:r>
            <a:r>
              <a:rPr lang="en-US" b="1" dirty="0">
                <a:solidFill>
                  <a:srgbClr val="444444"/>
                </a:solidFill>
                <a:latin typeface="Rubik"/>
              </a:rPr>
              <a:t>maximum capacity. </a:t>
            </a:r>
            <a:r>
              <a:rPr lang="en-US" dirty="0">
                <a:solidFill>
                  <a:srgbClr val="444444"/>
                </a:solidFill>
                <a:latin typeface="Rubik"/>
              </a:rPr>
              <a:t>Generally, the length of each array in a node is equal to the </a:t>
            </a:r>
            <a:r>
              <a:rPr lang="en-US" b="1" dirty="0">
                <a:solidFill>
                  <a:srgbClr val="444444"/>
                </a:solidFill>
                <a:latin typeface="Rubik"/>
              </a:rPr>
              <a:t>minimum threshold, </a:t>
            </a:r>
            <a:r>
              <a:rPr lang="en-US" dirty="0">
                <a:solidFill>
                  <a:srgbClr val="444444"/>
                </a:solidFill>
                <a:latin typeface="Rubik"/>
              </a:rPr>
              <a:t>i.e.,</a:t>
            </a:r>
          </a:p>
          <a:p>
            <a:endParaRPr lang="en-US" dirty="0">
              <a:solidFill>
                <a:srgbClr val="444444"/>
              </a:solidFill>
              <a:latin typeface="Rubik"/>
            </a:endParaRPr>
          </a:p>
          <a:p>
            <a:r>
              <a:rPr lang="en-US" b="1" dirty="0">
                <a:solidFill>
                  <a:srgbClr val="444444"/>
                </a:solidFill>
                <a:latin typeface="Rubik"/>
              </a:rPr>
              <a:t>Minimum threshold = capacity/2 (integer division)</a:t>
            </a:r>
          </a:p>
          <a:p>
            <a:endParaRPr lang="en-US" dirty="0">
              <a:solidFill>
                <a:srgbClr val="444444"/>
              </a:solidFill>
              <a:latin typeface="Rubik"/>
            </a:endParaRPr>
          </a:p>
          <a:p>
            <a:r>
              <a:rPr lang="en-US" dirty="0">
                <a:solidFill>
                  <a:srgbClr val="444444"/>
                </a:solidFill>
                <a:latin typeface="Rubik"/>
              </a:rPr>
              <a:t>Moreover, the unrolled linked list has two pointers: </a:t>
            </a:r>
            <a:r>
              <a:rPr lang="en-US" b="1" dirty="0">
                <a:solidFill>
                  <a:srgbClr val="444444"/>
                </a:solidFill>
                <a:latin typeface="Rubik"/>
              </a:rPr>
              <a:t>head and tail. </a:t>
            </a:r>
            <a:r>
              <a:rPr lang="en-US" dirty="0">
                <a:solidFill>
                  <a:srgbClr val="444444"/>
                </a:solidFill>
                <a:latin typeface="Rubik"/>
              </a:rPr>
              <a:t>Head points to the first node, and tail refers to the last node.</a:t>
            </a:r>
          </a:p>
        </p:txBody>
      </p:sp>
    </p:spTree>
    <p:extLst>
      <p:ext uri="{BB962C8B-B14F-4D97-AF65-F5344CB8AC3E}">
        <p14:creationId xmlns:p14="http://schemas.microsoft.com/office/powerpoint/2010/main" val="74147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3BAA-996F-4722-A565-0498D3F9CED9}"/>
              </a:ext>
            </a:extLst>
          </p:cNvPr>
          <p:cNvSpPr>
            <a:spLocks noGrp="1"/>
          </p:cNvSpPr>
          <p:nvPr>
            <p:ph type="title"/>
          </p:nvPr>
        </p:nvSpPr>
        <p:spPr>
          <a:xfrm>
            <a:off x="838200" y="365126"/>
            <a:ext cx="10515600" cy="775518"/>
          </a:xfrm>
        </p:spPr>
        <p:txBody>
          <a:bodyPr>
            <a:normAutofit fontScale="90000"/>
          </a:bodyPr>
          <a:lstStyle/>
          <a:p>
            <a:r>
              <a:rPr lang="en-IN" b="1" i="0" dirty="0">
                <a:solidFill>
                  <a:srgbClr val="222222"/>
                </a:solidFill>
                <a:effectLst/>
                <a:latin typeface="Work Sans" pitchFamily="2" charset="0"/>
              </a:rPr>
              <a:t>Insertion</a:t>
            </a:r>
            <a:br>
              <a:rPr lang="en-IN" b="1" i="0" dirty="0">
                <a:solidFill>
                  <a:srgbClr val="222222"/>
                </a:solidFill>
                <a:effectLst/>
                <a:latin typeface="Work Sans" pitchFamily="2" charset="0"/>
              </a:rPr>
            </a:br>
            <a:endParaRPr lang="en-IN" dirty="0"/>
          </a:p>
        </p:txBody>
      </p:sp>
      <p:pic>
        <p:nvPicPr>
          <p:cNvPr id="2050" name="Picture 2">
            <a:extLst>
              <a:ext uri="{FF2B5EF4-FFF2-40B4-BE49-F238E27FC236}">
                <a16:creationId xmlns:a16="http://schemas.microsoft.com/office/drawing/2014/main" id="{ABCA2570-541A-44E6-AB1D-6596E10A72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450" y="2783125"/>
            <a:ext cx="5762625" cy="3152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1A5D36-69C5-4263-A2E9-664F45FDC5D4}"/>
              </a:ext>
            </a:extLst>
          </p:cNvPr>
          <p:cNvSpPr txBox="1"/>
          <p:nvPr/>
        </p:nvSpPr>
        <p:spPr>
          <a:xfrm>
            <a:off x="6610547" y="1688583"/>
            <a:ext cx="6094428" cy="4247317"/>
          </a:xfrm>
          <a:prstGeom prst="rect">
            <a:avLst/>
          </a:prstGeom>
          <a:noFill/>
        </p:spPr>
        <p:txBody>
          <a:bodyPr wrap="square">
            <a:spAutoFit/>
          </a:bodyPr>
          <a:lstStyle/>
          <a:p>
            <a:r>
              <a:rPr lang="en-IN" dirty="0"/>
              <a:t>Insert (</a:t>
            </a:r>
            <a:r>
              <a:rPr lang="en-IN" dirty="0" err="1"/>
              <a:t>ElementToBeInserted</a:t>
            </a:r>
            <a:r>
              <a:rPr lang="en-IN" dirty="0"/>
              <a:t>)</a:t>
            </a:r>
          </a:p>
          <a:p>
            <a:r>
              <a:rPr lang="en-IN" dirty="0"/>
              <a:t>    if </a:t>
            </a:r>
            <a:r>
              <a:rPr lang="en-IN" dirty="0" err="1"/>
              <a:t>start_pos</a:t>
            </a:r>
            <a:r>
              <a:rPr lang="en-IN" dirty="0"/>
              <a:t> == NULL</a:t>
            </a:r>
          </a:p>
          <a:p>
            <a:r>
              <a:rPr lang="en-IN" dirty="0"/>
              <a:t>        Insert the first element into the first node</a:t>
            </a:r>
          </a:p>
          <a:p>
            <a:r>
              <a:rPr lang="en-IN" dirty="0"/>
              <a:t>        </a:t>
            </a:r>
            <a:r>
              <a:rPr lang="en-IN" dirty="0" err="1"/>
              <a:t>start_pos.numElement</a:t>
            </a:r>
            <a:r>
              <a:rPr lang="en-IN" dirty="0"/>
              <a:t> ++</a:t>
            </a:r>
          </a:p>
          <a:p>
            <a:r>
              <a:rPr lang="en-IN" dirty="0"/>
              <a:t>        </a:t>
            </a:r>
            <a:r>
              <a:rPr lang="en-IN" dirty="0" err="1"/>
              <a:t>end_pos</a:t>
            </a:r>
            <a:r>
              <a:rPr lang="en-IN" dirty="0"/>
              <a:t> = </a:t>
            </a:r>
            <a:r>
              <a:rPr lang="en-IN" dirty="0" err="1"/>
              <a:t>start_pos</a:t>
            </a:r>
            <a:endParaRPr lang="en-IN" dirty="0"/>
          </a:p>
          <a:p>
            <a:r>
              <a:rPr lang="en-IN" dirty="0"/>
              <a:t>    If </a:t>
            </a:r>
            <a:r>
              <a:rPr lang="en-IN" dirty="0" err="1"/>
              <a:t>end_pos.numElements</a:t>
            </a:r>
            <a:r>
              <a:rPr lang="en-IN" dirty="0"/>
              <a:t> + 1 &lt;  </a:t>
            </a:r>
            <a:r>
              <a:rPr lang="en-IN" dirty="0" err="1"/>
              <a:t>node_size</a:t>
            </a:r>
            <a:endParaRPr lang="en-IN" dirty="0"/>
          </a:p>
          <a:p>
            <a:r>
              <a:rPr lang="en-IN" dirty="0"/>
              <a:t>        </a:t>
            </a:r>
            <a:r>
              <a:rPr lang="en-IN" dirty="0" err="1"/>
              <a:t>end_pos.numElements.push</a:t>
            </a:r>
            <a:r>
              <a:rPr lang="en-IN" dirty="0"/>
              <a:t>(</a:t>
            </a:r>
            <a:r>
              <a:rPr lang="en-IN" dirty="0" err="1"/>
              <a:t>newElement</a:t>
            </a:r>
            <a:r>
              <a:rPr lang="en-IN" dirty="0"/>
              <a:t>)</a:t>
            </a:r>
          </a:p>
          <a:p>
            <a:r>
              <a:rPr lang="en-IN" dirty="0"/>
              <a:t>        </a:t>
            </a:r>
            <a:r>
              <a:rPr lang="en-IN" dirty="0" err="1"/>
              <a:t>end_pos.numElements</a:t>
            </a:r>
            <a:r>
              <a:rPr lang="en-IN" dirty="0"/>
              <a:t> ++</a:t>
            </a:r>
          </a:p>
          <a:p>
            <a:r>
              <a:rPr lang="en-IN" dirty="0"/>
              <a:t>    else</a:t>
            </a:r>
          </a:p>
          <a:p>
            <a:r>
              <a:rPr lang="en-IN" dirty="0"/>
              <a:t>        create a new Node </a:t>
            </a:r>
            <a:r>
              <a:rPr lang="en-IN" dirty="0" err="1"/>
              <a:t>new_node</a:t>
            </a:r>
            <a:endParaRPr lang="en-IN" dirty="0"/>
          </a:p>
          <a:p>
            <a:r>
              <a:rPr lang="en-IN" dirty="0"/>
              <a:t>        move final half of </a:t>
            </a:r>
            <a:r>
              <a:rPr lang="en-IN" dirty="0" err="1"/>
              <a:t>end_pos.data</a:t>
            </a:r>
            <a:r>
              <a:rPr lang="en-IN" dirty="0"/>
              <a:t> into </a:t>
            </a:r>
            <a:r>
              <a:rPr lang="en-IN" dirty="0" err="1"/>
              <a:t>new_node.data</a:t>
            </a:r>
            <a:endParaRPr lang="en-IN" dirty="0"/>
          </a:p>
          <a:p>
            <a:r>
              <a:rPr lang="en-IN" dirty="0"/>
              <a:t>        </a:t>
            </a:r>
            <a:r>
              <a:rPr lang="en-IN" dirty="0" err="1"/>
              <a:t>new_node.data.push</a:t>
            </a:r>
            <a:r>
              <a:rPr lang="en-IN" dirty="0"/>
              <a:t>(</a:t>
            </a:r>
            <a:r>
              <a:rPr lang="en-IN" dirty="0" err="1"/>
              <a:t>newElement</a:t>
            </a:r>
            <a:r>
              <a:rPr lang="en-IN" dirty="0"/>
              <a:t>)</a:t>
            </a:r>
          </a:p>
          <a:p>
            <a:r>
              <a:rPr lang="en-IN" dirty="0"/>
              <a:t>        </a:t>
            </a:r>
            <a:r>
              <a:rPr lang="en-IN" dirty="0" err="1"/>
              <a:t>end_pos.numElements</a:t>
            </a:r>
            <a:r>
              <a:rPr lang="en-IN" dirty="0"/>
              <a:t> = </a:t>
            </a:r>
            <a:r>
              <a:rPr lang="en-IN" dirty="0" err="1"/>
              <a:t>end_pos.data.size</a:t>
            </a:r>
            <a:r>
              <a:rPr lang="en-IN" dirty="0"/>
              <a:t> / 2 + 1</a:t>
            </a:r>
          </a:p>
          <a:p>
            <a:r>
              <a:rPr lang="en-IN" dirty="0"/>
              <a:t>        </a:t>
            </a:r>
            <a:r>
              <a:rPr lang="en-IN" dirty="0" err="1"/>
              <a:t>end_pos.next</a:t>
            </a:r>
            <a:r>
              <a:rPr lang="en-IN" dirty="0"/>
              <a:t> = </a:t>
            </a:r>
            <a:r>
              <a:rPr lang="en-IN" dirty="0" err="1"/>
              <a:t>new_node</a:t>
            </a:r>
            <a:endParaRPr lang="en-IN" dirty="0"/>
          </a:p>
          <a:p>
            <a:r>
              <a:rPr lang="en-IN" dirty="0"/>
              <a:t>        </a:t>
            </a:r>
            <a:r>
              <a:rPr lang="en-IN" dirty="0" err="1"/>
              <a:t>end_pos</a:t>
            </a:r>
            <a:r>
              <a:rPr lang="en-IN" dirty="0"/>
              <a:t> = </a:t>
            </a:r>
            <a:r>
              <a:rPr lang="en-IN" dirty="0" err="1"/>
              <a:t>new_node</a:t>
            </a:r>
            <a:endParaRPr lang="en-IN" dirty="0"/>
          </a:p>
        </p:txBody>
      </p:sp>
    </p:spTree>
    <p:extLst>
      <p:ext uri="{BB962C8B-B14F-4D97-AF65-F5344CB8AC3E}">
        <p14:creationId xmlns:p14="http://schemas.microsoft.com/office/powerpoint/2010/main" val="125357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DA12-2A95-4589-B947-A2EB92729A0A}"/>
              </a:ext>
            </a:extLst>
          </p:cNvPr>
          <p:cNvSpPr>
            <a:spLocks noGrp="1"/>
          </p:cNvSpPr>
          <p:nvPr>
            <p:ph type="title"/>
          </p:nvPr>
        </p:nvSpPr>
        <p:spPr>
          <a:xfrm>
            <a:off x="838200" y="365125"/>
            <a:ext cx="10515600" cy="681250"/>
          </a:xfrm>
        </p:spPr>
        <p:txBody>
          <a:bodyPr>
            <a:normAutofit fontScale="90000"/>
          </a:bodyPr>
          <a:lstStyle/>
          <a:p>
            <a:r>
              <a:rPr lang="en-IN" b="1" i="0" dirty="0">
                <a:solidFill>
                  <a:srgbClr val="222222"/>
                </a:solidFill>
                <a:effectLst/>
                <a:latin typeface="Work Sans" pitchFamily="2" charset="0"/>
              </a:rPr>
              <a:t>Deletion</a:t>
            </a:r>
            <a:br>
              <a:rPr lang="en-IN" dirty="0"/>
            </a:br>
            <a:endParaRPr lang="en-IN" dirty="0"/>
          </a:p>
        </p:txBody>
      </p:sp>
      <p:sp>
        <p:nvSpPr>
          <p:cNvPr id="3" name="Content Placeholder 2">
            <a:extLst>
              <a:ext uri="{FF2B5EF4-FFF2-40B4-BE49-F238E27FC236}">
                <a16:creationId xmlns:a16="http://schemas.microsoft.com/office/drawing/2014/main" id="{A352EE24-E3D6-4342-9432-FC33746DDC95}"/>
              </a:ext>
            </a:extLst>
          </p:cNvPr>
          <p:cNvSpPr>
            <a:spLocks noGrp="1"/>
          </p:cNvSpPr>
          <p:nvPr>
            <p:ph idx="1"/>
          </p:nvPr>
        </p:nvSpPr>
        <p:spPr>
          <a:xfrm>
            <a:off x="442275" y="1618236"/>
            <a:ext cx="6684389" cy="5074795"/>
          </a:xfrm>
        </p:spPr>
        <p:txBody>
          <a:bodyPr>
            <a:normAutofit/>
          </a:bodyPr>
          <a:lstStyle/>
          <a:p>
            <a:r>
              <a:rPr lang="en-US" b="0" i="0" dirty="0">
                <a:solidFill>
                  <a:srgbClr val="444444"/>
                </a:solidFill>
                <a:effectLst/>
                <a:latin typeface="Rubik"/>
              </a:rPr>
              <a:t>The operation of the deletion is the opposite of insertion.</a:t>
            </a:r>
          </a:p>
          <a:p>
            <a:pPr lvl="1"/>
            <a:r>
              <a:rPr lang="en-US" sz="2000" b="0" i="0" dirty="0">
                <a:solidFill>
                  <a:srgbClr val="444444"/>
                </a:solidFill>
                <a:effectLst/>
                <a:latin typeface="Rubik"/>
              </a:rPr>
              <a:t> First, we find the first appearance of the given value and remove it from the array.</a:t>
            </a:r>
          </a:p>
          <a:p>
            <a:pPr lvl="1"/>
            <a:r>
              <a:rPr lang="en-US" sz="2000" b="0" i="0" dirty="0">
                <a:solidFill>
                  <a:srgbClr val="444444"/>
                </a:solidFill>
                <a:effectLst/>
                <a:latin typeface="Rubik"/>
              </a:rPr>
              <a:t> After the removal, if the current node’s length is less than 50% of the maximum capacity, we move elements from the next node to the current node till that condition is not satisfied. </a:t>
            </a:r>
          </a:p>
          <a:p>
            <a:pPr lvl="1"/>
            <a:r>
              <a:rPr lang="en-US" sz="2000" b="0" i="0" dirty="0">
                <a:solidFill>
                  <a:srgbClr val="444444"/>
                </a:solidFill>
                <a:effectLst/>
                <a:latin typeface="Rubik"/>
              </a:rPr>
              <a:t>We also check if the next node’s length is less than 50% of the maximum capacity.</a:t>
            </a:r>
          </a:p>
          <a:p>
            <a:pPr lvl="1"/>
            <a:r>
              <a:rPr lang="en-US" sz="2000" b="0" i="0" dirty="0">
                <a:solidFill>
                  <a:srgbClr val="444444"/>
                </a:solidFill>
                <a:effectLst/>
                <a:latin typeface="Rubik"/>
              </a:rPr>
              <a:t> If it is, then we merge the current node and the next node.</a:t>
            </a:r>
          </a:p>
          <a:p>
            <a:pPr lvl="1"/>
            <a:r>
              <a:rPr lang="en-US" sz="2000" b="0" i="0" dirty="0">
                <a:solidFill>
                  <a:srgbClr val="444444"/>
                </a:solidFill>
                <a:effectLst/>
                <a:latin typeface="Rubik"/>
              </a:rPr>
              <a:t> If the value does not exist in the list, then we throw an error.</a:t>
            </a:r>
            <a:endParaRPr lang="en-IN" sz="2000" dirty="0"/>
          </a:p>
        </p:txBody>
      </p:sp>
      <p:sp>
        <p:nvSpPr>
          <p:cNvPr id="5" name="TextBox 4">
            <a:extLst>
              <a:ext uri="{FF2B5EF4-FFF2-40B4-BE49-F238E27FC236}">
                <a16:creationId xmlns:a16="http://schemas.microsoft.com/office/drawing/2014/main" id="{137A26D4-C68C-4755-9ADE-EB6BE198EA91}"/>
              </a:ext>
            </a:extLst>
          </p:cNvPr>
          <p:cNvSpPr txBox="1"/>
          <p:nvPr/>
        </p:nvSpPr>
        <p:spPr>
          <a:xfrm>
            <a:off x="7541443" y="1720839"/>
            <a:ext cx="4650557" cy="3139321"/>
          </a:xfrm>
          <a:prstGeom prst="rect">
            <a:avLst/>
          </a:prstGeom>
          <a:noFill/>
        </p:spPr>
        <p:txBody>
          <a:bodyPr wrap="square">
            <a:spAutoFit/>
          </a:bodyPr>
          <a:lstStyle/>
          <a:p>
            <a:r>
              <a:rPr lang="en-IN" dirty="0"/>
              <a:t>Delete(element)</a:t>
            </a:r>
          </a:p>
          <a:p>
            <a:r>
              <a:rPr lang="en-IN" dirty="0"/>
              <a:t>    Find element in node e</a:t>
            </a:r>
          </a:p>
          <a:p>
            <a:r>
              <a:rPr lang="en-IN" dirty="0"/>
              <a:t>    </a:t>
            </a:r>
            <a:r>
              <a:rPr lang="en-IN" dirty="0" err="1"/>
              <a:t>e.data.remove</a:t>
            </a:r>
            <a:r>
              <a:rPr lang="en-IN" dirty="0"/>
              <a:t>(element)</a:t>
            </a:r>
          </a:p>
          <a:p>
            <a:r>
              <a:rPr lang="en-IN" dirty="0"/>
              <a:t>    </a:t>
            </a:r>
            <a:r>
              <a:rPr lang="en-IN" dirty="0" err="1"/>
              <a:t>e.numElements</a:t>
            </a:r>
            <a:r>
              <a:rPr lang="en-IN" dirty="0"/>
              <a:t> --</a:t>
            </a:r>
          </a:p>
          <a:p>
            <a:r>
              <a:rPr lang="en-IN" dirty="0"/>
              <a:t>    while </a:t>
            </a:r>
            <a:r>
              <a:rPr lang="en-IN" dirty="0" err="1"/>
              <a:t>e.numElements</a:t>
            </a:r>
            <a:r>
              <a:rPr lang="en-IN" dirty="0"/>
              <a:t> &lt; </a:t>
            </a:r>
            <a:r>
              <a:rPr lang="en-IN" dirty="0" err="1"/>
              <a:t>e.data.size</a:t>
            </a:r>
            <a:r>
              <a:rPr lang="en-IN" dirty="0"/>
              <a:t> / 2</a:t>
            </a:r>
          </a:p>
          <a:p>
            <a:r>
              <a:rPr lang="en-IN" dirty="0"/>
              <a:t>        put element from </a:t>
            </a:r>
            <a:r>
              <a:rPr lang="en-IN" dirty="0" err="1"/>
              <a:t>e.next.data</a:t>
            </a:r>
            <a:r>
              <a:rPr lang="en-IN" dirty="0"/>
              <a:t> in </a:t>
            </a:r>
            <a:r>
              <a:rPr lang="en-IN" dirty="0" err="1"/>
              <a:t>e.data</a:t>
            </a:r>
            <a:endParaRPr lang="en-IN" dirty="0"/>
          </a:p>
          <a:p>
            <a:r>
              <a:rPr lang="en-IN" dirty="0"/>
              <a:t>        </a:t>
            </a:r>
            <a:r>
              <a:rPr lang="en-IN" dirty="0" err="1"/>
              <a:t>e.next.numElements</a:t>
            </a:r>
            <a:r>
              <a:rPr lang="en-IN" dirty="0"/>
              <a:t> --</a:t>
            </a:r>
          </a:p>
          <a:p>
            <a:r>
              <a:rPr lang="en-IN" dirty="0"/>
              <a:t>        </a:t>
            </a:r>
            <a:r>
              <a:rPr lang="en-IN" dirty="0" err="1"/>
              <a:t>e.numElements</a:t>
            </a:r>
            <a:r>
              <a:rPr lang="en-IN" dirty="0"/>
              <a:t> ++</a:t>
            </a:r>
          </a:p>
          <a:p>
            <a:r>
              <a:rPr lang="en-IN" dirty="0"/>
              <a:t>    if </a:t>
            </a:r>
            <a:r>
              <a:rPr lang="en-IN" dirty="0" err="1"/>
              <a:t>e.next.numElements</a:t>
            </a:r>
            <a:r>
              <a:rPr lang="en-IN" dirty="0"/>
              <a:t> &lt; </a:t>
            </a:r>
            <a:r>
              <a:rPr lang="en-IN" dirty="0" err="1"/>
              <a:t>e.next.data.size</a:t>
            </a:r>
            <a:r>
              <a:rPr lang="en-IN" dirty="0"/>
              <a:t> / 2</a:t>
            </a:r>
          </a:p>
          <a:p>
            <a:r>
              <a:rPr lang="en-IN" dirty="0"/>
              <a:t>        merge nodes e and </a:t>
            </a:r>
            <a:r>
              <a:rPr lang="en-IN" dirty="0" err="1"/>
              <a:t>e.next</a:t>
            </a:r>
            <a:endParaRPr lang="en-IN" dirty="0"/>
          </a:p>
          <a:p>
            <a:r>
              <a:rPr lang="en-IN" dirty="0"/>
              <a:t>        delete node </a:t>
            </a:r>
            <a:r>
              <a:rPr lang="en-IN" dirty="0" err="1"/>
              <a:t>e.next</a:t>
            </a:r>
            <a:endParaRPr lang="en-IN" dirty="0"/>
          </a:p>
        </p:txBody>
      </p:sp>
    </p:spTree>
    <p:extLst>
      <p:ext uri="{BB962C8B-B14F-4D97-AF65-F5344CB8AC3E}">
        <p14:creationId xmlns:p14="http://schemas.microsoft.com/office/powerpoint/2010/main" val="192939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D731-3EDE-4A55-A443-E56775706704}"/>
              </a:ext>
            </a:extLst>
          </p:cNvPr>
          <p:cNvSpPr>
            <a:spLocks noGrp="1"/>
          </p:cNvSpPr>
          <p:nvPr>
            <p:ph type="title"/>
          </p:nvPr>
        </p:nvSpPr>
        <p:spPr/>
        <p:txBody>
          <a:bodyPr/>
          <a:lstStyle/>
          <a:p>
            <a:r>
              <a:rPr lang="en-IN" b="1" dirty="0"/>
              <a:t>Search</a:t>
            </a:r>
          </a:p>
        </p:txBody>
      </p:sp>
      <p:sp>
        <p:nvSpPr>
          <p:cNvPr id="5" name="Rectangle 2">
            <a:extLst>
              <a:ext uri="{FF2B5EF4-FFF2-40B4-BE49-F238E27FC236}">
                <a16:creationId xmlns:a16="http://schemas.microsoft.com/office/drawing/2014/main" id="{F060AD63-938F-470A-8E2C-89C4FE847036}"/>
              </a:ext>
            </a:extLst>
          </p:cNvPr>
          <p:cNvSpPr>
            <a:spLocks noGrp="1" noChangeArrowheads="1"/>
          </p:cNvSpPr>
          <p:nvPr>
            <p:ph idx="1"/>
          </p:nvPr>
        </p:nvSpPr>
        <p:spPr bwMode="auto">
          <a:xfrm>
            <a:off x="1026735" y="1722338"/>
            <a:ext cx="5515466"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8200"/>
                </a:solidFill>
                <a:effectLst/>
                <a:latin typeface="Consolas" panose="020B0609020204030204" pitchFamily="49" charset="0"/>
              </a:rPr>
            </a:br>
            <a:r>
              <a:rPr kumimoji="0" lang="en-US" altLang="en-US" sz="1600" b="0" i="0" u="none" strike="noStrike" cap="none" normalizeH="0" baseline="0" dirty="0">
                <a:ln>
                  <a:noFill/>
                </a:ln>
                <a:solidFill>
                  <a:srgbClr val="008200"/>
                </a:solidFill>
                <a:effectLst/>
                <a:latin typeface="Consolas" panose="020B0609020204030204" pitchFamily="49" charset="0"/>
              </a:rPr>
              <a:t>/* Function to traverse am unrolled linked list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57575"/>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and print all the elements*/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757575"/>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printUnrolledList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6699"/>
                </a:solidFill>
                <a:effectLst/>
                <a:latin typeface="Consolas" panose="020B0609020204030204" pitchFamily="49" charset="0"/>
              </a:rPr>
              <a:t>struct</a:t>
            </a:r>
            <a:r>
              <a:rPr kumimoji="0" lang="en-US" altLang="en-US" sz="1400" b="0" i="0" u="none" strike="noStrike" cap="none" normalizeH="0" baseline="0" dirty="0">
                <a:ln>
                  <a:noFill/>
                </a:ln>
                <a:solidFill>
                  <a:srgbClr val="757575"/>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Node *n)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57575"/>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while</a:t>
            </a:r>
            <a:r>
              <a:rPr kumimoji="0" lang="en-US" altLang="en-US" sz="1400" b="0" i="0" u="none" strike="noStrike" cap="none" normalizeH="0" baseline="0" dirty="0">
                <a:ln>
                  <a:noFill/>
                </a:ln>
                <a:solidFill>
                  <a:srgbClr val="757575"/>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 != NULL)</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57575"/>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57575"/>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Print elements in current node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57575"/>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for</a:t>
            </a:r>
            <a:r>
              <a:rPr kumimoji="0" lang="en-US" altLang="en-US" sz="1400" b="0" i="0" u="none" strike="noStrike" cap="none" normalizeH="0" baseline="0" dirty="0">
                <a:ln>
                  <a:noFill/>
                </a:ln>
                <a:solidFill>
                  <a:srgbClr val="757575"/>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757575"/>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=0;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&lt;n-&gt;</a:t>
            </a:r>
            <a:r>
              <a:rPr kumimoji="0" lang="en-US" altLang="en-US" sz="1600" b="0" i="0" u="none" strike="noStrike" cap="none" normalizeH="0" baseline="0" dirty="0" err="1">
                <a:ln>
                  <a:noFill/>
                </a:ln>
                <a:solidFill>
                  <a:srgbClr val="000000"/>
                </a:solidFill>
                <a:effectLst/>
                <a:latin typeface="Consolas" panose="020B0609020204030204" pitchFamily="49" charset="0"/>
              </a:rPr>
              <a:t>numElements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57575"/>
                </a:solidFill>
                <a:effectLst/>
                <a:latin typeface="Consolas" panose="020B0609020204030204" pitchFamily="49" charset="0"/>
              </a:rPr>
              <a:t>            </a:t>
            </a:r>
            <a:r>
              <a:rPr kumimoji="0" lang="en-US" altLang="en-US" sz="1600" b="1" i="0" u="none" strike="noStrike" cap="none" normalizeH="0" baseline="0" dirty="0" err="1">
                <a:ln>
                  <a:noFill/>
                </a:ln>
                <a:solidFill>
                  <a:srgbClr val="FF1493"/>
                </a:solidFill>
                <a:effectLst/>
                <a:latin typeface="Consolas" panose="020B0609020204030204" pitchFamily="49" charset="0"/>
              </a:rPr>
              <a:t>printf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"%d "</a:t>
            </a:r>
            <a:r>
              <a:rPr kumimoji="0" lang="en-US" altLang="en-US" sz="1600" b="0" i="0" u="none" strike="noStrike" cap="none" normalizeH="0" baseline="0" dirty="0">
                <a:ln>
                  <a:noFill/>
                </a:ln>
                <a:solidFill>
                  <a:srgbClr val="000000"/>
                </a:solidFill>
                <a:effectLst/>
                <a:latin typeface="Consolas" panose="020B0609020204030204" pitchFamily="49" charset="0"/>
              </a:rPr>
              <a:t>, n-&gt;array[</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57575"/>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57575"/>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Move to next node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57575"/>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 = n-&gt;next;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57575"/>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Arial" panose="020B0604020202020204" pitchFamily="34" charset="0"/>
              </a:rPr>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1832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F424-9F80-4E7C-A6B4-FF84FE17DF54}"/>
              </a:ext>
            </a:extLst>
          </p:cNvPr>
          <p:cNvSpPr>
            <a:spLocks noGrp="1"/>
          </p:cNvSpPr>
          <p:nvPr>
            <p:ph type="title"/>
          </p:nvPr>
        </p:nvSpPr>
        <p:spPr/>
        <p:txBody>
          <a:bodyPr/>
          <a:lstStyle/>
          <a:p>
            <a:r>
              <a:rPr lang="en-IN" b="0" i="0" dirty="0">
                <a:solidFill>
                  <a:srgbClr val="333333"/>
                </a:solidFill>
                <a:effectLst/>
                <a:latin typeface="Soleil"/>
              </a:rPr>
              <a:t>Time Complexity</a:t>
            </a:r>
            <a:endParaRPr lang="en-IN" dirty="0"/>
          </a:p>
        </p:txBody>
      </p:sp>
      <p:sp>
        <p:nvSpPr>
          <p:cNvPr id="3" name="Content Placeholder 2">
            <a:extLst>
              <a:ext uri="{FF2B5EF4-FFF2-40B4-BE49-F238E27FC236}">
                <a16:creationId xmlns:a16="http://schemas.microsoft.com/office/drawing/2014/main" id="{EF9C74A1-82A5-49FC-AFC1-8AD029BBE8A6}"/>
              </a:ext>
            </a:extLst>
          </p:cNvPr>
          <p:cNvSpPr>
            <a:spLocks noGrp="1"/>
          </p:cNvSpPr>
          <p:nvPr>
            <p:ph idx="1"/>
          </p:nvPr>
        </p:nvSpPr>
        <p:spPr>
          <a:xfrm>
            <a:off x="641023" y="1404594"/>
            <a:ext cx="6890993" cy="4675695"/>
          </a:xfrm>
        </p:spPr>
        <p:txBody>
          <a:bodyPr>
            <a:normAutofit fontScale="92500"/>
          </a:bodyPr>
          <a:lstStyle/>
          <a:p>
            <a:r>
              <a:rPr lang="en-US" b="0" i="0" dirty="0">
                <a:solidFill>
                  <a:srgbClr val="161616"/>
                </a:solidFill>
                <a:effectLst/>
                <a:latin typeface="Soleil"/>
              </a:rPr>
              <a:t>Unrolled linked lists are difficult to analyze because they are implemented in so many different ways and with some many different variations depending on data.</a:t>
            </a:r>
          </a:p>
          <a:p>
            <a:r>
              <a:rPr lang="en-IN" b="1" i="0" dirty="0">
                <a:solidFill>
                  <a:srgbClr val="161616"/>
                </a:solidFill>
                <a:effectLst/>
                <a:latin typeface="Soleil"/>
              </a:rPr>
              <a:t>Time</a:t>
            </a:r>
          </a:p>
          <a:p>
            <a:pPr lvl="1"/>
            <a:r>
              <a:rPr lang="en-US" b="0" i="0" dirty="0">
                <a:solidFill>
                  <a:srgbClr val="161616"/>
                </a:solidFill>
                <a:effectLst/>
                <a:latin typeface="Soleil"/>
              </a:rPr>
              <a:t>To insert an element, you must first find the node in which you want to insert. This is </a:t>
            </a:r>
            <a:r>
              <a:rPr lang="en-US" b="0" dirty="0">
                <a:solidFill>
                  <a:srgbClr val="161616"/>
                </a:solidFill>
                <a:effectLst/>
                <a:latin typeface="KaTeX_Main"/>
              </a:rPr>
              <a:t>O(n)</a:t>
            </a:r>
            <a:r>
              <a:rPr lang="en-US" b="0" i="0" dirty="0">
                <a:solidFill>
                  <a:srgbClr val="161616"/>
                </a:solidFill>
                <a:effectLst/>
                <a:latin typeface="Soleil"/>
              </a:rPr>
              <a:t>.</a:t>
            </a:r>
          </a:p>
          <a:p>
            <a:pPr lvl="1"/>
            <a:r>
              <a:rPr lang="en-US" b="0" i="0" dirty="0">
                <a:solidFill>
                  <a:srgbClr val="161616"/>
                </a:solidFill>
                <a:effectLst/>
                <a:latin typeface="Soleil"/>
              </a:rPr>
              <a:t> If that node is not full, you are done. If it is full, you must create a new node and move values over.</a:t>
            </a:r>
          </a:p>
          <a:p>
            <a:pPr lvl="1"/>
            <a:r>
              <a:rPr lang="en-US" b="0" i="0" dirty="0">
                <a:solidFill>
                  <a:srgbClr val="161616"/>
                </a:solidFill>
                <a:effectLst/>
                <a:latin typeface="Soleil"/>
              </a:rPr>
              <a:t> This process does not depend on total values in the linked list, so it is constant time. </a:t>
            </a:r>
          </a:p>
          <a:p>
            <a:pPr lvl="1"/>
            <a:r>
              <a:rPr lang="en-US" b="0" i="0" dirty="0">
                <a:solidFill>
                  <a:srgbClr val="161616"/>
                </a:solidFill>
                <a:effectLst/>
                <a:latin typeface="Soleil"/>
              </a:rPr>
              <a:t>Deletion works the same way, in the reverse fashion</a:t>
            </a:r>
            <a:endParaRPr lang="en-IN" b="1" i="0" dirty="0">
              <a:solidFill>
                <a:srgbClr val="161616"/>
              </a:solidFill>
              <a:effectLst/>
              <a:latin typeface="Soleil"/>
            </a:endParaRPr>
          </a:p>
          <a:p>
            <a:pPr lvl="1"/>
            <a:endParaRPr lang="en-IN" dirty="0"/>
          </a:p>
        </p:txBody>
      </p:sp>
      <p:graphicFrame>
        <p:nvGraphicFramePr>
          <p:cNvPr id="6" name="Object 5">
            <a:extLst>
              <a:ext uri="{FF2B5EF4-FFF2-40B4-BE49-F238E27FC236}">
                <a16:creationId xmlns:a16="http://schemas.microsoft.com/office/drawing/2014/main" id="{DB40C1C3-37B2-4B72-A77A-5D0D6C16A8E2}"/>
              </a:ext>
            </a:extLst>
          </p:cNvPr>
          <p:cNvGraphicFramePr>
            <a:graphicFrameLocks noChangeAspect="1"/>
          </p:cNvGraphicFramePr>
          <p:nvPr>
            <p:extLst>
              <p:ext uri="{D42A27DB-BD31-4B8C-83A1-F6EECF244321}">
                <p14:modId xmlns:p14="http://schemas.microsoft.com/office/powerpoint/2010/main" val="1801838569"/>
              </p:ext>
            </p:extLst>
          </p:nvPr>
        </p:nvGraphicFramePr>
        <p:xfrm>
          <a:off x="7933752" y="1468225"/>
          <a:ext cx="3018312" cy="3104675"/>
        </p:xfrm>
        <a:graphic>
          <a:graphicData uri="http://schemas.openxmlformats.org/presentationml/2006/ole">
            <mc:AlternateContent xmlns:mc="http://schemas.openxmlformats.org/markup-compatibility/2006">
              <mc:Choice xmlns:v="urn:schemas-microsoft-com:vml" Requires="v">
                <p:oleObj spid="_x0000_s5124" name="Bitmap Image" r:id="rId3" imgW="2163960" imgH="2225160" progId="Paint.Picture">
                  <p:embed/>
                </p:oleObj>
              </mc:Choice>
              <mc:Fallback>
                <p:oleObj name="Bitmap Image" r:id="rId3" imgW="2163960" imgH="2225160" progId="Paint.Picture">
                  <p:embed/>
                  <p:pic>
                    <p:nvPicPr>
                      <p:cNvPr id="0" name=""/>
                      <p:cNvPicPr/>
                      <p:nvPr/>
                    </p:nvPicPr>
                    <p:blipFill>
                      <a:blip r:embed="rId4"/>
                      <a:stretch>
                        <a:fillRect/>
                      </a:stretch>
                    </p:blipFill>
                    <p:spPr>
                      <a:xfrm>
                        <a:off x="7933752" y="1468225"/>
                        <a:ext cx="3018312" cy="3104675"/>
                      </a:xfrm>
                      <a:prstGeom prst="rect">
                        <a:avLst/>
                      </a:prstGeom>
                    </p:spPr>
                  </p:pic>
                </p:oleObj>
              </mc:Fallback>
            </mc:AlternateContent>
          </a:graphicData>
        </a:graphic>
      </p:graphicFrame>
    </p:spTree>
    <p:extLst>
      <p:ext uri="{BB962C8B-B14F-4D97-AF65-F5344CB8AC3E}">
        <p14:creationId xmlns:p14="http://schemas.microsoft.com/office/powerpoint/2010/main" val="312342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24B4-270C-4F28-BEF5-B76E5863796F}"/>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Self Organizing List,</a:t>
            </a:r>
            <a:endParaRPr lang="en-IN" dirty="0"/>
          </a:p>
        </p:txBody>
      </p:sp>
      <p:sp>
        <p:nvSpPr>
          <p:cNvPr id="3" name="Content Placeholder 2">
            <a:extLst>
              <a:ext uri="{FF2B5EF4-FFF2-40B4-BE49-F238E27FC236}">
                <a16:creationId xmlns:a16="http://schemas.microsoft.com/office/drawing/2014/main" id="{5EE4078F-7CA7-4552-9F59-16F0C4A70DC3}"/>
              </a:ext>
            </a:extLst>
          </p:cNvPr>
          <p:cNvSpPr>
            <a:spLocks noGrp="1"/>
          </p:cNvSpPr>
          <p:nvPr>
            <p:ph idx="1"/>
          </p:nvPr>
        </p:nvSpPr>
        <p:spPr/>
        <p:txBody>
          <a:bodyPr/>
          <a:lstStyle/>
          <a:p>
            <a:r>
              <a:rPr lang="en-US" b="0" i="0" dirty="0">
                <a:solidFill>
                  <a:srgbClr val="273239"/>
                </a:solidFill>
                <a:effectLst/>
                <a:latin typeface="urw-din"/>
              </a:rPr>
              <a:t>The worst case search time for a sorted linked list is O(n).</a:t>
            </a:r>
          </a:p>
          <a:p>
            <a:r>
              <a:rPr lang="en-US" b="0" i="0" dirty="0">
                <a:solidFill>
                  <a:srgbClr val="273239"/>
                </a:solidFill>
                <a:effectLst/>
                <a:latin typeface="urw-din"/>
              </a:rPr>
              <a:t>One idea to make search faster for Linked Lists is </a:t>
            </a:r>
            <a:r>
              <a:rPr lang="en-US" b="0" i="0" u="sng" dirty="0">
                <a:effectLst/>
                <a:latin typeface="urw-din"/>
                <a:hlinkClick r:id="rId2"/>
              </a:rPr>
              <a:t>Skip List</a:t>
            </a:r>
            <a:r>
              <a:rPr lang="en-US" b="0" i="0" dirty="0">
                <a:solidFill>
                  <a:srgbClr val="273239"/>
                </a:solidFill>
                <a:effectLst/>
                <a:latin typeface="urw-din"/>
              </a:rPr>
              <a:t>. Another idea (which is discussed in this post) is to </a:t>
            </a:r>
            <a:r>
              <a:rPr lang="en-US" b="0" i="1" dirty="0">
                <a:solidFill>
                  <a:srgbClr val="273239"/>
                </a:solidFill>
                <a:effectLst/>
                <a:latin typeface="urw-din"/>
              </a:rPr>
              <a:t>place more frequently accessed items closer to head.</a:t>
            </a:r>
          </a:p>
          <a:p>
            <a:r>
              <a:rPr lang="en-US" b="0" i="0" dirty="0">
                <a:solidFill>
                  <a:srgbClr val="273239"/>
                </a:solidFill>
                <a:effectLst/>
                <a:latin typeface="urw-din"/>
              </a:rPr>
              <a:t>A </a:t>
            </a:r>
            <a:r>
              <a:rPr lang="en-US" b="0" i="0" u="sng" dirty="0">
                <a:effectLst/>
                <a:latin typeface="urw-din"/>
                <a:hlinkClick r:id="rId3"/>
              </a:rPr>
              <a:t>Self Organizing list</a:t>
            </a:r>
            <a:r>
              <a:rPr lang="en-US" b="0" i="0" dirty="0">
                <a:solidFill>
                  <a:srgbClr val="273239"/>
                </a:solidFill>
                <a:effectLst/>
                <a:latin typeface="urw-din"/>
              </a:rPr>
              <a:t> reorders its nodes based on searches which are done. The idea is to use locality of reference (In a typical database, 80% of the access are to 20% of the items). </a:t>
            </a:r>
          </a:p>
          <a:p>
            <a:endParaRPr lang="en-IN" dirty="0"/>
          </a:p>
        </p:txBody>
      </p:sp>
    </p:spTree>
    <p:extLst>
      <p:ext uri="{BB962C8B-B14F-4D97-AF65-F5344CB8AC3E}">
        <p14:creationId xmlns:p14="http://schemas.microsoft.com/office/powerpoint/2010/main" val="233660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B1D42-69C6-4341-A402-669A6E061ED0}"/>
              </a:ext>
            </a:extLst>
          </p:cNvPr>
          <p:cNvSpPr>
            <a:spLocks noGrp="1"/>
          </p:cNvSpPr>
          <p:nvPr>
            <p:ph type="title"/>
          </p:nvPr>
        </p:nvSpPr>
        <p:spPr>
          <a:xfrm>
            <a:off x="838200" y="365125"/>
            <a:ext cx="10515600" cy="784945"/>
          </a:xfrm>
        </p:spPr>
        <p:txBody>
          <a:bodyPr>
            <a:normAutofit/>
          </a:bodyPr>
          <a:lstStyle/>
          <a:p>
            <a:r>
              <a:rPr lang="en-US" sz="4000" dirty="0">
                <a:solidFill>
                  <a:srgbClr val="273239"/>
                </a:solidFill>
                <a:latin typeface="urw-din"/>
              </a:rPr>
              <a:t>D</a:t>
            </a:r>
            <a:r>
              <a:rPr lang="en-US" sz="4000" b="0" i="0" dirty="0">
                <a:solidFill>
                  <a:srgbClr val="273239"/>
                </a:solidFill>
                <a:effectLst/>
                <a:latin typeface="urw-din"/>
              </a:rPr>
              <a:t>ifferent strategies used by Self Organizing Lists.</a:t>
            </a:r>
            <a:endParaRPr lang="en-IN" sz="4000" dirty="0"/>
          </a:p>
        </p:txBody>
      </p:sp>
      <p:sp>
        <p:nvSpPr>
          <p:cNvPr id="3" name="Content Placeholder 2">
            <a:extLst>
              <a:ext uri="{FF2B5EF4-FFF2-40B4-BE49-F238E27FC236}">
                <a16:creationId xmlns:a16="http://schemas.microsoft.com/office/drawing/2014/main" id="{2E23D353-8E68-459B-AA81-34B9377082D3}"/>
              </a:ext>
            </a:extLst>
          </p:cNvPr>
          <p:cNvSpPr>
            <a:spLocks noGrp="1"/>
          </p:cNvSpPr>
          <p:nvPr>
            <p:ph idx="1"/>
          </p:nvPr>
        </p:nvSpPr>
        <p:spPr>
          <a:xfrm>
            <a:off x="838200" y="1263192"/>
            <a:ext cx="10747342" cy="4913771"/>
          </a:xfrm>
        </p:spPr>
        <p:txBody>
          <a:bodyPr/>
          <a:lstStyle/>
          <a:p>
            <a:r>
              <a:rPr lang="en-US" b="1" dirty="0"/>
              <a:t>Move-to-front method: </a:t>
            </a:r>
            <a:r>
              <a:rPr lang="en-US" dirty="0"/>
              <a:t>After locating the search element it is moved to the logical front of the list. </a:t>
            </a:r>
          </a:p>
          <a:p>
            <a:r>
              <a:rPr lang="en-US" b="1" dirty="0"/>
              <a:t>Transpose method: </a:t>
            </a:r>
            <a:r>
              <a:rPr lang="en-US" dirty="0"/>
              <a:t>After the search element is located, it is swapped with its predecessor element. </a:t>
            </a:r>
          </a:p>
          <a:p>
            <a:r>
              <a:rPr lang="en-US" b="1" dirty="0"/>
              <a:t>Count method: </a:t>
            </a:r>
            <a:r>
              <a:rPr lang="en-US" dirty="0"/>
              <a:t>The order of the elements in the list is maintained based upon the number of times the element is referenced.</a:t>
            </a:r>
          </a:p>
          <a:p>
            <a:r>
              <a:rPr lang="en-US" dirty="0"/>
              <a:t> </a:t>
            </a:r>
            <a:r>
              <a:rPr lang="en-US" b="1" dirty="0"/>
              <a:t>Ordering method: </a:t>
            </a:r>
            <a:r>
              <a:rPr lang="en-US" dirty="0"/>
              <a:t>The order of the list is maintained using some criteria which is pertinent to the information maintained in the list. In other words, some natural ordering of the data based upon some search protocol. </a:t>
            </a:r>
            <a:endParaRPr lang="en-IN" dirty="0"/>
          </a:p>
        </p:txBody>
      </p:sp>
    </p:spTree>
    <p:extLst>
      <p:ext uri="{BB962C8B-B14F-4D97-AF65-F5344CB8AC3E}">
        <p14:creationId xmlns:p14="http://schemas.microsoft.com/office/powerpoint/2010/main" val="156875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5BB5-2598-45D0-97CF-BD35578EA95C}"/>
              </a:ext>
            </a:extLst>
          </p:cNvPr>
          <p:cNvSpPr>
            <a:spLocks noGrp="1"/>
          </p:cNvSpPr>
          <p:nvPr>
            <p:ph type="title"/>
          </p:nvPr>
        </p:nvSpPr>
        <p:spPr>
          <a:xfrm>
            <a:off x="838200" y="365125"/>
            <a:ext cx="10515600" cy="662397"/>
          </a:xfrm>
        </p:spPr>
        <p:txBody>
          <a:bodyPr>
            <a:normAutofit fontScale="90000"/>
          </a:bodyPr>
          <a:lstStyle/>
          <a:p>
            <a:r>
              <a:rPr lang="en-IN" b="1" dirty="0"/>
              <a:t>Move-to-front Method</a:t>
            </a:r>
          </a:p>
        </p:txBody>
      </p:sp>
      <p:pic>
        <p:nvPicPr>
          <p:cNvPr id="5" name="Content Placeholder 4">
            <a:extLst>
              <a:ext uri="{FF2B5EF4-FFF2-40B4-BE49-F238E27FC236}">
                <a16:creationId xmlns:a16="http://schemas.microsoft.com/office/drawing/2014/main" id="{24B941F0-BB01-4FFA-B748-A58CEC7A0B06}"/>
              </a:ext>
            </a:extLst>
          </p:cNvPr>
          <p:cNvPicPr>
            <a:picLocks noGrp="1" noChangeAspect="1"/>
          </p:cNvPicPr>
          <p:nvPr>
            <p:ph idx="1"/>
          </p:nvPr>
        </p:nvPicPr>
        <p:blipFill>
          <a:blip r:embed="rId2">
            <a:lum bright="-20000" contrast="40000"/>
          </a:blip>
          <a:stretch>
            <a:fillRect/>
          </a:stretch>
        </p:blipFill>
        <p:spPr>
          <a:xfrm>
            <a:off x="969069" y="1373342"/>
            <a:ext cx="6562948" cy="5119533"/>
          </a:xfrm>
        </p:spPr>
      </p:pic>
    </p:spTree>
    <p:extLst>
      <p:ext uri="{BB962C8B-B14F-4D97-AF65-F5344CB8AC3E}">
        <p14:creationId xmlns:p14="http://schemas.microsoft.com/office/powerpoint/2010/main" val="176121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5BB5-2598-45D0-97CF-BD35578EA95C}"/>
              </a:ext>
            </a:extLst>
          </p:cNvPr>
          <p:cNvSpPr>
            <a:spLocks noGrp="1"/>
          </p:cNvSpPr>
          <p:nvPr>
            <p:ph type="title"/>
          </p:nvPr>
        </p:nvSpPr>
        <p:spPr>
          <a:xfrm>
            <a:off x="838200" y="365125"/>
            <a:ext cx="10515600" cy="662397"/>
          </a:xfrm>
        </p:spPr>
        <p:txBody>
          <a:bodyPr>
            <a:normAutofit fontScale="90000"/>
          </a:bodyPr>
          <a:lstStyle/>
          <a:p>
            <a:r>
              <a:rPr lang="en-IN" b="1" dirty="0"/>
              <a:t>Transpose Method</a:t>
            </a:r>
          </a:p>
        </p:txBody>
      </p:sp>
      <p:pic>
        <p:nvPicPr>
          <p:cNvPr id="7" name="Content Placeholder 6">
            <a:extLst>
              <a:ext uri="{FF2B5EF4-FFF2-40B4-BE49-F238E27FC236}">
                <a16:creationId xmlns:a16="http://schemas.microsoft.com/office/drawing/2014/main" id="{7ED9241D-0ABD-4A45-9330-8704C4092F58}"/>
              </a:ext>
            </a:extLst>
          </p:cNvPr>
          <p:cNvPicPr>
            <a:picLocks noGrp="1" noChangeAspect="1"/>
          </p:cNvPicPr>
          <p:nvPr>
            <p:ph idx="1"/>
          </p:nvPr>
        </p:nvPicPr>
        <p:blipFill>
          <a:blip r:embed="rId2">
            <a:lum bright="-20000" contrast="40000"/>
          </a:blip>
          <a:stretch>
            <a:fillRect/>
          </a:stretch>
        </p:blipFill>
        <p:spPr>
          <a:xfrm>
            <a:off x="1070981" y="1249770"/>
            <a:ext cx="9822897" cy="4830518"/>
          </a:xfrm>
        </p:spPr>
      </p:pic>
    </p:spTree>
    <p:extLst>
      <p:ext uri="{BB962C8B-B14F-4D97-AF65-F5344CB8AC3E}">
        <p14:creationId xmlns:p14="http://schemas.microsoft.com/office/powerpoint/2010/main" val="112775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5BB5-2598-45D0-97CF-BD35578EA95C}"/>
              </a:ext>
            </a:extLst>
          </p:cNvPr>
          <p:cNvSpPr>
            <a:spLocks noGrp="1"/>
          </p:cNvSpPr>
          <p:nvPr>
            <p:ph type="title"/>
          </p:nvPr>
        </p:nvSpPr>
        <p:spPr>
          <a:xfrm>
            <a:off x="838200" y="365125"/>
            <a:ext cx="10515600" cy="662397"/>
          </a:xfrm>
        </p:spPr>
        <p:txBody>
          <a:bodyPr>
            <a:normAutofit fontScale="90000"/>
          </a:bodyPr>
          <a:lstStyle/>
          <a:p>
            <a:r>
              <a:rPr lang="en-IN" b="1" dirty="0"/>
              <a:t>Count Method</a:t>
            </a:r>
          </a:p>
        </p:txBody>
      </p:sp>
      <p:sp>
        <p:nvSpPr>
          <p:cNvPr id="4" name="Content Placeholder 3">
            <a:extLst>
              <a:ext uri="{FF2B5EF4-FFF2-40B4-BE49-F238E27FC236}">
                <a16:creationId xmlns:a16="http://schemas.microsoft.com/office/drawing/2014/main" id="{CDD3033C-DC6C-4C7F-B801-D3663C72851A}"/>
              </a:ext>
            </a:extLst>
          </p:cNvPr>
          <p:cNvSpPr>
            <a:spLocks noGrp="1"/>
          </p:cNvSpPr>
          <p:nvPr>
            <p:ph idx="1"/>
          </p:nvPr>
        </p:nvSpPr>
        <p:spPr>
          <a:xfrm>
            <a:off x="622170" y="1140643"/>
            <a:ext cx="10916238" cy="1697644"/>
          </a:xfrm>
        </p:spPr>
        <p:txBody>
          <a:bodyPr>
            <a:normAutofit fontScale="70000" lnSpcReduction="20000"/>
          </a:bodyPr>
          <a:lstStyle/>
          <a:p>
            <a:r>
              <a:rPr lang="en-US" dirty="0"/>
              <a:t>The count method requires that a counter be associated with each element in the list which records the number of accesses to that element.</a:t>
            </a:r>
          </a:p>
          <a:p>
            <a:r>
              <a:rPr lang="en-US" dirty="0"/>
              <a:t> The list is maintained in the order of most number of accesses down to the least number of accesses.</a:t>
            </a:r>
          </a:p>
          <a:p>
            <a:r>
              <a:rPr lang="en-US" dirty="0"/>
              <a:t> In the event of a tie between two or more elements with the same number of accesses, the tie is typically broken arbitrarily. </a:t>
            </a:r>
            <a:endParaRPr lang="en-IN" dirty="0"/>
          </a:p>
        </p:txBody>
      </p:sp>
      <p:pic>
        <p:nvPicPr>
          <p:cNvPr id="6" name="Picture 5">
            <a:extLst>
              <a:ext uri="{FF2B5EF4-FFF2-40B4-BE49-F238E27FC236}">
                <a16:creationId xmlns:a16="http://schemas.microsoft.com/office/drawing/2014/main" id="{D1D09181-3527-475A-8B39-1F246CE5B600}"/>
              </a:ext>
            </a:extLst>
          </p:cNvPr>
          <p:cNvPicPr>
            <a:picLocks noChangeAspect="1"/>
          </p:cNvPicPr>
          <p:nvPr/>
        </p:nvPicPr>
        <p:blipFill>
          <a:blip r:embed="rId2">
            <a:lum bright="-20000" contrast="40000"/>
          </a:blip>
          <a:stretch>
            <a:fillRect/>
          </a:stretch>
        </p:blipFill>
        <p:spPr>
          <a:xfrm>
            <a:off x="1444204" y="2606612"/>
            <a:ext cx="5589431" cy="3858638"/>
          </a:xfrm>
          <a:prstGeom prst="rect">
            <a:avLst/>
          </a:prstGeom>
        </p:spPr>
      </p:pic>
    </p:spTree>
    <p:extLst>
      <p:ext uri="{BB962C8B-B14F-4D97-AF65-F5344CB8AC3E}">
        <p14:creationId xmlns:p14="http://schemas.microsoft.com/office/powerpoint/2010/main" val="276899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5BB5-2598-45D0-97CF-BD35578EA95C}"/>
              </a:ext>
            </a:extLst>
          </p:cNvPr>
          <p:cNvSpPr>
            <a:spLocks noGrp="1"/>
          </p:cNvSpPr>
          <p:nvPr>
            <p:ph type="title"/>
          </p:nvPr>
        </p:nvSpPr>
        <p:spPr>
          <a:xfrm>
            <a:off x="838200" y="365125"/>
            <a:ext cx="10515600" cy="662397"/>
          </a:xfrm>
        </p:spPr>
        <p:txBody>
          <a:bodyPr>
            <a:normAutofit fontScale="90000"/>
          </a:bodyPr>
          <a:lstStyle/>
          <a:p>
            <a:r>
              <a:rPr lang="en-IN" b="1" dirty="0"/>
              <a:t>Ordering Method</a:t>
            </a:r>
          </a:p>
        </p:txBody>
      </p:sp>
      <p:sp>
        <p:nvSpPr>
          <p:cNvPr id="4" name="Content Placeholder 3">
            <a:extLst>
              <a:ext uri="{FF2B5EF4-FFF2-40B4-BE49-F238E27FC236}">
                <a16:creationId xmlns:a16="http://schemas.microsoft.com/office/drawing/2014/main" id="{CDD3033C-DC6C-4C7F-B801-D3663C72851A}"/>
              </a:ext>
            </a:extLst>
          </p:cNvPr>
          <p:cNvSpPr>
            <a:spLocks noGrp="1"/>
          </p:cNvSpPr>
          <p:nvPr>
            <p:ph idx="1"/>
          </p:nvPr>
        </p:nvSpPr>
        <p:spPr>
          <a:xfrm>
            <a:off x="622170" y="1140643"/>
            <a:ext cx="10916238" cy="1697644"/>
          </a:xfrm>
        </p:spPr>
        <p:txBody>
          <a:bodyPr>
            <a:normAutofit/>
          </a:bodyPr>
          <a:lstStyle/>
          <a:p>
            <a:r>
              <a:rPr lang="en-US" dirty="0"/>
              <a:t>The organizational criteria for this method can be any which are suitable for the data/information maintained in the list. </a:t>
            </a:r>
            <a:endParaRPr lang="en-IN" dirty="0"/>
          </a:p>
        </p:txBody>
      </p:sp>
      <p:pic>
        <p:nvPicPr>
          <p:cNvPr id="5" name="Picture 4">
            <a:extLst>
              <a:ext uri="{FF2B5EF4-FFF2-40B4-BE49-F238E27FC236}">
                <a16:creationId xmlns:a16="http://schemas.microsoft.com/office/drawing/2014/main" id="{E6340666-CA51-40F2-8453-73F663BFEABF}"/>
              </a:ext>
            </a:extLst>
          </p:cNvPr>
          <p:cNvPicPr>
            <a:picLocks noChangeAspect="1"/>
          </p:cNvPicPr>
          <p:nvPr/>
        </p:nvPicPr>
        <p:blipFill>
          <a:blip r:embed="rId2">
            <a:lum bright="-20000" contrast="40000"/>
          </a:blip>
          <a:stretch>
            <a:fillRect/>
          </a:stretch>
        </p:blipFill>
        <p:spPr>
          <a:xfrm>
            <a:off x="980166" y="2214613"/>
            <a:ext cx="7984725" cy="2817910"/>
          </a:xfrm>
          <a:prstGeom prst="rect">
            <a:avLst/>
          </a:prstGeom>
        </p:spPr>
      </p:pic>
    </p:spTree>
    <p:extLst>
      <p:ext uri="{BB962C8B-B14F-4D97-AF65-F5344CB8AC3E}">
        <p14:creationId xmlns:p14="http://schemas.microsoft.com/office/powerpoint/2010/main" val="191227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E32B-3370-4B87-97AA-D7857E2C530B}"/>
              </a:ext>
            </a:extLst>
          </p:cNvPr>
          <p:cNvSpPr>
            <a:spLocks noGrp="1"/>
          </p:cNvSpPr>
          <p:nvPr>
            <p:ph type="title"/>
          </p:nvPr>
        </p:nvSpPr>
        <p:spPr/>
        <p:txBody>
          <a:bodyPr/>
          <a:lstStyle/>
          <a:p>
            <a:r>
              <a:rPr lang="en-IN" b="1" i="0" dirty="0">
                <a:solidFill>
                  <a:srgbClr val="000000"/>
                </a:solidFill>
                <a:effectLst/>
                <a:latin typeface="Fira Sans" panose="020B0503050000020004" pitchFamily="34" charset="0"/>
              </a:rPr>
              <a:t>Unrolled Linked List</a:t>
            </a:r>
            <a:br>
              <a:rPr lang="en-IN" b="1" i="0" dirty="0">
                <a:solidFill>
                  <a:srgbClr val="000000"/>
                </a:solidFill>
                <a:effectLst/>
                <a:latin typeface="Fira Sans" panose="020B0503050000020004" pitchFamily="34" charset="0"/>
              </a:rPr>
            </a:br>
            <a:endParaRPr lang="en-IN" dirty="0"/>
          </a:p>
        </p:txBody>
      </p:sp>
      <p:sp>
        <p:nvSpPr>
          <p:cNvPr id="3" name="Content Placeholder 2">
            <a:extLst>
              <a:ext uri="{FF2B5EF4-FFF2-40B4-BE49-F238E27FC236}">
                <a16:creationId xmlns:a16="http://schemas.microsoft.com/office/drawing/2014/main" id="{949149B2-27A9-4A0D-9D1B-812D3D51F6D2}"/>
              </a:ext>
            </a:extLst>
          </p:cNvPr>
          <p:cNvSpPr>
            <a:spLocks noGrp="1"/>
          </p:cNvSpPr>
          <p:nvPr>
            <p:ph idx="1"/>
          </p:nvPr>
        </p:nvSpPr>
        <p:spPr>
          <a:xfrm>
            <a:off x="754144" y="1159497"/>
            <a:ext cx="10599656" cy="5017466"/>
          </a:xfrm>
        </p:spPr>
        <p:txBody>
          <a:bodyPr>
            <a:normAutofit/>
          </a:bodyPr>
          <a:lstStyle/>
          <a:p>
            <a:r>
              <a:rPr lang="en-US" b="0" i="0" dirty="0">
                <a:solidFill>
                  <a:srgbClr val="282828"/>
                </a:solidFill>
                <a:effectLst/>
                <a:latin typeface="Roboto" panose="02000000000000000000" pitchFamily="2" charset="0"/>
              </a:rPr>
              <a:t>An Unrolled Linked List is a type of linked list that can store multiple elements at a single reference location, i.e., at each node, we can store multiple elements together.</a:t>
            </a:r>
          </a:p>
          <a:p>
            <a:endParaRPr lang="en-US" dirty="0">
              <a:solidFill>
                <a:srgbClr val="282828"/>
              </a:solidFill>
              <a:latin typeface="Roboto" panose="02000000000000000000" pitchFamily="2" charset="0"/>
            </a:endParaRPr>
          </a:p>
          <a:p>
            <a:endParaRPr lang="en-IN" dirty="0"/>
          </a:p>
        </p:txBody>
      </p:sp>
      <p:pic>
        <p:nvPicPr>
          <p:cNvPr id="1029" name="Picture 5">
            <a:extLst>
              <a:ext uri="{FF2B5EF4-FFF2-40B4-BE49-F238E27FC236}">
                <a16:creationId xmlns:a16="http://schemas.microsoft.com/office/drawing/2014/main" id="{7648361D-424B-428C-8EF7-1AE68A10D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60" y="3854548"/>
            <a:ext cx="1872778" cy="13219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405CB09-93FE-42F2-900E-1E24BD8B2A8B}"/>
              </a:ext>
            </a:extLst>
          </p:cNvPr>
          <p:cNvSpPr txBox="1"/>
          <p:nvPr/>
        </p:nvSpPr>
        <p:spPr>
          <a:xfrm>
            <a:off x="5343428" y="3012485"/>
            <a:ext cx="6094428" cy="2308324"/>
          </a:xfrm>
          <a:prstGeom prst="rect">
            <a:avLst/>
          </a:prstGeom>
          <a:noFill/>
        </p:spPr>
        <p:txBody>
          <a:bodyPr wrap="square">
            <a:spAutoFit/>
          </a:bodyPr>
          <a:lstStyle/>
          <a:p>
            <a:pPr algn="l"/>
            <a:r>
              <a:rPr lang="en-US" b="1" i="0" dirty="0">
                <a:solidFill>
                  <a:srgbClr val="4A9141"/>
                </a:solidFill>
                <a:effectLst/>
                <a:latin typeface="inherit"/>
              </a:rPr>
              <a:t>#define MAX_SIZE 50</a:t>
            </a:r>
            <a:endParaRPr lang="en-US" b="0" i="0" dirty="0">
              <a:solidFill>
                <a:srgbClr val="AAAAAA"/>
              </a:solidFill>
              <a:effectLst/>
              <a:latin typeface="Source Code Pro" panose="020B0509030403020204" pitchFamily="49" charset="0"/>
            </a:endParaRPr>
          </a:p>
          <a:p>
            <a:pPr algn="l"/>
            <a:r>
              <a:rPr lang="en-US" b="1" i="0" dirty="0">
                <a:solidFill>
                  <a:srgbClr val="445588"/>
                </a:solidFill>
                <a:effectLst/>
                <a:latin typeface="inherit"/>
              </a:rPr>
              <a:t>struct</a:t>
            </a:r>
            <a:r>
              <a:rPr lang="en-US" b="0" i="0" dirty="0">
                <a:solidFill>
                  <a:srgbClr val="000000"/>
                </a:solidFill>
                <a:effectLst/>
                <a:latin typeface="inherit"/>
              </a:rPr>
              <a:t> Node</a:t>
            </a:r>
            <a:r>
              <a:rPr lang="en-US" b="0" i="0" dirty="0">
                <a:solidFill>
                  <a:srgbClr val="777777"/>
                </a:solidFill>
                <a:effectLst/>
                <a:latin typeface="inherit"/>
              </a:rPr>
              <a:t>{</a:t>
            </a:r>
            <a:endParaRPr lang="en-US" b="0" i="0" dirty="0">
              <a:solidFill>
                <a:srgbClr val="AAAAAA"/>
              </a:solidFill>
              <a:effectLst/>
              <a:latin typeface="Source Code Pro" panose="020B0509030403020204" pitchFamily="49" charset="0"/>
            </a:endParaRPr>
          </a:p>
          <a:p>
            <a:pPr algn="l"/>
            <a:r>
              <a:rPr lang="en-US" b="1" i="0" dirty="0">
                <a:solidFill>
                  <a:srgbClr val="286491"/>
                </a:solidFill>
                <a:effectLst/>
                <a:latin typeface="inherit"/>
              </a:rPr>
              <a:t>int</a:t>
            </a:r>
            <a:r>
              <a:rPr lang="en-US" b="0" i="0" dirty="0">
                <a:solidFill>
                  <a:srgbClr val="000000"/>
                </a:solidFill>
                <a:effectLst/>
                <a:latin typeface="inherit"/>
              </a:rPr>
              <a:t> </a:t>
            </a:r>
            <a:r>
              <a:rPr lang="en-US" b="0" i="0" dirty="0" err="1">
                <a:solidFill>
                  <a:srgbClr val="000000"/>
                </a:solidFill>
                <a:effectLst/>
                <a:latin typeface="inherit"/>
              </a:rPr>
              <a:t>noOfElements</a:t>
            </a:r>
            <a:r>
              <a:rPr lang="en-US" b="0" i="0" dirty="0">
                <a:solidFill>
                  <a:srgbClr val="000000"/>
                </a:solidFill>
                <a:effectLst/>
                <a:latin typeface="inherit"/>
              </a:rPr>
              <a:t>;</a:t>
            </a:r>
            <a:r>
              <a:rPr lang="en-US" b="0" i="0" dirty="0">
                <a:solidFill>
                  <a:srgbClr val="9999AA"/>
                </a:solidFill>
                <a:effectLst/>
                <a:latin typeface="inherit"/>
              </a:rPr>
              <a:t> // number of elements in this node, </a:t>
            </a:r>
            <a:r>
              <a:rPr lang="en-US" b="0" i="0" dirty="0" err="1">
                <a:solidFill>
                  <a:srgbClr val="9999AA"/>
                </a:solidFill>
                <a:effectLst/>
                <a:latin typeface="inherit"/>
              </a:rPr>
              <a:t>upto</a:t>
            </a:r>
            <a:r>
              <a:rPr lang="en-US" b="0" i="0" dirty="0">
                <a:solidFill>
                  <a:srgbClr val="9999AA"/>
                </a:solidFill>
                <a:effectLst/>
                <a:latin typeface="inherit"/>
              </a:rPr>
              <a:t> maximum elements</a:t>
            </a:r>
            <a:endParaRPr lang="en-US" b="0" i="0" dirty="0">
              <a:solidFill>
                <a:srgbClr val="444444"/>
              </a:solidFill>
              <a:effectLst/>
              <a:latin typeface="Source Code Pro" panose="020B0509030403020204" pitchFamily="49" charset="0"/>
            </a:endParaRPr>
          </a:p>
          <a:p>
            <a:pPr algn="l"/>
            <a:r>
              <a:rPr lang="en-US" b="0" i="0" dirty="0">
                <a:solidFill>
                  <a:srgbClr val="000000"/>
                </a:solidFill>
                <a:effectLst/>
                <a:latin typeface="inherit"/>
              </a:rPr>
              <a:t>Node* next;</a:t>
            </a:r>
            <a:r>
              <a:rPr lang="en-US" b="0" i="0" dirty="0">
                <a:solidFill>
                  <a:srgbClr val="9999AA"/>
                </a:solidFill>
                <a:effectLst/>
                <a:latin typeface="inherit"/>
              </a:rPr>
              <a:t> // reference to next node </a:t>
            </a:r>
            <a:endParaRPr lang="en-US" b="0" i="0" dirty="0">
              <a:solidFill>
                <a:srgbClr val="AAAAAA"/>
              </a:solidFill>
              <a:effectLst/>
              <a:latin typeface="Source Code Pro" panose="020B0509030403020204" pitchFamily="49" charset="0"/>
            </a:endParaRPr>
          </a:p>
          <a:p>
            <a:pPr algn="l"/>
            <a:r>
              <a:rPr lang="en-US" b="1" i="0" dirty="0">
                <a:solidFill>
                  <a:srgbClr val="286491"/>
                </a:solidFill>
                <a:effectLst/>
                <a:latin typeface="inherit"/>
              </a:rPr>
              <a:t>int</a:t>
            </a:r>
            <a:r>
              <a:rPr lang="en-US" b="0" i="0" dirty="0">
                <a:solidFill>
                  <a:srgbClr val="000000"/>
                </a:solidFill>
                <a:effectLst/>
                <a:latin typeface="inherit"/>
              </a:rPr>
              <a:t> elements</a:t>
            </a:r>
            <a:r>
              <a:rPr lang="en-US" b="0" i="0" dirty="0">
                <a:solidFill>
                  <a:srgbClr val="777777"/>
                </a:solidFill>
                <a:effectLst/>
                <a:latin typeface="inherit"/>
              </a:rPr>
              <a:t>[</a:t>
            </a:r>
            <a:r>
              <a:rPr lang="en-US" b="0" i="0" dirty="0">
                <a:solidFill>
                  <a:srgbClr val="000000"/>
                </a:solidFill>
                <a:effectLst/>
                <a:latin typeface="inherit"/>
              </a:rPr>
              <a:t>MAX_SIZE</a:t>
            </a:r>
            <a:r>
              <a:rPr lang="en-US" b="0" i="0" dirty="0">
                <a:solidFill>
                  <a:srgbClr val="777777"/>
                </a:solidFill>
                <a:effectLst/>
                <a:latin typeface="inherit"/>
              </a:rPr>
              <a:t>]</a:t>
            </a:r>
            <a:r>
              <a:rPr lang="en-US" b="0" i="0" dirty="0">
                <a:solidFill>
                  <a:srgbClr val="000000"/>
                </a:solidFill>
                <a:effectLst/>
                <a:latin typeface="inherit"/>
              </a:rPr>
              <a:t>;</a:t>
            </a:r>
            <a:r>
              <a:rPr lang="en-US" b="0" i="0" dirty="0">
                <a:solidFill>
                  <a:srgbClr val="9999AA"/>
                </a:solidFill>
                <a:effectLst/>
                <a:latin typeface="inherit"/>
              </a:rPr>
              <a:t> // this array will contain </a:t>
            </a:r>
            <a:r>
              <a:rPr lang="en-US" b="0" i="0" dirty="0" err="1">
                <a:solidFill>
                  <a:srgbClr val="9999AA"/>
                </a:solidFill>
                <a:effectLst/>
                <a:latin typeface="inherit"/>
              </a:rPr>
              <a:t>noOfElements</a:t>
            </a:r>
            <a:r>
              <a:rPr lang="en-US" b="0" i="0" dirty="0">
                <a:solidFill>
                  <a:srgbClr val="9999AA"/>
                </a:solidFill>
                <a:effectLst/>
                <a:latin typeface="inherit"/>
              </a:rPr>
              <a:t>, however space is reserved for MAX_SIZE</a:t>
            </a:r>
            <a:endParaRPr lang="en-US" b="0" i="0" dirty="0">
              <a:solidFill>
                <a:srgbClr val="AAAAAA"/>
              </a:solidFill>
              <a:effectLst/>
              <a:latin typeface="Source Code Pro" panose="020B0509030403020204" pitchFamily="49" charset="0"/>
            </a:endParaRPr>
          </a:p>
          <a:p>
            <a:pPr algn="l"/>
            <a:r>
              <a:rPr lang="en-US" b="0" i="0" dirty="0">
                <a:solidFill>
                  <a:srgbClr val="777777"/>
                </a:solidFill>
                <a:effectLst/>
                <a:latin typeface="inherit"/>
              </a:rPr>
              <a:t>}</a:t>
            </a:r>
            <a:r>
              <a:rPr lang="en-US" b="0" i="0" dirty="0">
                <a:solidFill>
                  <a:srgbClr val="000000"/>
                </a:solidFill>
                <a:effectLst/>
                <a:latin typeface="inherit"/>
              </a:rPr>
              <a:t>;</a:t>
            </a:r>
            <a:endParaRPr lang="en-US" b="0" i="0" dirty="0">
              <a:solidFill>
                <a:srgbClr val="AAAAAA"/>
              </a:solidFill>
              <a:effectLst/>
              <a:latin typeface="Source Code Pro" panose="020B0509030403020204" pitchFamily="49" charset="0"/>
            </a:endParaRPr>
          </a:p>
        </p:txBody>
      </p:sp>
      <p:pic>
        <p:nvPicPr>
          <p:cNvPr id="1031" name="Picture 7" descr="unrolledlinkedlist">
            <a:extLst>
              <a:ext uri="{FF2B5EF4-FFF2-40B4-BE49-F238E27FC236}">
                <a16:creationId xmlns:a16="http://schemas.microsoft.com/office/drawing/2014/main" id="{90DF8B71-FFF8-416A-9770-1E7D76C6F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01419"/>
            <a:ext cx="5033913" cy="283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34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E32B-3370-4B87-97AA-D7857E2C530B}"/>
              </a:ext>
            </a:extLst>
          </p:cNvPr>
          <p:cNvSpPr>
            <a:spLocks noGrp="1"/>
          </p:cNvSpPr>
          <p:nvPr>
            <p:ph type="title"/>
          </p:nvPr>
        </p:nvSpPr>
        <p:spPr/>
        <p:txBody>
          <a:bodyPr>
            <a:normAutofit fontScale="90000"/>
          </a:bodyPr>
          <a:lstStyle/>
          <a:p>
            <a:r>
              <a:rPr lang="en-US" b="1" i="0" dirty="0">
                <a:solidFill>
                  <a:srgbClr val="000000"/>
                </a:solidFill>
                <a:effectLst/>
                <a:latin typeface="Fira Sans" panose="020B0503050000020004" pitchFamily="34" charset="0"/>
              </a:rPr>
              <a:t>Why do We Need Unrolled Linked List?</a:t>
            </a:r>
            <a:br>
              <a:rPr lang="en-US" b="1" i="0" dirty="0">
                <a:solidFill>
                  <a:srgbClr val="000000"/>
                </a:solidFill>
                <a:effectLst/>
                <a:latin typeface="Fira Sans" panose="020B0503050000020004" pitchFamily="34" charset="0"/>
              </a:rPr>
            </a:br>
            <a:br>
              <a:rPr lang="en-IN" b="1" i="0" dirty="0">
                <a:solidFill>
                  <a:srgbClr val="000000"/>
                </a:solidFill>
                <a:effectLst/>
                <a:latin typeface="Fira Sans" panose="020B0503050000020004" pitchFamily="34" charset="0"/>
              </a:rPr>
            </a:br>
            <a:endParaRPr lang="en-IN" dirty="0"/>
          </a:p>
        </p:txBody>
      </p:sp>
      <p:sp>
        <p:nvSpPr>
          <p:cNvPr id="3" name="Content Placeholder 2">
            <a:extLst>
              <a:ext uri="{FF2B5EF4-FFF2-40B4-BE49-F238E27FC236}">
                <a16:creationId xmlns:a16="http://schemas.microsoft.com/office/drawing/2014/main" id="{949149B2-27A9-4A0D-9D1B-812D3D51F6D2}"/>
              </a:ext>
            </a:extLst>
          </p:cNvPr>
          <p:cNvSpPr>
            <a:spLocks noGrp="1"/>
          </p:cNvSpPr>
          <p:nvPr>
            <p:ph idx="1"/>
          </p:nvPr>
        </p:nvSpPr>
        <p:spPr>
          <a:xfrm>
            <a:off x="838200" y="1244338"/>
            <a:ext cx="10515600" cy="4932625"/>
          </a:xfrm>
        </p:spPr>
        <p:txBody>
          <a:bodyPr>
            <a:normAutofit fontScale="92500" lnSpcReduction="10000"/>
          </a:bodyPr>
          <a:lstStyle/>
          <a:p>
            <a:pPr algn="just"/>
            <a:r>
              <a:rPr lang="en-US" dirty="0"/>
              <a:t>We are already aware of the advantages that Linked List gives us over arrays but Unrolled Linked List combine the advantage of the array (small memory overhead) along with the advantage of linked lists like fast insertion and deletion.</a:t>
            </a:r>
          </a:p>
          <a:p>
            <a:pPr algn="just"/>
            <a:endParaRPr lang="en-US" dirty="0"/>
          </a:p>
          <a:p>
            <a:pPr algn="just"/>
            <a:r>
              <a:rPr lang="en-US" dirty="0"/>
              <a:t>By storing multiple elements at each node, unrolled linked list offers advantage of linked list across multiple elements.</a:t>
            </a:r>
          </a:p>
          <a:p>
            <a:pPr algn="just"/>
            <a:endParaRPr lang="en-US" dirty="0"/>
          </a:p>
          <a:p>
            <a:pPr algn="just"/>
            <a:r>
              <a:rPr lang="en-US" dirty="0"/>
              <a:t>For example : If an unrolled linked list stores an array of 5 elements at each node, it will offer the same advantage (because of pointers) across those 5 elements. Thus it covers advantage of both arrays and linked list.</a:t>
            </a:r>
          </a:p>
          <a:p>
            <a:pPr algn="just"/>
            <a:r>
              <a:rPr lang="en-US" dirty="0"/>
              <a:t>Faster performance when you consider cache management.</a:t>
            </a:r>
            <a:endParaRPr lang="en-IN" dirty="0"/>
          </a:p>
        </p:txBody>
      </p:sp>
    </p:spTree>
    <p:extLst>
      <p:ext uri="{BB962C8B-B14F-4D97-AF65-F5344CB8AC3E}">
        <p14:creationId xmlns:p14="http://schemas.microsoft.com/office/powerpoint/2010/main" val="202853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1342</Words>
  <Application>Microsoft Office PowerPoint</Application>
  <PresentationFormat>Widescreen</PresentationFormat>
  <Paragraphs>109</Paragraphs>
  <Slides>16</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32" baseType="lpstr">
      <vt:lpstr>Arial</vt:lpstr>
      <vt:lpstr>Calibri</vt:lpstr>
      <vt:lpstr>Calibri Light</vt:lpstr>
      <vt:lpstr>Consolas</vt:lpstr>
      <vt:lpstr>Fira Sans</vt:lpstr>
      <vt:lpstr>inherit</vt:lpstr>
      <vt:lpstr>KaTeX_Main</vt:lpstr>
      <vt:lpstr>Roboto</vt:lpstr>
      <vt:lpstr>Rubik</vt:lpstr>
      <vt:lpstr>Soleil</vt:lpstr>
      <vt:lpstr>Source Code Pro</vt:lpstr>
      <vt:lpstr>Times New Roman</vt:lpstr>
      <vt:lpstr>urw-din</vt:lpstr>
      <vt:lpstr>Work Sans</vt:lpstr>
      <vt:lpstr>Office Theme</vt:lpstr>
      <vt:lpstr>Paintbrush Picture</vt:lpstr>
      <vt:lpstr>Self Organizing List &amp; Unrolled Linked List</vt:lpstr>
      <vt:lpstr>Self Organizing List,</vt:lpstr>
      <vt:lpstr>Different strategies used by Self Organizing Lists.</vt:lpstr>
      <vt:lpstr>Move-to-front Method</vt:lpstr>
      <vt:lpstr>Transpose Method</vt:lpstr>
      <vt:lpstr>Count Method</vt:lpstr>
      <vt:lpstr>Ordering Method</vt:lpstr>
      <vt:lpstr>Unrolled Linked List </vt:lpstr>
      <vt:lpstr>Why do We Need Unrolled Linked List?  </vt:lpstr>
      <vt:lpstr>PowerPoint Presentation</vt:lpstr>
      <vt:lpstr>Efficient Searching </vt:lpstr>
      <vt:lpstr>Implementation of unrolled Linked List </vt:lpstr>
      <vt:lpstr>Insertion </vt:lpstr>
      <vt:lpstr>Deletion </vt:lpstr>
      <vt:lpstr>Search</vt:lpstr>
      <vt:lpstr>Time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 dr</dc:creator>
  <cp:lastModifiedBy>guna dr</cp:lastModifiedBy>
  <cp:revision>2</cp:revision>
  <dcterms:created xsi:type="dcterms:W3CDTF">2021-10-30T13:55:10Z</dcterms:created>
  <dcterms:modified xsi:type="dcterms:W3CDTF">2021-10-30T15:00:35Z</dcterms:modified>
</cp:coreProperties>
</file>