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0"/>
  </p:notesMasterIdLst>
  <p:sldIdLst>
    <p:sldId id="256" r:id="rId2"/>
    <p:sldId id="269" r:id="rId3"/>
    <p:sldId id="270" r:id="rId4"/>
    <p:sldId id="297" r:id="rId5"/>
    <p:sldId id="266" r:id="rId6"/>
    <p:sldId id="267" r:id="rId7"/>
    <p:sldId id="268" r:id="rId8"/>
    <p:sldId id="258" r:id="rId9"/>
    <p:sldId id="259" r:id="rId10"/>
    <p:sldId id="260" r:id="rId11"/>
    <p:sldId id="295" r:id="rId12"/>
    <p:sldId id="273" r:id="rId13"/>
    <p:sldId id="263" r:id="rId14"/>
    <p:sldId id="296" r:id="rId15"/>
    <p:sldId id="261" r:id="rId16"/>
    <p:sldId id="262" r:id="rId17"/>
    <p:sldId id="272" r:id="rId18"/>
    <p:sldId id="264" r:id="rId19"/>
    <p:sldId id="265" r:id="rId20"/>
    <p:sldId id="298" r:id="rId21"/>
    <p:sldId id="299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8" r:id="rId30"/>
    <p:sldId id="291" r:id="rId31"/>
    <p:sldId id="290" r:id="rId32"/>
    <p:sldId id="293" r:id="rId33"/>
    <p:sldId id="294" r:id="rId34"/>
    <p:sldId id="284" r:id="rId35"/>
    <p:sldId id="300" r:id="rId36"/>
    <p:sldId id="292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285" r:id="rId45"/>
    <p:sldId id="286" r:id="rId46"/>
    <p:sldId id="308" r:id="rId47"/>
    <p:sldId id="309" r:id="rId48"/>
    <p:sldId id="310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020B6D1-5F79-4983-B137-6EEDDB3D45F7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A87B635-6E55-4752-A715-9978FBD2A18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9D138C-1E81-4626-B68E-DF587A9C637F}" type="slidenum">
              <a:rPr lang="fr-F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fr-FR">
              <a:latin typeface="Calibri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40A8F3-90A4-4FCE-95C5-FBD9DD352945}" type="slidenum">
              <a:rPr lang="fr-F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fr-FR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0F182C-8157-419C-9D1A-7A92D34FA6E0}" type="slidenum">
              <a:rPr lang="fr-FR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fr-FR">
              <a:latin typeface="Calibri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D70458-DA02-4D54-BFD1-DF3E82E6C695}" type="slidenum">
              <a:rPr lang="en-IN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640F0-8645-4708-A0F9-FB6D9840EDF0}" type="slidenum">
              <a:rPr lang="en-IN" smtClean="0"/>
              <a:pPr>
                <a:defRPr/>
              </a:pPr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B4E212-D6F2-4FBE-AC5D-01C8BA1C8AF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F6CFF4-CA17-4194-8104-5A30BA046141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1212B-FAB5-4BBF-9546-2C46C696E5DD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19C27-ADC1-406C-B2E6-668FE6FEB1F0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B10CF-BBDD-47C2-9E48-78B3B4A875C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D882A-D565-4A0F-9356-A99202D8EA87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7F5-4F01-4C1E-AC13-50B13FD76E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965C4-B0E7-4F3F-9B3F-BFA2FAEBE960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83382-5792-4E52-A0BA-D75A6D6B08B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A04E3-1ADF-4186-B1A7-2B4E82C2CB38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71276-98FB-4FDE-B35D-8BCA74B5F35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DE9C-8A16-4C96-AA7A-EB00564F57B7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7CC10-70C2-4F70-9E62-CD137C4D5C2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A5F54-DD34-45A6-83E2-F0CE51C33E65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7CDAD-83D0-45EE-A33D-ED377B049EF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3F8C8-9E97-4618-8D9B-788155C6BB36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C4C7A-B8B8-4232-A8F4-EEF25D45435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6DBBF-CF36-4399-9065-A2A14EEC4205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8FEF3-F6DF-476D-B0C7-63550819AE5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22109-C37A-48AA-82D8-CA21CC26C759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A61C6-8007-4D8D-9B4C-EDAB1C52AB5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95894-BE0E-4B91-A37B-CB0E4100E78C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14821-1F8E-4E2E-8CFD-1E2FA6849A4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91878-A0DC-498C-9B5B-4748D50E0ED6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87FBB-414C-48BC-A4A2-745F8C153F4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0D845E-2D00-4238-8281-55E9EEBD3A26}" type="datetimeFigureOut">
              <a:rPr lang="en-IN"/>
              <a:pPr>
                <a:defRPr/>
              </a:pPr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D55702-094F-4C73-B669-E64F7C8CD38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8" r:id="rId2"/>
    <p:sldLayoutId id="2147484026" r:id="rId3"/>
    <p:sldLayoutId id="2147484019" r:id="rId4"/>
    <p:sldLayoutId id="2147484027" r:id="rId5"/>
    <p:sldLayoutId id="2147484020" r:id="rId6"/>
    <p:sldLayoutId id="2147484021" r:id="rId7"/>
    <p:sldLayoutId id="2147484028" r:id="rId8"/>
    <p:sldLayoutId id="2147484022" r:id="rId9"/>
    <p:sldLayoutId id="2147484023" r:id="rId10"/>
    <p:sldLayoutId id="21474840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ject_management" TargetMode="External"/><Relationship Id="rId2" Type="http://schemas.openxmlformats.org/officeDocument/2006/relationships/hyperlink" Target="https://en.wikipedia.org/wiki/Compan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UNIT - 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Chapter – 1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Project and Project Environment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Process of managing projects</a:t>
            </a:r>
          </a:p>
          <a:p>
            <a:pPr marL="182880" indent="-182880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PIM defines project management as: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PMBOK(Project Management Body of Knowledge) provide guidelines for managing individual projects. It defines project management and related concepts and describes project management lifecycle and the related processes.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3209925"/>
            <a:ext cx="69119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34016"/>
          </a:xfrm>
        </p:spPr>
        <p:txBody>
          <a:bodyPr/>
          <a:lstStyle/>
          <a:p>
            <a:r>
              <a:rPr lang="en-US" sz="2000" dirty="0"/>
              <a:t>Four PMBOK risk processes:</a:t>
            </a:r>
          </a:p>
          <a:p>
            <a:pPr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Identify Risks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Perform Quantitative Risk Analysis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Perform Qualitative Risk Analysis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Plan Risk Responses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/>
              <a:t>Since every project is unique, no two life cycles will be same. </a:t>
            </a:r>
          </a:p>
          <a:p>
            <a:pPr algn="just">
              <a:spcAft>
                <a:spcPts val="1200"/>
              </a:spcAft>
            </a:pPr>
            <a:r>
              <a:rPr lang="en-US" sz="2000" dirty="0"/>
              <a:t>If the project is mission critical, or if the project team is not experienced, one should use more rigor in implementing and executing each process. </a:t>
            </a:r>
          </a:p>
          <a:p>
            <a:pPr algn="just">
              <a:spcAft>
                <a:spcPts val="1200"/>
              </a:spcAft>
            </a:pP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role of project manag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922338"/>
            <a:ext cx="6408738" cy="563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en-US" dirty="0"/>
              <a:t>Who is responsible to achieve the objectives of the project ????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en-US" dirty="0"/>
              <a:t>-The project manager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en-US" dirty="0"/>
              <a:t>A project manager needs two types of skills</a:t>
            </a:r>
          </a:p>
          <a:p>
            <a:pPr marL="457200" indent="-457200" algn="just" eaLnBrk="1" hangingPunct="1">
              <a:spcAft>
                <a:spcPts val="600"/>
              </a:spcAft>
              <a:buFont typeface="Arial" charset="0"/>
              <a:buAutoNum type="arabicPeriod"/>
              <a:defRPr/>
            </a:pPr>
            <a:r>
              <a:rPr lang="en-US" sz="2000" b="1" dirty="0" err="1"/>
              <a:t>Sociocultural</a:t>
            </a:r>
            <a:r>
              <a:rPr lang="en-US" sz="2000" b="1" dirty="0"/>
              <a:t> Skills</a:t>
            </a:r>
            <a:r>
              <a:rPr lang="en-US" sz="2000" dirty="0"/>
              <a:t>-The project manager interacts with diverse stakeholders. Referred to as soft skills, and include general management skills, interpersonal communications and staff development.</a:t>
            </a:r>
          </a:p>
          <a:p>
            <a:pPr marL="457200" indent="-457200" algn="just" eaLnBrk="1" hangingPunct="1">
              <a:buFont typeface="Arial" charset="0"/>
              <a:buAutoNum type="arabicPeriod"/>
              <a:defRPr/>
            </a:pPr>
            <a:r>
              <a:rPr lang="en-US" sz="2000" b="1" dirty="0"/>
              <a:t>Technical Skills- </a:t>
            </a:r>
            <a:r>
              <a:rPr lang="en-US" sz="2000" dirty="0"/>
              <a:t>Technical analysis such as determining the value of the project to stakeholders, performing a cost estimate, constructing a work breakdown structure, building a  network diagram, determining if the project is on schedule, whether it is over or under budget.</a:t>
            </a: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29642" cy="340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Technical Skills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Sociocultural Skills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Production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Stakeholder Management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  <a:r>
                        <a:rPr lang="en-US" baseline="0" dirty="0"/>
                        <a:t> Breakdown Structure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Management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r>
                        <a:rPr lang="en-US" dirty="0"/>
                        <a:t>Cost and</a:t>
                      </a:r>
                      <a:r>
                        <a:rPr lang="en-US" baseline="0" dirty="0"/>
                        <a:t> Schedule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Management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r>
                        <a:rPr lang="en-US" baseline="0" dirty="0"/>
                        <a:t> Contention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Leadership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r>
                        <a:rPr lang="en-US" dirty="0"/>
                        <a:t>Critical Path</a:t>
                      </a:r>
                      <a:r>
                        <a:rPr lang="en-US" baseline="0" dirty="0"/>
                        <a:t>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Negotiation Skills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r>
                        <a:rPr lang="en-US" dirty="0"/>
                        <a:t>Earned value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Politics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382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Role of Project Manager</a:t>
            </a:r>
            <a:endParaRPr lang="en-IN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33689"/>
            <a:ext cx="8531225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381646"/>
            <a:ext cx="78486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596" y="1643050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Project Manager is the person assigned to achieve Project Objectives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Project Manager Roles and Interactions</a:t>
            </a:r>
          </a:p>
        </p:txBody>
      </p:sp>
      <p:pic>
        <p:nvPicPr>
          <p:cNvPr id="18435" name="Picture 8" descr="ProjectManager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381125" y="1357313"/>
            <a:ext cx="7164388" cy="5411787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4417" y="412750"/>
            <a:ext cx="4090987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85720" y="1000108"/>
            <a:ext cx="4214813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Project manager interacts with </a:t>
            </a:r>
          </a:p>
          <a:p>
            <a:endParaRPr lang="en-US" dirty="0"/>
          </a:p>
          <a:p>
            <a:pPr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Stakeholder </a:t>
            </a:r>
          </a:p>
          <a:p>
            <a:pPr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Upper Management</a:t>
            </a:r>
          </a:p>
          <a:p>
            <a:pPr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Sponsor</a:t>
            </a:r>
          </a:p>
          <a:p>
            <a:pPr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Customer</a:t>
            </a:r>
          </a:p>
          <a:p>
            <a:pPr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Project Team</a:t>
            </a:r>
          </a:p>
          <a:p>
            <a:pPr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/>
              <a:t>Functional areas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Benefits of Project Management</a:t>
            </a:r>
            <a:endParaRPr lang="en-IN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/>
              <a:t> You are not alone- There is a mountain of information available: literature, templates, advice. You can access it, learn form others. Some one has probably done something similar.</a:t>
            </a:r>
          </a:p>
          <a:p>
            <a:pPr algn="just" eaLnBrk="1" hangingPunct="1">
              <a:buNone/>
            </a:pPr>
            <a:endParaRPr lang="en-US" dirty="0"/>
          </a:p>
          <a:p>
            <a:pPr algn="just" eaLnBrk="1" hangingPunct="1"/>
            <a:r>
              <a:rPr lang="en-US" dirty="0"/>
              <a:t>Powerful tools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sz="2400" dirty="0"/>
              <a:t>Critical Path- Tells you which activity is the most important one to work on now.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sz="2400" dirty="0"/>
              <a:t>Earned Value- How much your project is over the budget and behind the schedule.</a:t>
            </a:r>
            <a:endParaRPr lang="en-I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Success of PM</a:t>
            </a:r>
            <a:endParaRPr lang="en-IN" dirty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949450"/>
            <a:ext cx="85693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341438"/>
            <a:ext cx="65532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834082"/>
          </a:xfrm>
        </p:spPr>
        <p:txBody>
          <a:bodyPr/>
          <a:lstStyle/>
          <a:p>
            <a:pPr algn="just"/>
            <a:r>
              <a:rPr lang="en-US" sz="2300" b="1" dirty="0"/>
              <a:t>Project Failure</a:t>
            </a:r>
          </a:p>
          <a:p>
            <a:pPr algn="just"/>
            <a:r>
              <a:rPr lang="en-US" sz="2300" dirty="0"/>
              <a:t>Is a complex concept.</a:t>
            </a:r>
          </a:p>
          <a:p>
            <a:pPr algn="just"/>
            <a:r>
              <a:rPr lang="en-US" sz="2300" dirty="0"/>
              <a:t>Is a Project failure if it successfully meets stakeholder needs but comes in late and over budget?</a:t>
            </a:r>
          </a:p>
          <a:p>
            <a:pPr algn="just"/>
            <a:r>
              <a:rPr lang="en-US" sz="2300" dirty="0"/>
              <a:t>Is a Project successful if it is on time and on budget but leaves some stakeholder unhappy?</a:t>
            </a:r>
          </a:p>
          <a:p>
            <a:pPr algn="just"/>
            <a:endParaRPr lang="en-US" sz="2300" dirty="0"/>
          </a:p>
          <a:p>
            <a:pPr algn="just">
              <a:spcAft>
                <a:spcPts val="600"/>
              </a:spcAft>
            </a:pPr>
            <a:r>
              <a:rPr lang="en-US" sz="2300" dirty="0"/>
              <a:t>One of the most quoted sources of project failure is the </a:t>
            </a:r>
            <a:r>
              <a:rPr lang="en-US" sz="2300" b="1" dirty="0"/>
              <a:t>CHAOS</a:t>
            </a:r>
            <a:r>
              <a:rPr lang="en-US" sz="2300" dirty="0"/>
              <a:t> report by the Standish group who studied 365 companies with  a total of 8380 information System Applications.</a:t>
            </a:r>
          </a:p>
          <a:p>
            <a:pPr algn="just"/>
            <a:r>
              <a:rPr lang="en-US" sz="2300" dirty="0"/>
              <a:t>A project with 25% of over budget that meets the stakeholder needs and is on time is a failure according to the Standish criteria.</a:t>
            </a:r>
          </a:p>
          <a:p>
            <a:pPr algn="just"/>
            <a:endParaRPr lang="en-US" sz="2300" dirty="0"/>
          </a:p>
          <a:p>
            <a:pPr algn="just"/>
            <a:endParaRPr lang="en-IN" sz="23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CHAOS data on project failure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88582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Outcome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Successful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 on time and budget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Challenged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Completed, but over budget, over budget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Impaired/Failed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Abandoned or cancelled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Environment</a:t>
            </a:r>
            <a:endParaRPr lang="en-IN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/>
              <a:t>Project manager should be  aware:</a:t>
            </a:r>
          </a:p>
          <a:p>
            <a:pPr marL="0" indent="0">
              <a:buFont typeface="Arial" charset="0"/>
              <a:buNone/>
            </a:pPr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Internal Environment</a:t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  <a:defRPr/>
            </a:pPr>
            <a:r>
              <a:rPr lang="en-US" dirty="0"/>
              <a:t>Corporate culture that acknowledges and appreciates the effort of team members.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dirty="0"/>
              <a:t>Good working, relationships ,among team members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dirty="0"/>
              <a:t>Clear and open communications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dirty="0"/>
              <a:t>An environment of trust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dirty="0"/>
              <a:t>A willingness to take risks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dirty="0"/>
              <a:t>Recognition of efforts and achievements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Environment</a:t>
            </a:r>
            <a:endParaRPr lang="en-IN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484313"/>
            <a:ext cx="8237538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Company’s marketing department creates a program to launch a new product. </a:t>
            </a:r>
          </a:p>
          <a:p>
            <a:pPr>
              <a:defRPr/>
            </a:pPr>
            <a:r>
              <a:rPr lang="en-US" dirty="0"/>
              <a:t>Launch the product at a national trade show</a:t>
            </a:r>
          </a:p>
          <a:p>
            <a:pPr>
              <a:defRPr/>
            </a:pPr>
            <a:r>
              <a:rPr lang="en-US" dirty="0"/>
              <a:t>Plan and implement a marketing campaign</a:t>
            </a:r>
          </a:p>
          <a:p>
            <a:pPr>
              <a:defRPr/>
            </a:pPr>
            <a:r>
              <a:rPr lang="en-US" dirty="0"/>
              <a:t>Create new marketing channels for the projects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Examples of program</a:t>
            </a:r>
          </a:p>
          <a:p>
            <a:pPr>
              <a:defRPr/>
            </a:pPr>
            <a:r>
              <a:rPr lang="en-US" dirty="0"/>
              <a:t>NASA’s Mars exploration</a:t>
            </a:r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Hence program is defined as….</a:t>
            </a:r>
            <a:endParaRPr lang="en-IN" dirty="0"/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2349500"/>
            <a:ext cx="8388350" cy="1163638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Project Management Office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876800"/>
          </a:xfrm>
        </p:spPr>
        <p:txBody>
          <a:bodyPr/>
          <a:lstStyle/>
          <a:p>
            <a:pPr algn="just">
              <a:spcAft>
                <a:spcPts val="600"/>
              </a:spcAft>
              <a:buFontTx/>
              <a:buChar char="-"/>
              <a:defRPr/>
            </a:pPr>
            <a:r>
              <a:rPr lang="en-US" sz="2300" dirty="0"/>
              <a:t>Responsible for coordinated management of projects</a:t>
            </a:r>
          </a:p>
          <a:p>
            <a:pPr marL="0" indent="0" algn="just">
              <a:spcAft>
                <a:spcPts val="600"/>
              </a:spcAft>
              <a:buFont typeface="Arial" charset="0"/>
              <a:buNone/>
              <a:defRPr/>
            </a:pPr>
            <a:r>
              <a:rPr lang="en-US" sz="2300" dirty="0"/>
              <a:t>Job of PMO:</a:t>
            </a:r>
          </a:p>
          <a:p>
            <a:pPr algn="just">
              <a:spcAft>
                <a:spcPts val="600"/>
              </a:spcAft>
              <a:buFontTx/>
              <a:buChar char="-"/>
              <a:defRPr/>
            </a:pPr>
            <a:r>
              <a:rPr lang="en-IN" sz="2300" dirty="0"/>
              <a:t>Is a group or department within a business, agency or </a:t>
            </a:r>
            <a:r>
              <a:rPr lang="en-IN" sz="2300" dirty="0">
                <a:hlinkClick r:id="rId2" tooltip="Company"/>
              </a:rPr>
              <a:t>enterprise</a:t>
            </a:r>
            <a:r>
              <a:rPr lang="en-IN" sz="2300" dirty="0"/>
              <a:t> that defines and maintains standards for </a:t>
            </a:r>
            <a:r>
              <a:rPr lang="en-IN" sz="2300" dirty="0">
                <a:hlinkClick r:id="rId3" tooltip="Project management"/>
              </a:rPr>
              <a:t>project management</a:t>
            </a:r>
            <a:r>
              <a:rPr lang="en-IN" sz="2300" dirty="0"/>
              <a:t> within the organization</a:t>
            </a:r>
          </a:p>
          <a:p>
            <a:pPr algn="just">
              <a:spcAft>
                <a:spcPts val="600"/>
              </a:spcAft>
              <a:buFontTx/>
              <a:buChar char="-"/>
              <a:defRPr/>
            </a:pPr>
            <a:r>
              <a:rPr lang="en-US" sz="2300" dirty="0"/>
              <a:t>Invest in project management technology, best practices, tools and techniques, and implement them across projects.</a:t>
            </a:r>
          </a:p>
          <a:p>
            <a:pPr algn="just">
              <a:spcAft>
                <a:spcPts val="600"/>
              </a:spcAft>
              <a:buFontTx/>
              <a:buChar char="-"/>
              <a:defRPr/>
            </a:pPr>
            <a:r>
              <a:rPr lang="en-US" sz="2300" dirty="0"/>
              <a:t>Manage the information technology system</a:t>
            </a:r>
          </a:p>
          <a:p>
            <a:pPr algn="just">
              <a:spcAft>
                <a:spcPts val="600"/>
              </a:spcAft>
              <a:buFontTx/>
              <a:buChar char="-"/>
              <a:defRPr/>
            </a:pPr>
            <a:r>
              <a:rPr lang="en-US" sz="2300" dirty="0"/>
              <a:t>Supervise functions that are managed centrally, such as the portfolio selection system</a:t>
            </a:r>
          </a:p>
          <a:p>
            <a:pPr algn="just">
              <a:spcAft>
                <a:spcPts val="600"/>
              </a:spcAft>
              <a:buFontTx/>
              <a:buChar char="-"/>
              <a:defRPr/>
            </a:pPr>
            <a:r>
              <a:rPr lang="en-US" sz="2300" dirty="0"/>
              <a:t>Collect and manage lessons learned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Portfolios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3" y="1617663"/>
            <a:ext cx="8229600" cy="4876800"/>
          </a:xfrm>
        </p:spPr>
        <p:txBody>
          <a:bodyPr/>
          <a:lstStyle/>
          <a:p>
            <a:pPr>
              <a:buFontTx/>
              <a:buChar char="-"/>
              <a:defRPr/>
            </a:pPr>
            <a:r>
              <a:rPr lang="en-US" dirty="0"/>
              <a:t>An entity that is managed from a business perspective.</a:t>
            </a:r>
          </a:p>
          <a:p>
            <a:pPr>
              <a:buFontTx/>
              <a:buChar char="-"/>
              <a:defRPr/>
            </a:pPr>
            <a:r>
              <a:rPr lang="en-US" dirty="0"/>
              <a:t>Consists of all the activities necessary to make a product successful</a:t>
            </a:r>
          </a:p>
          <a:p>
            <a:pPr marL="0" indent="0">
              <a:buFont typeface="Arial" charset="0"/>
              <a:buNone/>
              <a:defRPr/>
            </a:pPr>
            <a:endParaRPr lang="en-IN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3276600"/>
            <a:ext cx="846137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Mission,Goals,Objectives</a:t>
            </a:r>
            <a:r>
              <a:rPr lang="en-US" dirty="0"/>
              <a:t>, Scope</a:t>
            </a:r>
            <a:endParaRPr lang="en-IN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4876800"/>
          </a:xfrm>
        </p:spPr>
        <p:txBody>
          <a:bodyPr/>
          <a:lstStyle/>
          <a:p>
            <a:pPr marL="1003300" lvl="4" indent="0">
              <a:buFont typeface="Arial" charset="0"/>
              <a:buNone/>
            </a:pPr>
            <a:r>
              <a:rPr lang="en-US" sz="2400" dirty="0"/>
              <a:t>		Who???</a:t>
            </a:r>
          </a:p>
          <a:p>
            <a:pPr marL="1003300" lvl="4" indent="0">
              <a:buFont typeface="Arial" charset="0"/>
              <a:buNone/>
            </a:pPr>
            <a:r>
              <a:rPr lang="en-US" sz="2400" dirty="0"/>
              <a:t>		Why???</a:t>
            </a:r>
          </a:p>
          <a:p>
            <a:pPr marL="1003300" lvl="4" indent="0">
              <a:buFont typeface="Arial" charset="0"/>
              <a:buNone/>
            </a:pPr>
            <a:r>
              <a:rPr lang="en-US" sz="2400" dirty="0"/>
              <a:t>		What???</a:t>
            </a:r>
          </a:p>
          <a:p>
            <a:pPr marL="1003300" lvl="4" indent="0">
              <a:buFont typeface="Arial" charset="0"/>
              <a:buNone/>
            </a:pPr>
            <a:endParaRPr lang="en-US" sz="2400" dirty="0"/>
          </a:p>
          <a:p>
            <a:pPr marL="1003300" lvl="4" indent="0">
              <a:buFont typeface="Arial" charset="0"/>
              <a:buNone/>
            </a:pPr>
            <a:endParaRPr lang="en-US" sz="2400" dirty="0"/>
          </a:p>
          <a:p>
            <a:pPr marL="1003300" lvl="4" indent="0">
              <a:buFont typeface="Arial" charset="0"/>
              <a:buNone/>
            </a:pPr>
            <a:endParaRPr lang="en-US" sz="2400" dirty="0"/>
          </a:p>
          <a:p>
            <a:pPr marL="1003300" lvl="4" indent="0">
              <a:buFont typeface="Arial" charset="0"/>
              <a:buNone/>
            </a:pPr>
            <a:endParaRPr lang="en-US" sz="2400" dirty="0"/>
          </a:p>
          <a:p>
            <a:pPr marL="1003300" lvl="4" indent="0">
              <a:buFont typeface="Arial" charset="0"/>
              <a:buNone/>
            </a:pPr>
            <a:endParaRPr lang="en-US" sz="2400" dirty="0"/>
          </a:p>
          <a:p>
            <a:pPr marL="273050" lvl="1" indent="0" algn="just">
              <a:buFont typeface="Arial" charset="0"/>
              <a:buNone/>
            </a:pPr>
            <a:r>
              <a:rPr lang="en-US" sz="2400" dirty="0"/>
              <a:t>Mission – Accomplish excellence in the field of Technical Education through Education, Research and Service needs of the Society.</a:t>
            </a:r>
            <a:endParaRPr lang="en-IN" sz="2400" dirty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14686"/>
            <a:ext cx="79740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4" descr="https://encrypted-tbn1.gstatic.com/images?q=tbn:ANd9GcRsc3ppTpLlYWKn1rtOGRKe83y3cwTvnw0HlsyQ-5AttcQdQZfOcfj6awj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85860"/>
            <a:ext cx="23241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Image result for Goal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28586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 descr="Image result for remodelling house projec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5" y="1052513"/>
            <a:ext cx="8313738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313" y="476250"/>
            <a:ext cx="7934325" cy="595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Goal</a:t>
            </a:r>
            <a:endParaRPr lang="en-IN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/>
              <a:t>Goal is what you wish to accomplish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r>
              <a:rPr lang="en-US" dirty="0" err="1"/>
              <a:t>E.g</a:t>
            </a:r>
            <a:r>
              <a:rPr lang="en-US" dirty="0"/>
              <a:t>:: Diversify our products to get new market</a:t>
            </a:r>
            <a:endParaRPr lang="en-IN" dirty="0"/>
          </a:p>
        </p:txBody>
      </p:sp>
      <p:sp>
        <p:nvSpPr>
          <p:cNvPr id="32772" name="AutoShape 2" descr="Image result for Go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2420938"/>
            <a:ext cx="3816350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Objectives -  SMARTO criteria</a:t>
            </a:r>
            <a:endParaRPr lang="en-IN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/>
              <a:t>- Specific statements about what the company wishes to achieve</a:t>
            </a:r>
          </a:p>
          <a:p>
            <a:pPr marL="0" indent="0">
              <a:buFont typeface="Arial" charset="0"/>
              <a:buNone/>
            </a:pPr>
            <a:endParaRPr lang="en-US"/>
          </a:p>
          <a:p>
            <a:pPr marL="0" indent="0">
              <a:buFont typeface="Arial" charset="0"/>
              <a:buNone/>
            </a:pPr>
            <a:endParaRPr lang="en-US"/>
          </a:p>
          <a:p>
            <a:pPr marL="0" indent="0">
              <a:buFont typeface="Arial" charset="0"/>
              <a:buNone/>
            </a:pPr>
            <a:endParaRPr lang="en-US"/>
          </a:p>
          <a:p>
            <a:pPr marL="0" indent="0">
              <a:buFont typeface="Arial" charset="0"/>
              <a:buNone/>
            </a:pPr>
            <a:endParaRPr lang="en-US"/>
          </a:p>
          <a:p>
            <a:pPr marL="0" indent="0">
              <a:buFont typeface="Arial" charset="0"/>
              <a:buNone/>
            </a:pPr>
            <a:endParaRPr lang="en-US"/>
          </a:p>
          <a:p>
            <a:pPr marL="0" indent="0">
              <a:buFont typeface="Arial" charset="0"/>
              <a:buNone/>
            </a:pPr>
            <a:endParaRPr lang="en-US"/>
          </a:p>
          <a:p>
            <a:pPr marL="0" indent="0">
              <a:buFont typeface="Arial" charset="0"/>
              <a:buNone/>
            </a:pPr>
            <a:endParaRPr lang="en-US"/>
          </a:p>
          <a:p>
            <a:pPr marL="0" indent="0">
              <a:buFont typeface="Arial" charset="0"/>
              <a:buNone/>
            </a:pPr>
            <a:r>
              <a:rPr lang="en-US"/>
              <a:t>Eg: Increase market share by 15% in 3 years</a:t>
            </a:r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978CAD-2131-495C-BF48-7D2C0DB4D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79259"/>
              </p:ext>
            </p:extLst>
          </p:nvPr>
        </p:nvGraphicFramePr>
        <p:xfrm>
          <a:off x="1524000" y="249289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70079415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333654300"/>
                    </a:ext>
                  </a:extLst>
                </a:gridCol>
                <a:gridCol w="3552056">
                  <a:extLst>
                    <a:ext uri="{9D8B030D-6E8A-4147-A177-3AD203B41FA5}">
                      <a16:colId xmlns:a16="http://schemas.microsoft.com/office/drawing/2014/main" val="142490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the target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36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Indicators of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50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Assignable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a specific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65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what can be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 schedules and deliverables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8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everyone to see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153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Strategy</a:t>
            </a:r>
            <a:endParaRPr lang="en-IN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/>
              <a:t>- How the company will accomplish the objectives</a:t>
            </a:r>
            <a:endParaRPr lang="en-IN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349500"/>
            <a:ext cx="72009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19050"/>
            <a:ext cx="2895600" cy="328613"/>
          </a:xfrm>
        </p:spPr>
        <p:txBody>
          <a:bodyPr/>
          <a:lstStyle/>
          <a:p>
            <a:pPr>
              <a:defRPr/>
            </a:pPr>
            <a:r>
              <a:rPr lang="en-US" sz="1200" b="0"/>
              <a:t>2–</a:t>
            </a:r>
            <a:fld id="{683899A9-3EEF-424C-834D-73C3BA307831}" type="slidenum">
              <a:rPr lang="en-US" sz="1200" b="0"/>
              <a:pPr>
                <a:defRPr/>
              </a:pPr>
              <a:t>34</a:t>
            </a:fld>
            <a:endParaRPr lang="en-US" sz="1200" b="0"/>
          </a:p>
        </p:txBody>
      </p:sp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Portfolio Management System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9720"/>
            <a:ext cx="7331075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Selection Criteria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sz="2400" b="1" dirty="0"/>
              <a:t>Financial:</a:t>
            </a:r>
            <a:r>
              <a:rPr lang="en-US" sz="2400" dirty="0"/>
              <a:t> payback, net present value (NPV), internal rate of return (IRR)</a:t>
            </a:r>
          </a:p>
          <a:p>
            <a:pPr lvl="1">
              <a:defRPr/>
            </a:pPr>
            <a:r>
              <a:rPr lang="en-US" sz="2400" b="1" dirty="0"/>
              <a:t>Non-financial:</a:t>
            </a:r>
            <a:r>
              <a:rPr lang="en-US" sz="2400" dirty="0"/>
              <a:t> projects of strategic importance to the firm.</a:t>
            </a:r>
          </a:p>
          <a:p>
            <a:pPr lvl="1">
              <a:buNone/>
              <a:defRPr/>
            </a:pPr>
            <a:endParaRPr lang="en-US" sz="2400" dirty="0"/>
          </a:p>
          <a:p>
            <a:pPr>
              <a:buNone/>
              <a:defRPr/>
            </a:pPr>
            <a:r>
              <a:rPr lang="en-US" dirty="0"/>
              <a:t>A good portfolio is characterized by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The right number of projects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Good Balance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Clearly tied to the business mission and Strategy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Success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8348"/>
            <a:ext cx="8229600" cy="4876800"/>
          </a:xfrm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en-US" dirty="0"/>
              <a:t>A unique, differential product that provides significant benefits and superior value to the customer.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A strong market-driven, customer focused orientation at an “attractive market”.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Solid up-front project definition.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Don’t stray from core competencies.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Execute a disciplined process.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Scoring matrix</a:t>
            </a:r>
            <a:endParaRPr lang="en-IN" dirty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638" y="692150"/>
            <a:ext cx="4249737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4508500"/>
            <a:ext cx="6049962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 Project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884"/>
            <a:ext cx="8229600" cy="5048264"/>
          </a:xfrm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en-US" dirty="0"/>
              <a:t>Project Management Association(PMA)  is considering implementing several new projects. 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Proposed new projects usually emerge from strategy sessions, internal solicitations throughout the company, and the marketing department.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Each project has a project manager and a charter.</a:t>
            </a:r>
          </a:p>
          <a:p>
            <a:pPr algn="just">
              <a:spcAft>
                <a:spcPts val="1200"/>
              </a:spcAft>
            </a:pPr>
            <a:r>
              <a:rPr lang="en-US" b="1" dirty="0"/>
              <a:t>Charter</a:t>
            </a:r>
            <a:r>
              <a:rPr lang="en-US" dirty="0"/>
              <a:t>  describes the project, its budget and the primary objectives.</a:t>
            </a:r>
          </a:p>
          <a:p>
            <a:pPr algn="just">
              <a:spcAft>
                <a:spcPts val="1200"/>
              </a:spcAft>
            </a:pP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62644"/>
          </a:xfrm>
        </p:spPr>
        <p:txBody>
          <a:bodyPr/>
          <a:lstStyle/>
          <a:p>
            <a:r>
              <a:rPr lang="en-US" dirty="0"/>
              <a:t>PMA’s list of proposed projects is as follows:</a:t>
            </a:r>
          </a:p>
          <a:p>
            <a:pPr>
              <a:buNone/>
            </a:pPr>
            <a:r>
              <a:rPr lang="en-US" dirty="0"/>
              <a:t>1. A </a:t>
            </a:r>
            <a:r>
              <a:rPr lang="en-US" b="1" dirty="0"/>
              <a:t>new website </a:t>
            </a:r>
            <a:r>
              <a:rPr lang="en-US" dirty="0"/>
              <a:t>to communicate with members.</a:t>
            </a:r>
          </a:p>
          <a:p>
            <a:pPr>
              <a:buNone/>
            </a:pPr>
            <a:r>
              <a:rPr lang="en-US" dirty="0"/>
              <a:t>2. A </a:t>
            </a:r>
            <a:r>
              <a:rPr lang="en-US" b="1" dirty="0"/>
              <a:t>fundraiser</a:t>
            </a:r>
            <a:r>
              <a:rPr lang="en-US" dirty="0"/>
              <a:t> solicitation by email to members.</a:t>
            </a:r>
          </a:p>
          <a:p>
            <a:pPr>
              <a:buNone/>
            </a:pPr>
            <a:r>
              <a:rPr lang="en-US" dirty="0"/>
              <a:t>3. A </a:t>
            </a:r>
            <a:r>
              <a:rPr lang="en-US" b="1" dirty="0"/>
              <a:t>course in project management </a:t>
            </a:r>
            <a:r>
              <a:rPr lang="en-US" dirty="0"/>
              <a:t>for members.</a:t>
            </a:r>
          </a:p>
          <a:p>
            <a:pPr>
              <a:buNone/>
            </a:pPr>
            <a:r>
              <a:rPr lang="en-US" dirty="0"/>
              <a:t>4. A </a:t>
            </a:r>
            <a:r>
              <a:rPr lang="en-US" b="1" dirty="0"/>
              <a:t>membership</a:t>
            </a:r>
            <a:r>
              <a:rPr lang="en-US" dirty="0"/>
              <a:t> drive to increase the membership.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The CSFs</a:t>
            </a:r>
          </a:p>
          <a:p>
            <a:r>
              <a:rPr lang="en-US" dirty="0"/>
              <a:t>Criteria to evaluate the proposed projects.</a:t>
            </a:r>
          </a:p>
          <a:p>
            <a:pPr marL="457200" indent="-457200">
              <a:buAutoNum type="arabicPeriod"/>
            </a:pPr>
            <a:r>
              <a:rPr lang="en-US" dirty="0"/>
              <a:t>Research</a:t>
            </a:r>
          </a:p>
          <a:p>
            <a:pPr marL="457200" indent="-457200">
              <a:buAutoNum type="arabicPeriod"/>
            </a:pPr>
            <a:r>
              <a:rPr lang="en-US" dirty="0"/>
              <a:t>Education</a:t>
            </a:r>
          </a:p>
          <a:p>
            <a:pPr marL="457200" indent="-457200">
              <a:buAutoNum type="arabicPeriod"/>
            </a:pPr>
            <a:r>
              <a:rPr lang="en-US" dirty="0"/>
              <a:t>Growth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834082"/>
          </a:xfrm>
        </p:spPr>
        <p:txBody>
          <a:bodyPr/>
          <a:lstStyle/>
          <a:p>
            <a:pPr>
              <a:buNone/>
            </a:pPr>
            <a:r>
              <a:rPr lang="en-US" dirty="0"/>
              <a:t>The Scoring Matrix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785794"/>
          <a:ext cx="60960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5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Definitions for Scoring the criteria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9-10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Valuable research information for most members.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Valuable research information for any members, or useful</a:t>
                      </a:r>
                      <a:r>
                        <a:rPr lang="en-US" baseline="0" dirty="0"/>
                        <a:t> capabilities for majority of members.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information useable  by a few members.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useful research information.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857628"/>
          <a:ext cx="6096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Score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Fundraiser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PM 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Membership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6710" y="1000108"/>
            <a:ext cx="107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Scoring values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86710" y="4071942"/>
            <a:ext cx="114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Scoring Matrix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Project Management Institute(PMI)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876800"/>
          </a:xfrm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en-US" sz="2000" dirty="0"/>
              <a:t>PMI is the professional organization devoted for furthering of project management.</a:t>
            </a:r>
          </a:p>
          <a:p>
            <a:pPr algn="just">
              <a:spcAft>
                <a:spcPts val="1200"/>
              </a:spcAft>
            </a:pPr>
            <a:r>
              <a:rPr lang="en-US" sz="2000" dirty="0"/>
              <a:t>PMI has done excellent job of defining the characteristics of projects through global standards.</a:t>
            </a:r>
          </a:p>
          <a:p>
            <a:pPr algn="just">
              <a:spcAft>
                <a:spcPts val="1200"/>
              </a:spcAft>
            </a:pPr>
            <a:r>
              <a:rPr lang="en-US" sz="2000" dirty="0"/>
              <a:t>Standards “when consistently applied, they help you ,your global peers and your organization achieve professional excellence.”</a:t>
            </a:r>
          </a:p>
          <a:p>
            <a:pPr algn="just">
              <a:spcAft>
                <a:spcPts val="1200"/>
              </a:spcAft>
            </a:pPr>
            <a:r>
              <a:rPr lang="en-US" sz="2000" dirty="0"/>
              <a:t>The most important standard published by PMI  is Project Management Body of Knowledge)PMBOK.</a:t>
            </a:r>
          </a:p>
          <a:p>
            <a:pPr algn="just">
              <a:spcAft>
                <a:spcPts val="1200"/>
              </a:spcAft>
            </a:pPr>
            <a:r>
              <a:rPr lang="en-US" sz="2000" i="1" dirty="0"/>
              <a:t>PMBOK Guide is the standard for managing projects most of the time across many type of industries. This standard describes the project management processes, tools, and techniques used to manage a project towards a successful outcome.</a:t>
            </a:r>
          </a:p>
          <a:p>
            <a:pPr algn="just">
              <a:spcAft>
                <a:spcPts val="1200"/>
              </a:spcAft>
            </a:pPr>
            <a:endParaRPr lang="en-US" sz="2000" dirty="0"/>
          </a:p>
          <a:p>
            <a:pPr algn="just">
              <a:spcAft>
                <a:spcPts val="1200"/>
              </a:spcAft>
            </a:pPr>
            <a:endParaRPr lang="en-IN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2071678"/>
          <a:ext cx="685804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7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0059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7">
                <a:tc gridSpan="7">
                  <a:txBody>
                    <a:bodyPr/>
                    <a:lstStyle/>
                    <a:p>
                      <a:r>
                        <a:rPr lang="en-US" b="1" dirty="0"/>
                        <a:t>Funded projects</a:t>
                      </a:r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9">
                <a:tc>
                  <a:txBody>
                    <a:bodyPr/>
                    <a:lstStyle/>
                    <a:p>
                      <a:r>
                        <a:rPr lang="en-US" b="1" dirty="0"/>
                        <a:t>weight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Score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Budget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Allocated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9">
                <a:tc>
                  <a:txBody>
                    <a:bodyPr/>
                    <a:lstStyle/>
                    <a:p>
                      <a:r>
                        <a:rPr lang="en-US" dirty="0"/>
                        <a:t>Web 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59">
                <a:tc>
                  <a:txBody>
                    <a:bodyPr/>
                    <a:lstStyle/>
                    <a:p>
                      <a:r>
                        <a:rPr lang="en-US" dirty="0"/>
                        <a:t>Fundraiser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7">
                <a:tc gridSpan="7">
                  <a:txBody>
                    <a:bodyPr/>
                    <a:lstStyle/>
                    <a:p>
                      <a:r>
                        <a:rPr lang="en-US" b="1" dirty="0"/>
                        <a:t>Losers</a:t>
                      </a:r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59">
                <a:tc>
                  <a:txBody>
                    <a:bodyPr/>
                    <a:lstStyle/>
                    <a:p>
                      <a:r>
                        <a:rPr lang="en-US" dirty="0"/>
                        <a:t>PM 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59">
                <a:tc>
                  <a:txBody>
                    <a:bodyPr/>
                    <a:lstStyle/>
                    <a:p>
                      <a:r>
                        <a:rPr lang="en-US" dirty="0"/>
                        <a:t>Membership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1500174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budget Allocated is  $10,000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62644"/>
          </a:xfrm>
        </p:spPr>
        <p:txBody>
          <a:bodyPr/>
          <a:lstStyle/>
          <a:p>
            <a:pPr algn="just"/>
            <a:r>
              <a:rPr lang="en-US" b="1" dirty="0"/>
              <a:t>Projects are funded until we reach the allocated amount, which here is $10,000. The fundraiser and Membership Product do not get funded.</a:t>
            </a:r>
          </a:p>
          <a:p>
            <a:pPr algn="just">
              <a:buNone/>
            </a:pPr>
            <a:endParaRPr lang="en-US" b="1" dirty="0"/>
          </a:p>
          <a:p>
            <a:pPr algn="just"/>
            <a:r>
              <a:rPr lang="en-US" b="1" dirty="0"/>
              <a:t>The Strategy</a:t>
            </a:r>
          </a:p>
          <a:p>
            <a:pPr algn="just"/>
            <a:r>
              <a:rPr lang="en-US" dirty="0"/>
              <a:t> The final step is to decide if the funded projects make sense from a strategic perspective as a group.</a:t>
            </a:r>
          </a:p>
          <a:p>
            <a:pPr algn="just"/>
            <a:r>
              <a:rPr lang="en-US" dirty="0"/>
              <a:t>Look at the synergy between the products.</a:t>
            </a:r>
          </a:p>
          <a:p>
            <a:pPr algn="just"/>
            <a:r>
              <a:rPr lang="en-US" dirty="0"/>
              <a:t>Committee evaluating can make changes, such as:</a:t>
            </a:r>
          </a:p>
          <a:p>
            <a:pPr algn="just">
              <a:buNone/>
            </a:pPr>
            <a:r>
              <a:rPr lang="en-US" dirty="0"/>
              <a:t>1. Cut the budgets.</a:t>
            </a:r>
          </a:p>
          <a:p>
            <a:pPr algn="just">
              <a:buNone/>
            </a:pPr>
            <a:r>
              <a:rPr lang="en-US" dirty="0"/>
              <a:t>2.Combine Similar Projects.</a:t>
            </a:r>
          </a:p>
          <a:p>
            <a:pPr algn="just">
              <a:buNone/>
            </a:pPr>
            <a:r>
              <a:rPr lang="en-US" dirty="0"/>
              <a:t>3.Beware of “ false precision”.</a:t>
            </a:r>
          </a:p>
          <a:p>
            <a:pPr algn="just">
              <a:buNone/>
            </a:pPr>
            <a:r>
              <a:rPr lang="en-US" dirty="0"/>
              <a:t>4.Conduct a sensitivity analysis.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Calibration is accomplished by having the organization go through the scoring process using historical projects.</a:t>
            </a:r>
          </a:p>
          <a:p>
            <a:pPr>
              <a:spcAft>
                <a:spcPts val="1200"/>
              </a:spcAft>
            </a:pPr>
            <a:r>
              <a:rPr lang="en-US" dirty="0"/>
              <a:t>Small teams are assigned to score a set of projects.</a:t>
            </a:r>
          </a:p>
          <a:p>
            <a:pPr>
              <a:spcAft>
                <a:spcPts val="1200"/>
              </a:spcAft>
            </a:pPr>
            <a:r>
              <a:rPr lang="en-US" dirty="0"/>
              <a:t>The team first suggest values for the weights.</a:t>
            </a:r>
          </a:p>
          <a:p>
            <a:pPr>
              <a:spcAft>
                <a:spcPts val="1200"/>
              </a:spcAft>
            </a:pPr>
            <a:r>
              <a:rPr lang="en-US" dirty="0"/>
              <a:t>Teams use agreed upon weights to score projects.</a:t>
            </a:r>
          </a:p>
          <a:p>
            <a:pPr>
              <a:spcAft>
                <a:spcPts val="1200"/>
              </a:spcAft>
            </a:pPr>
            <a:r>
              <a:rPr lang="en-US" dirty="0"/>
              <a:t>If the weights are correct , the company’s most successful project will be at the top of the list.</a:t>
            </a:r>
          </a:p>
          <a:p>
            <a:pPr>
              <a:spcAft>
                <a:spcPts val="1200"/>
              </a:spcAft>
            </a:pP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selection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Calibration of weights.</a:t>
            </a:r>
          </a:p>
          <a:p>
            <a:r>
              <a:rPr lang="en-US" sz="3200" dirty="0"/>
              <a:t>Selecting new projects.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19050"/>
            <a:ext cx="2895600" cy="328613"/>
          </a:xfrm>
        </p:spPr>
        <p:txBody>
          <a:bodyPr/>
          <a:lstStyle/>
          <a:p>
            <a:pPr>
              <a:defRPr/>
            </a:pPr>
            <a:r>
              <a:rPr lang="en-US" sz="1200" b="0"/>
              <a:t>2–</a:t>
            </a:r>
            <a:fld id="{905DD28D-A61A-4A8B-82B3-0B423C0A5D86}" type="slidenum">
              <a:rPr lang="en-US" sz="1200" b="0"/>
              <a:pPr>
                <a:defRPr/>
              </a:pPr>
              <a:t>44</a:t>
            </a:fld>
            <a:endParaRPr lang="en-US" sz="1200" b="0"/>
          </a:p>
        </p:txBody>
      </p:sp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Models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7604125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Payback Model</a:t>
            </a:r>
          </a:p>
          <a:p>
            <a:pPr lvl="1">
              <a:defRPr/>
            </a:pPr>
            <a:r>
              <a:rPr lang="en-US" dirty="0"/>
              <a:t>Measures the time the project will take to recover </a:t>
            </a:r>
            <a:br>
              <a:rPr lang="en-US" dirty="0"/>
            </a:br>
            <a:r>
              <a:rPr lang="en-US" dirty="0"/>
              <a:t>the project investment.</a:t>
            </a:r>
          </a:p>
          <a:p>
            <a:pPr lvl="1">
              <a:defRPr/>
            </a:pPr>
            <a:r>
              <a:rPr lang="en-US" dirty="0"/>
              <a:t>Uses more desirable shorter paybacks.</a:t>
            </a:r>
          </a:p>
          <a:p>
            <a:pPr lvl="1">
              <a:defRPr/>
            </a:pPr>
            <a:r>
              <a:rPr lang="en-US" dirty="0"/>
              <a:t>Emphasizes cash flows, a key factor in business.</a:t>
            </a:r>
          </a:p>
          <a:p>
            <a:pPr marL="274637" lvl="1" indent="0">
              <a:buFont typeface="Arial" charset="0"/>
              <a:buNone/>
              <a:defRPr/>
            </a:pPr>
            <a:endParaRPr lang="en-US" dirty="0"/>
          </a:p>
          <a:p>
            <a:pPr lvl="1">
              <a:buNone/>
              <a:defRPr/>
            </a:pPr>
            <a:endParaRPr lang="en-US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5684" y="4214818"/>
            <a:ext cx="36322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19050"/>
            <a:ext cx="2895600" cy="328613"/>
          </a:xfrm>
        </p:spPr>
        <p:txBody>
          <a:bodyPr/>
          <a:lstStyle/>
          <a:p>
            <a:pPr>
              <a:defRPr/>
            </a:pPr>
            <a:r>
              <a:rPr lang="en-US" sz="1200" b="0"/>
              <a:t>2–</a:t>
            </a:r>
            <a:fld id="{99B65306-2477-434B-97EF-3A3C99B218FD}" type="slidenum">
              <a:rPr lang="en-US" sz="1200" b="0"/>
              <a:pPr>
                <a:defRPr/>
              </a:pPr>
              <a:t>45</a:t>
            </a:fld>
            <a:endParaRPr lang="en-US" sz="1200" b="0"/>
          </a:p>
        </p:txBody>
      </p:sp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Models (cont’d)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357298"/>
            <a:ext cx="8077200" cy="2849563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The Net Present Value (NPV) model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Uses management’s minimum desired rate-of-return (discount rate) to compute the present value of all net cash inflows.</a:t>
            </a:r>
          </a:p>
          <a:p>
            <a:pPr marL="1081088" lvl="2" indent="-284163">
              <a:spcBef>
                <a:spcPct val="40000"/>
              </a:spcBef>
            </a:pPr>
            <a:r>
              <a:rPr lang="en-US" dirty="0"/>
              <a:t>Positive NPV: project meets minimum desired rate </a:t>
            </a:r>
            <a:br>
              <a:rPr lang="en-US" dirty="0"/>
            </a:br>
            <a:r>
              <a:rPr lang="en-US" dirty="0"/>
              <a:t>of return and is eligible for further consideration.</a:t>
            </a:r>
          </a:p>
          <a:p>
            <a:pPr marL="1081088" lvl="2" indent="-284163">
              <a:spcBef>
                <a:spcPct val="40000"/>
              </a:spcBef>
            </a:pPr>
            <a:r>
              <a:rPr lang="en-US" dirty="0"/>
              <a:t>Negative NPV: project is rejected.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 autoUpdateAnimBg="0"/>
      <p:bldP spid="9113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F0B8-4085-4A71-9995-315128ED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IN" dirty="0"/>
              <a:t>NPV : Problem 1</a:t>
            </a:r>
            <a:br>
              <a:rPr lang="en-IN" dirty="0"/>
            </a:br>
            <a:endParaRPr lang="en-IN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44BC4B3A-35B4-48F5-A480-1107F526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52228" name="Picture 3">
            <a:extLst>
              <a:ext uri="{FF2B5EF4-FFF2-40B4-BE49-F238E27FC236}">
                <a16:creationId xmlns:a16="http://schemas.microsoft.com/office/drawing/2014/main" id="{E600A7A2-1573-4848-BF57-556B91077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2133600"/>
            <a:ext cx="79279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CE20-035C-429C-9818-3EB5D937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pic>
        <p:nvPicPr>
          <p:cNvPr id="53251" name="Content Placeholder 3">
            <a:extLst>
              <a:ext uri="{FF2B5EF4-FFF2-40B4-BE49-F238E27FC236}">
                <a16:creationId xmlns:a16="http://schemas.microsoft.com/office/drawing/2014/main" id="{D12605B3-E159-49FF-8BE0-37EDCF64E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375" y="1773238"/>
            <a:ext cx="7064375" cy="1871662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B54E-32A6-43C9-ADDC-FB34F535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Problem 2 					    </a:t>
            </a:r>
            <a:r>
              <a:rPr lang="en-IN" sz="2000" dirty="0"/>
              <a:t>….(Cont’d)</a:t>
            </a:r>
            <a:endParaRPr lang="en-IN" sz="2800" dirty="0"/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C7023301-999E-4D7B-83A1-018BAFB38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660525"/>
            <a:ext cx="5565775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324100" y="633413"/>
            <a:ext cx="44958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>
                <a:solidFill>
                  <a:schemeClr val="tx2"/>
                </a:solidFill>
              </a:rPr>
              <a:t>Definitions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12788" y="1543050"/>
            <a:ext cx="7772400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tabLst>
                <a:tab pos="88900" algn="l"/>
              </a:tabLst>
            </a:pPr>
            <a:r>
              <a:rPr lang="en-GB" sz="2800" b="1" dirty="0"/>
              <a:t>A project  is a temporary endeavour undertaken to create a unique product or service</a:t>
            </a:r>
            <a:r>
              <a:rPr lang="en-GB" sz="2800" dirty="0"/>
              <a:t>.</a:t>
            </a:r>
          </a:p>
          <a:p>
            <a:pPr>
              <a:spcBef>
                <a:spcPct val="20000"/>
              </a:spcBef>
              <a:tabLst>
                <a:tab pos="88900" algn="l"/>
              </a:tabLst>
            </a:pPr>
            <a:endParaRPr lang="en-GB" sz="2800" dirty="0"/>
          </a:p>
          <a:p>
            <a:pPr>
              <a:spcBef>
                <a:spcPct val="20000"/>
              </a:spcBef>
              <a:tabLst>
                <a:tab pos="88900" algn="l"/>
              </a:tabLst>
            </a:pPr>
            <a:r>
              <a:rPr lang="en-GB" sz="2400" dirty="0"/>
              <a:t>It is 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400" dirty="0"/>
              <a:t> performed by people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400" dirty="0"/>
              <a:t> constrained by limited resources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400" dirty="0"/>
              <a:t> planned, executed and controlled</a:t>
            </a:r>
            <a:endParaRPr lang="en-GB" sz="2400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tabLst>
                <a:tab pos="88900" algn="l"/>
              </a:tabLst>
            </a:pPr>
            <a:r>
              <a:rPr lang="en-GB" sz="2400" dirty="0"/>
              <a:t>     </a:t>
            </a:r>
            <a:endParaRPr lang="en-GB" sz="2400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endParaRPr lang="en-GB" sz="2400" dirty="0"/>
          </a:p>
        </p:txBody>
      </p:sp>
      <p:pic>
        <p:nvPicPr>
          <p:cNvPr id="130052" name="Picture 4" descr="A3XX-100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2488" y="2708275"/>
            <a:ext cx="2735262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250" y="5360988"/>
            <a:ext cx="76517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357438" y="609600"/>
            <a:ext cx="44958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320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541338" y="1412875"/>
            <a:ext cx="7772400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developing a new product or service 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effecting change in a structure, staffing or style of an organisation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designing a new transportation vehicle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developing or acquiring a new or modified information system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constructing a building or facility 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building a water system for a community in a developing country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running at campaign for political office</a:t>
            </a:r>
          </a:p>
          <a:p>
            <a:pPr>
              <a:spcBef>
                <a:spcPct val="20000"/>
              </a:spcBef>
              <a:tabLst>
                <a:tab pos="88900" algn="l"/>
              </a:tabLst>
            </a:pPr>
            <a:endParaRPr lang="en-GB" sz="2000"/>
          </a:p>
        </p:txBody>
      </p:sp>
      <p:pic>
        <p:nvPicPr>
          <p:cNvPr id="128010" name="Picture 10" descr="mp89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8850" y="3933825"/>
            <a:ext cx="31051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362200" y="476250"/>
            <a:ext cx="44958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3200">
                <a:solidFill>
                  <a:schemeClr val="tx2"/>
                </a:solidFill>
              </a:rPr>
              <a:t>Project features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39750" y="1989138"/>
            <a:ext cx="7772400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A project has a definite beginning and definite end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The duration of a project is finite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The opportunity or market window is usually temporary, most projects have a limited time frame in which to produce the product or service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The project team - as a team - seldom outlives the project. Most projects are performed by a team created for the sole purpose of performing the project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395288" y="1196975"/>
            <a:ext cx="2232025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sz="3200">
                <a:solidFill>
                  <a:schemeClr val="tx2"/>
                </a:solidFill>
              </a:rPr>
              <a:t>Temporary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900113" y="5399088"/>
            <a:ext cx="7772400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Projects involve doing something that </a:t>
            </a:r>
            <a:r>
              <a:rPr lang="en-GB" sz="2000" b="1">
                <a:solidFill>
                  <a:srgbClr val="FF0000"/>
                </a:solidFill>
              </a:rPr>
              <a:t>has not been done before </a:t>
            </a:r>
            <a:r>
              <a:rPr lang="en-GB" sz="2000"/>
              <a:t>in the same environment</a:t>
            </a:r>
          </a:p>
          <a:p>
            <a:pPr>
              <a:spcBef>
                <a:spcPct val="20000"/>
              </a:spcBef>
              <a:buFontTx/>
              <a:buChar char="•"/>
              <a:tabLst>
                <a:tab pos="88900" algn="l"/>
              </a:tabLst>
            </a:pPr>
            <a:r>
              <a:rPr lang="en-GB" sz="2000"/>
              <a:t> The project may require some innovation to be completed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323850" y="4724400"/>
            <a:ext cx="2735263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sz="3200">
                <a:solidFill>
                  <a:schemeClr val="tx2"/>
                </a:solidFill>
              </a:rPr>
              <a:t>Unique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/>
      <p:bldP spid="1310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Characteristics of project</a:t>
            </a:r>
            <a:endParaRPr lang="en-IN" dirty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133600"/>
            <a:ext cx="42481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2813" y="2565400"/>
            <a:ext cx="42354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2813" y="2998788"/>
            <a:ext cx="618013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2813" y="3446463"/>
            <a:ext cx="5524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2813" y="3933825"/>
            <a:ext cx="3443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00113" y="4437063"/>
            <a:ext cx="44640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Time - scales</a:t>
            </a:r>
            <a:endParaRPr lang="en-IN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/>
              <a:t>Timelines or scales are used to help team members to know what milestones need to be achieved and under what time schedule.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388" y="2997200"/>
            <a:ext cx="4752975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2137</TotalTime>
  <Words>1673</Words>
  <Application>Microsoft Office PowerPoint</Application>
  <PresentationFormat>On-screen Show (4:3)</PresentationFormat>
  <Paragraphs>358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Times New Roman</vt:lpstr>
      <vt:lpstr>Wingdings</vt:lpstr>
      <vt:lpstr>Clarity</vt:lpstr>
      <vt:lpstr>UNIT - I</vt:lpstr>
      <vt:lpstr>PowerPoint Presentation</vt:lpstr>
      <vt:lpstr>PowerPoint Presentation</vt:lpstr>
      <vt:lpstr>The Project Management Institute(PMI)</vt:lpstr>
      <vt:lpstr>PowerPoint Presentation</vt:lpstr>
      <vt:lpstr>PowerPoint Presentation</vt:lpstr>
      <vt:lpstr>PowerPoint Presentation</vt:lpstr>
      <vt:lpstr>Characteristics of project</vt:lpstr>
      <vt:lpstr>Project Time - scales</vt:lpstr>
      <vt:lpstr>Project Management</vt:lpstr>
      <vt:lpstr>PowerPoint Presentation</vt:lpstr>
      <vt:lpstr>PowerPoint Presentation</vt:lpstr>
      <vt:lpstr>PowerPoint Presentation</vt:lpstr>
      <vt:lpstr>PowerPoint Presentation</vt:lpstr>
      <vt:lpstr>Role of Project Manager</vt:lpstr>
      <vt:lpstr>Project Manager Roles and Interactions</vt:lpstr>
      <vt:lpstr>PowerPoint Presentation</vt:lpstr>
      <vt:lpstr>Benefits of Project Management</vt:lpstr>
      <vt:lpstr>Success of PM</vt:lpstr>
      <vt:lpstr>PowerPoint Presentation</vt:lpstr>
      <vt:lpstr>PowerPoint Presentation</vt:lpstr>
      <vt:lpstr>Project Environment</vt:lpstr>
      <vt:lpstr> Internal Environment </vt:lpstr>
      <vt:lpstr>External Environment</vt:lpstr>
      <vt:lpstr>Programs</vt:lpstr>
      <vt:lpstr>Hence program is defined as….</vt:lpstr>
      <vt:lpstr>Project Management Office</vt:lpstr>
      <vt:lpstr>Portfolios</vt:lpstr>
      <vt:lpstr>Mission,Goals,Objectives, Scope</vt:lpstr>
      <vt:lpstr>PowerPoint Presentation</vt:lpstr>
      <vt:lpstr>Goal</vt:lpstr>
      <vt:lpstr>Objectives -  SMARTO criteria</vt:lpstr>
      <vt:lpstr>Strategy</vt:lpstr>
      <vt:lpstr>A Portfolio Management System</vt:lpstr>
      <vt:lpstr>Critical Success Factors</vt:lpstr>
      <vt:lpstr>Scoring matrix</vt:lpstr>
      <vt:lpstr>PMA Project Selection</vt:lpstr>
      <vt:lpstr>PowerPoint Presentation</vt:lpstr>
      <vt:lpstr>PowerPoint Presentation</vt:lpstr>
      <vt:lpstr>Budget</vt:lpstr>
      <vt:lpstr>PowerPoint Presentation</vt:lpstr>
      <vt:lpstr>Calibration</vt:lpstr>
      <vt:lpstr>Setting up a selection process</vt:lpstr>
      <vt:lpstr>Financial Models</vt:lpstr>
      <vt:lpstr>Financial Models (cont’d)</vt:lpstr>
      <vt:lpstr>NPV : Problem 1 </vt:lpstr>
      <vt:lpstr>PowerPoint Presentation</vt:lpstr>
      <vt:lpstr>Problem 2          ….(Cont’d)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I</dc:title>
  <dc:creator>Panimozhi K</dc:creator>
  <cp:lastModifiedBy>Rekha G S</cp:lastModifiedBy>
  <cp:revision>88</cp:revision>
  <dcterms:created xsi:type="dcterms:W3CDTF">2017-01-23T16:28:58Z</dcterms:created>
  <dcterms:modified xsi:type="dcterms:W3CDTF">2019-02-05T05:05:38Z</dcterms:modified>
</cp:coreProperties>
</file>