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64" r:id="rId5"/>
    <p:sldId id="259" r:id="rId6"/>
    <p:sldId id="263" r:id="rId7"/>
    <p:sldId id="261" r:id="rId8"/>
    <p:sldId id="262"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E0EC4BB0-AB83-4987-BD17-ABBB74A8E9C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1CDC0-24C0-48B6-90A2-1F7B48EE86A0}"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EC4BB0-AB83-4987-BD17-ABBB74A8E9C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1CDC0-24C0-48B6-90A2-1F7B48EE86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EC4BB0-AB83-4987-BD17-ABBB74A8E9C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1CDC0-24C0-48B6-90A2-1F7B48EE86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E0EC4BB0-AB83-4987-BD17-ABBB74A8E9C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1CDC0-24C0-48B6-90A2-1F7B48EE86A0}"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EC4BB0-AB83-4987-BD17-ABBB74A8E9C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61CDC0-24C0-48B6-90A2-1F7B48EE86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0EC4BB0-AB83-4987-BD17-ABBB74A8E9C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1CDC0-24C0-48B6-90A2-1F7B48EE86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0EC4BB0-AB83-4987-BD17-ABBB74A8E9CD}"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61CDC0-24C0-48B6-90A2-1F7B48EE86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EC4BB0-AB83-4987-BD17-ABBB74A8E9CD}"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61CDC0-24C0-48B6-90A2-1F7B48EE86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C4BB0-AB83-4987-BD17-ABBB74A8E9CD}"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61CDC0-24C0-48B6-90A2-1F7B48EE86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EC4BB0-AB83-4987-BD17-ABBB74A8E9C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1CDC0-24C0-48B6-90A2-1F7B48EE86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EC4BB0-AB83-4987-BD17-ABBB74A8E9C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61CDC0-24C0-48B6-90A2-1F7B48EE86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E0EC4BB0-AB83-4987-BD17-ABBB74A8E9CD}" type="datetimeFigureOut">
              <a:rPr lang="en-US" smtClean="0"/>
              <a:t>8/31/2024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5661CDC0-24C0-48B6-90A2-1F7B48EE86A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6777318" cy="1731982"/>
          </a:xfrm>
        </p:spPr>
        <p:txBody>
          <a:bodyPr/>
          <a:lstStyle/>
          <a:p>
            <a:r>
              <a:rPr lang="en-US" sz="3600" u="sng" dirty="0">
                <a:solidFill>
                  <a:srgbClr val="FF0000"/>
                </a:solidFill>
                <a:latin typeface="Calibri" panose="020F0502020204030204" pitchFamily="34" charset="0"/>
                <a:cs typeface="Calibri" panose="020F0502020204030204" pitchFamily="34" charset="0"/>
              </a:rPr>
              <a:t>OTP VERIFICATION SYSTEM</a:t>
            </a:r>
          </a:p>
        </p:txBody>
      </p:sp>
    </p:spTree>
    <p:extLst>
      <p:ext uri="{BB962C8B-B14F-4D97-AF65-F5344CB8AC3E}">
        <p14:creationId xmlns:p14="http://schemas.microsoft.com/office/powerpoint/2010/main" val="271001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u="sng" dirty="0">
                <a:solidFill>
                  <a:srgbClr val="FF0000"/>
                </a:solidFill>
                <a:latin typeface="Calibri" panose="020F0502020204030204" pitchFamily="34" charset="0"/>
                <a:cs typeface="Calibri" panose="020F0502020204030204" pitchFamily="34" charset="0"/>
              </a:rPr>
              <a:t>conclusion</a:t>
            </a:r>
          </a:p>
        </p:txBody>
      </p:sp>
      <p:sp>
        <p:nvSpPr>
          <p:cNvPr id="3" name="Content Placeholder 2"/>
          <p:cNvSpPr>
            <a:spLocks noGrp="1"/>
          </p:cNvSpPr>
          <p:nvPr>
            <p:ph sz="quarter" idx="13"/>
          </p:nvPr>
        </p:nvSpPr>
        <p:spPr/>
        <p:txBody>
          <a:bodyPr>
            <a:normAutofit/>
          </a:bodyPr>
          <a:lstStyle/>
          <a:p>
            <a:r>
              <a:rPr lang="en-US" sz="2000" dirty="0">
                <a:latin typeface="Arial" panose="020B0604020202020204" pitchFamily="34" charset="0"/>
                <a:cs typeface="Arial" panose="020B0604020202020204" pitchFamily="34" charset="0"/>
              </a:rPr>
              <a:t>OTP verification is one of the ways to ensure the identity of a person during transactions, registration, etc. OTP verification provides additional security along with the static password method. It also helps to reduce cyber crimes as the expiry time of OTP is just a few minutes. OTP verification is a very simple and feasible solution for any business or own private purpose.</a:t>
            </a:r>
          </a:p>
        </p:txBody>
      </p:sp>
    </p:spTree>
    <p:extLst>
      <p:ext uri="{BB962C8B-B14F-4D97-AF65-F5344CB8AC3E}">
        <p14:creationId xmlns:p14="http://schemas.microsoft.com/office/powerpoint/2010/main" val="331548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1143000"/>
          </a:xfrm>
        </p:spPr>
        <p:txBody>
          <a:bodyPr/>
          <a:lstStyle/>
          <a:p>
            <a:r>
              <a:rPr lang="en-US" dirty="0">
                <a:latin typeface="Calibri" panose="020F0502020204030204" pitchFamily="34" charset="0"/>
                <a:cs typeface="Calibri" panose="020F0502020204030204" pitchFamily="34" charset="0"/>
              </a:rPr>
              <a:t>                                  </a:t>
            </a:r>
            <a:r>
              <a:rPr lang="en-US" u="sng" dirty="0">
                <a:solidFill>
                  <a:srgbClr val="FF0000"/>
                </a:solidFill>
                <a:latin typeface="Calibri" panose="020F0502020204030204" pitchFamily="34" charset="0"/>
                <a:cs typeface="Calibri" panose="020F0502020204030204" pitchFamily="34" charset="0"/>
              </a:rPr>
              <a:t>INDEX</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907059476"/>
              </p:ext>
            </p:extLst>
          </p:nvPr>
        </p:nvGraphicFramePr>
        <p:xfrm>
          <a:off x="609600" y="1524000"/>
          <a:ext cx="7924800" cy="5222240"/>
        </p:xfrm>
        <a:graphic>
          <a:graphicData uri="http://schemas.openxmlformats.org/drawingml/2006/table">
            <a:tbl>
              <a:tblPr firstRow="1" bandRow="1">
                <a:effectLst>
                  <a:outerShdw blurRad="50800" dist="38100" dir="2700000" algn="tl" rotWithShape="0">
                    <a:prstClr val="black">
                      <a:alpha val="40000"/>
                    </a:prstClr>
                  </a:outerShdw>
                </a:effectLst>
                <a:tableStyleId>{00A15C55-8517-42AA-B614-E9B94910E393}</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0">
                <a:tc>
                  <a:txBody>
                    <a:bodyPr/>
                    <a:lstStyle/>
                    <a:p>
                      <a:r>
                        <a:rPr lang="en-US" sz="2000" dirty="0">
                          <a:latin typeface="Arial" panose="020B0604020202020204" pitchFamily="34" charset="0"/>
                          <a:cs typeface="Arial" panose="020B0604020202020204" pitchFamily="34" charset="0"/>
                        </a:rPr>
                        <a:t>                             SL</a:t>
                      </a:r>
                      <a:r>
                        <a:rPr lang="en-US" sz="2000" baseline="0" dirty="0">
                          <a:latin typeface="Arial" panose="020B0604020202020204" pitchFamily="34" charset="0"/>
                          <a:cs typeface="Arial" panose="020B0604020202020204" pitchFamily="34" charset="0"/>
                        </a:rPr>
                        <a:t> NO</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                   TOPIC  </a:t>
                      </a:r>
                    </a:p>
                  </a:txBody>
                  <a:tcPr/>
                </a:tc>
                <a:extLst>
                  <a:ext uri="{0D108BD9-81ED-4DB2-BD59-A6C34878D82A}">
                    <a16:rowId xmlns:a16="http://schemas.microsoft.com/office/drawing/2014/main" val="10000"/>
                  </a:ext>
                </a:extLst>
              </a:tr>
              <a:tr h="370840">
                <a:tc>
                  <a:txBody>
                    <a:bodyPr/>
                    <a:lstStyle/>
                    <a:p>
                      <a:r>
                        <a:rPr lang="en-US" sz="2000" dirty="0">
                          <a:latin typeface="Arial" panose="020B0604020202020204" pitchFamily="34" charset="0"/>
                          <a:cs typeface="Arial" panose="020B0604020202020204" pitchFamily="34" charset="0"/>
                        </a:rPr>
                        <a:t>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                  INTRODUCTION</a:t>
                      </a:r>
                    </a:p>
                    <a:p>
                      <a:r>
                        <a:rPr lang="en-US" sz="20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1"/>
                  </a:ext>
                </a:extLst>
              </a:tr>
              <a:tr h="370840">
                <a:tc>
                  <a:txBody>
                    <a:bodyPr/>
                    <a:lstStyle/>
                    <a:p>
                      <a:r>
                        <a:rPr lang="en-US" sz="2000" dirty="0">
                          <a:latin typeface="Arial" panose="020B0604020202020204" pitchFamily="34" charset="0"/>
                          <a:cs typeface="Arial" panose="020B0604020202020204" pitchFamily="34" charset="0"/>
                        </a:rPr>
                        <a:t>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              OBJECTIVE</a:t>
                      </a:r>
                    </a:p>
                    <a:p>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r>
                        <a:rPr lang="en-US" sz="2000" dirty="0">
                          <a:latin typeface="Arial" panose="020B0604020202020204" pitchFamily="34" charset="0"/>
                          <a:cs typeface="Arial" panose="020B0604020202020204" pitchFamily="34" charset="0"/>
                        </a:rPr>
                        <a:t>                              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        PROJECT</a:t>
                      </a:r>
                      <a:r>
                        <a:rPr lang="en-US" sz="2000" baseline="0" dirty="0">
                          <a:latin typeface="Arial" panose="020B0604020202020204" pitchFamily="34" charset="0"/>
                          <a:cs typeface="Arial" panose="020B0604020202020204" pitchFamily="34" charset="0"/>
                        </a:rPr>
                        <a:t> DIAGRAM</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3"/>
                  </a:ext>
                </a:extLst>
              </a:tr>
              <a:tr h="370840">
                <a:tc>
                  <a:txBody>
                    <a:bodyPr/>
                    <a:lstStyle/>
                    <a:p>
                      <a:r>
                        <a:rPr lang="en-US" sz="2000" dirty="0">
                          <a:latin typeface="Arial" panose="020B0604020202020204" pitchFamily="34" charset="0"/>
                          <a:cs typeface="Arial" panose="020B0604020202020204" pitchFamily="34" charset="0"/>
                        </a:rPr>
                        <a:t>                              5</a:t>
                      </a:r>
                    </a:p>
                  </a:txBody>
                  <a:tcPr/>
                </a:tc>
                <a:tc>
                  <a:txBody>
                    <a:bodyPr/>
                    <a:lstStyle/>
                    <a:p>
                      <a:r>
                        <a:rPr lang="en-US" sz="2000" dirty="0">
                          <a:latin typeface="Arial" panose="020B0604020202020204" pitchFamily="34" charset="0"/>
                          <a:cs typeface="Arial" panose="020B0604020202020204" pitchFamily="34" charset="0"/>
                        </a:rPr>
                        <a:t>      PROJECT</a:t>
                      </a:r>
                      <a:r>
                        <a:rPr lang="en-US" sz="2000" baseline="0" dirty="0">
                          <a:latin typeface="Arial" panose="020B0604020202020204" pitchFamily="34" charset="0"/>
                          <a:cs typeface="Arial" panose="020B0604020202020204" pitchFamily="34" charset="0"/>
                        </a:rPr>
                        <a:t> REQUIREMENTS</a:t>
                      </a:r>
                      <a:r>
                        <a:rPr lang="en-US" sz="20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4"/>
                  </a:ext>
                </a:extLst>
              </a:tr>
              <a:tr h="370840">
                <a:tc>
                  <a:txBody>
                    <a:bodyPr/>
                    <a:lstStyle/>
                    <a:p>
                      <a:r>
                        <a:rPr lang="en-US" sz="2000" dirty="0">
                          <a:latin typeface="Arial" panose="020B0604020202020204" pitchFamily="34" charset="0"/>
                          <a:cs typeface="Arial" panose="020B0604020202020204" pitchFamily="34" charset="0"/>
                        </a:rPr>
                        <a:t>                              6</a:t>
                      </a:r>
                    </a:p>
                  </a:txBody>
                  <a:tcPr/>
                </a:tc>
                <a:tc>
                  <a:txBody>
                    <a:bodyPr/>
                    <a:lstStyle/>
                    <a:p>
                      <a:r>
                        <a:rPr lang="en-US" sz="2000" dirty="0">
                          <a:latin typeface="Arial" panose="020B0604020202020204" pitchFamily="34" charset="0"/>
                          <a:cs typeface="Arial" panose="020B0604020202020204" pitchFamily="34" charset="0"/>
                        </a:rPr>
                        <a:t>    HARDWARE AND</a:t>
                      </a:r>
                      <a:r>
                        <a:rPr lang="en-US" sz="2000" baseline="0" dirty="0">
                          <a:latin typeface="Arial" panose="020B0604020202020204" pitchFamily="34" charset="0"/>
                          <a:cs typeface="Arial" panose="020B0604020202020204" pitchFamily="34" charset="0"/>
                        </a:rPr>
                        <a:t> SOFTWARE                                REQUIREMENTS</a:t>
                      </a:r>
                      <a:r>
                        <a:rPr lang="en-US" sz="2000" dirty="0">
                          <a:latin typeface="Arial" panose="020B0604020202020204" pitchFamily="34" charset="0"/>
                          <a:cs typeface="Arial" panose="020B0604020202020204" pitchFamily="34" charset="0"/>
                        </a:rPr>
                        <a:t>                               </a:t>
                      </a:r>
                    </a:p>
                  </a:txBody>
                  <a:tcPr/>
                </a:tc>
                <a:extLst>
                  <a:ext uri="{0D108BD9-81ED-4DB2-BD59-A6C34878D82A}">
                    <a16:rowId xmlns:a16="http://schemas.microsoft.com/office/drawing/2014/main" val="10005"/>
                  </a:ext>
                </a:extLst>
              </a:tr>
              <a:tr h="370840">
                <a:tc>
                  <a:txBody>
                    <a:bodyPr/>
                    <a:lstStyle/>
                    <a:p>
                      <a:r>
                        <a:rPr lang="en-US" sz="2000" dirty="0">
                          <a:latin typeface="Arial" panose="020B0604020202020204" pitchFamily="34" charset="0"/>
                          <a:cs typeface="Arial" panose="020B0604020202020204" pitchFamily="34" charset="0"/>
                        </a:rPr>
                        <a:t>                              7</a:t>
                      </a:r>
                    </a:p>
                  </a:txBody>
                  <a:tcPr/>
                </a:tc>
                <a:tc>
                  <a:txBody>
                    <a:bodyPr/>
                    <a:lstStyle/>
                    <a:p>
                      <a:r>
                        <a:rPr lang="en-US" sz="2000" dirty="0">
                          <a:latin typeface="Arial" panose="020B0604020202020204" pitchFamily="34" charset="0"/>
                          <a:cs typeface="Arial" panose="020B0604020202020204" pitchFamily="34" charset="0"/>
                        </a:rPr>
                        <a:t>           CODING VIDEO </a:t>
                      </a:r>
                    </a:p>
                  </a:txBody>
                  <a:tcPr/>
                </a:tc>
                <a:extLst>
                  <a:ext uri="{0D108BD9-81ED-4DB2-BD59-A6C34878D82A}">
                    <a16:rowId xmlns:a16="http://schemas.microsoft.com/office/drawing/2014/main" val="10006"/>
                  </a:ext>
                </a:extLst>
              </a:tr>
              <a:tr h="370840">
                <a:tc>
                  <a:txBody>
                    <a:bodyPr/>
                    <a:lstStyle/>
                    <a:p>
                      <a:r>
                        <a:rPr lang="en-US" sz="2000" dirty="0">
                          <a:latin typeface="Arial" panose="020B0604020202020204" pitchFamily="34" charset="0"/>
                          <a:cs typeface="Arial" panose="020B0604020202020204" pitchFamily="34" charset="0"/>
                        </a:rPr>
                        <a:t>                              8 </a:t>
                      </a:r>
                    </a:p>
                  </a:txBody>
                  <a:tcPr/>
                </a:tc>
                <a:tc>
                  <a:txBody>
                    <a:bodyPr/>
                    <a:lstStyle/>
                    <a:p>
                      <a:r>
                        <a:rPr lang="en-US" sz="2000" dirty="0">
                          <a:latin typeface="Arial" panose="020B0604020202020204" pitchFamily="34" charset="0"/>
                          <a:cs typeface="Arial" panose="020B0604020202020204" pitchFamily="34" charset="0"/>
                        </a:rPr>
                        <a:t>          OUTPUT SCREENSHOT   </a:t>
                      </a:r>
                    </a:p>
                  </a:txBody>
                  <a:tcPr/>
                </a:tc>
                <a:extLst>
                  <a:ext uri="{0D108BD9-81ED-4DB2-BD59-A6C34878D82A}">
                    <a16:rowId xmlns:a16="http://schemas.microsoft.com/office/drawing/2014/main" val="10007"/>
                  </a:ext>
                </a:extLst>
              </a:tr>
              <a:tr h="528320">
                <a:tc>
                  <a:txBody>
                    <a:bodyPr/>
                    <a:lstStyle/>
                    <a:p>
                      <a:r>
                        <a:rPr lang="en-US" sz="2000" dirty="0">
                          <a:latin typeface="Arial" panose="020B0604020202020204" pitchFamily="34" charset="0"/>
                          <a:cs typeface="Arial" panose="020B0604020202020204" pitchFamily="34" charset="0"/>
                        </a:rPr>
                        <a:t>                               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           CONCLUSION</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9591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609600"/>
          </a:xfrm>
        </p:spPr>
        <p:txBody>
          <a:bodyPr/>
          <a:lstStyle/>
          <a:p>
            <a:r>
              <a:rPr lang="en-US" dirty="0"/>
              <a:t>                             </a:t>
            </a:r>
            <a:br>
              <a:rPr lang="en-US" dirty="0"/>
            </a:br>
            <a:r>
              <a:rPr lang="en-US" dirty="0">
                <a:latin typeface="Calibri" panose="020F0502020204030204" pitchFamily="34" charset="0"/>
                <a:cs typeface="Calibri" panose="020F0502020204030204" pitchFamily="34" charset="0"/>
              </a:rPr>
              <a:t>                              </a:t>
            </a:r>
            <a:r>
              <a:rPr lang="en-US" u="sng" dirty="0">
                <a:solidFill>
                  <a:srgbClr val="FF0000"/>
                </a:solidFill>
                <a:latin typeface="Calibri" panose="020F0502020204030204" pitchFamily="34" charset="0"/>
                <a:cs typeface="Calibri" panose="020F0502020204030204" pitchFamily="34" charset="0"/>
              </a:rPr>
              <a:t>INTRODUCTION</a:t>
            </a:r>
          </a:p>
        </p:txBody>
      </p:sp>
      <p:sp>
        <p:nvSpPr>
          <p:cNvPr id="3" name="Content Placeholder 2"/>
          <p:cNvSpPr>
            <a:spLocks noGrp="1"/>
          </p:cNvSpPr>
          <p:nvPr>
            <p:ph sz="quarter" idx="13"/>
          </p:nvPr>
        </p:nvSpPr>
        <p:spPr>
          <a:xfrm>
            <a:off x="152400" y="762000"/>
            <a:ext cx="8991600" cy="6400800"/>
          </a:xfrm>
        </p:spPr>
        <p:txBody>
          <a:bodyPr>
            <a:noAutofit/>
          </a:bodyPr>
          <a:lstStyle/>
          <a:p>
            <a:r>
              <a:rPr lang="en-US" sz="2000" dirty="0">
                <a:latin typeface="Arial" panose="020B0604020202020204" pitchFamily="34" charset="0"/>
                <a:cs typeface="Arial" panose="020B0604020202020204" pitchFamily="34" charset="0"/>
              </a:rPr>
              <a:t>Security and privacy most important for an individual in software domain. So, we should access to only the authorized </a:t>
            </a:r>
            <a:r>
              <a:rPr lang="en-US" sz="2000" dirty="0" err="1">
                <a:latin typeface="Arial" panose="020B0604020202020204" pitchFamily="34" charset="0"/>
                <a:cs typeface="Arial" panose="020B0604020202020204" pitchFamily="34" charset="0"/>
              </a:rPr>
              <a:t>individual.authentication</a:t>
            </a:r>
            <a:r>
              <a:rPr lang="en-US" sz="2000" dirty="0">
                <a:latin typeface="Arial" panose="020B0604020202020204" pitchFamily="34" charset="0"/>
                <a:cs typeface="Arial" panose="020B0604020202020204" pitchFamily="34" charset="0"/>
              </a:rPr>
              <a:t> is </a:t>
            </a:r>
            <a:r>
              <a:rPr lang="en-US" sz="2000" dirty="0" err="1">
                <a:latin typeface="Arial" panose="020B0604020202020204" pitchFamily="34" charset="0"/>
                <a:cs typeface="Arial" panose="020B0604020202020204" pitchFamily="34" charset="0"/>
              </a:rPr>
              <a:t>necessary.That</a:t>
            </a:r>
            <a:r>
              <a:rPr lang="en-US" sz="2000" dirty="0">
                <a:latin typeface="Arial" panose="020B0604020202020204" pitchFamily="34" charset="0"/>
                <a:cs typeface="Arial" panose="020B0604020202020204" pitchFamily="34" charset="0"/>
              </a:rPr>
              <a:t> how </a:t>
            </a:r>
            <a:r>
              <a:rPr lang="en-US" sz="2000" dirty="0" err="1">
                <a:latin typeface="Arial" panose="020B0604020202020204" pitchFamily="34" charset="0"/>
                <a:cs typeface="Arial" panose="020B0604020202020204" pitchFamily="34" charset="0"/>
              </a:rPr>
              <a:t>otp</a:t>
            </a:r>
            <a:r>
              <a:rPr lang="en-US" sz="2000" dirty="0">
                <a:latin typeface="Arial" panose="020B0604020202020204" pitchFamily="34" charset="0"/>
                <a:cs typeface="Arial" panose="020B0604020202020204" pitchFamily="34" charset="0"/>
              </a:rPr>
              <a:t> helps. It is fixed length random number generated and sent to the individual verification the </a:t>
            </a:r>
            <a:r>
              <a:rPr lang="en-US" sz="2000" dirty="0" err="1">
                <a:latin typeface="Arial" panose="020B0604020202020204" pitchFamily="34" charset="0"/>
                <a:cs typeface="Arial" panose="020B0604020202020204" pitchFamily="34" charset="0"/>
              </a:rPr>
              <a:t>perosn</a:t>
            </a:r>
            <a:r>
              <a:rPr lang="en-US" sz="2000" dirty="0">
                <a:latin typeface="Arial" panose="020B0604020202020204" pitchFamily="34" charset="0"/>
                <a:cs typeface="Arial" panose="020B0604020202020204" pitchFamily="34" charset="0"/>
              </a:rPr>
              <a:t> enter for verification</a:t>
            </a:r>
          </a:p>
          <a:p>
            <a:r>
              <a:rPr lang="en-US" sz="2000" dirty="0">
                <a:latin typeface="Arial" panose="020B0604020202020204" pitchFamily="34" charset="0"/>
                <a:cs typeface="Arial" panose="020B0604020202020204" pitchFamily="34" charset="0"/>
              </a:rPr>
              <a:t>The purpose of this method involves:</a:t>
            </a:r>
          </a:p>
          <a:p>
            <a:r>
              <a:rPr lang="en-US" sz="2000" dirty="0">
                <a:latin typeface="Arial" panose="020B0604020202020204" pitchFamily="34" charset="0"/>
                <a:cs typeface="Arial" panose="020B0604020202020204" pitchFamily="34" charset="0"/>
              </a:rPr>
              <a:t>OTP generation</a:t>
            </a:r>
          </a:p>
          <a:p>
            <a:r>
              <a:rPr lang="en-US" sz="2000" dirty="0">
                <a:latin typeface="Arial" panose="020B0604020202020204" pitchFamily="34" charset="0"/>
                <a:cs typeface="Arial" panose="020B0604020202020204" pitchFamily="34" charset="0"/>
              </a:rPr>
              <a:t>Send </a:t>
            </a:r>
            <a:r>
              <a:rPr lang="en-US" sz="2000" dirty="0" err="1">
                <a:latin typeface="Arial" panose="020B0604020202020204" pitchFamily="34" charset="0"/>
                <a:cs typeface="Arial" panose="020B0604020202020204" pitchFamily="34" charset="0"/>
              </a:rPr>
              <a:t>otp</a:t>
            </a:r>
            <a:r>
              <a:rPr lang="en-US" sz="2000" dirty="0">
                <a:latin typeface="Arial" panose="020B0604020202020204" pitchFamily="34" charset="0"/>
                <a:cs typeface="Arial" panose="020B0604020202020204" pitchFamily="34" charset="0"/>
              </a:rPr>
              <a:t> to respective emails</a:t>
            </a:r>
          </a:p>
          <a:p>
            <a:r>
              <a:rPr lang="en-US" sz="2000" dirty="0" err="1">
                <a:latin typeface="Arial" panose="020B0604020202020204" pitchFamily="34" charset="0"/>
                <a:cs typeface="Arial" panose="020B0604020202020204" pitchFamily="34" charset="0"/>
              </a:rPr>
              <a:t>Otp</a:t>
            </a:r>
            <a:r>
              <a:rPr lang="en-US" sz="2000" dirty="0">
                <a:latin typeface="Arial" panose="020B0604020202020204" pitchFamily="34" charset="0"/>
                <a:cs typeface="Arial" panose="020B0604020202020204" pitchFamily="34" charset="0"/>
              </a:rPr>
              <a:t> validation ( Maximum 3 attempts)</a:t>
            </a:r>
          </a:p>
          <a:p>
            <a:r>
              <a:rPr lang="en-US" sz="2000" dirty="0">
                <a:latin typeface="Arial" panose="020B0604020202020204" pitchFamily="34" charset="0"/>
                <a:cs typeface="Arial" panose="020B0604020202020204" pitchFamily="34" charset="0"/>
              </a:rPr>
              <a:t>Send verification </a:t>
            </a:r>
            <a:r>
              <a:rPr lang="en-US" sz="2000" dirty="0" err="1">
                <a:latin typeface="Arial" panose="020B0604020202020204" pitchFamily="34" charset="0"/>
                <a:cs typeface="Arial" panose="020B0604020202020204" pitchFamily="34" charset="0"/>
              </a:rPr>
              <a:t>gmails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Problem statement: You are tasked with developing an OTP (One-Time Password) verification system in Python. The system should generate a 6-digit OTP and send it to the user's email address for verification. Upon receiving the OTP, the user should enter it into the system for validation. If the entered OTP matches the generated OTP, access should be granted; otherwise, access should be denied.                                          </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057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FF0000"/>
                </a:solidFill>
                <a:latin typeface="Calibri" panose="020F0502020204030204" pitchFamily="34" charset="0"/>
                <a:cs typeface="Calibri" panose="020F0502020204030204" pitchFamily="34" charset="0"/>
              </a:rPr>
              <a:t>OBJECTIVE</a:t>
            </a:r>
          </a:p>
        </p:txBody>
      </p:sp>
      <p:sp>
        <p:nvSpPr>
          <p:cNvPr id="3" name="Content Placeholder 2"/>
          <p:cNvSpPr>
            <a:spLocks noGrp="1"/>
          </p:cNvSpPr>
          <p:nvPr>
            <p:ph sz="quarter" idx="13"/>
          </p:nvPr>
        </p:nvSpPr>
        <p:spPr/>
        <p:txBody>
          <a:bodyPr>
            <a:normAutofit/>
          </a:bodyPr>
          <a:lstStyle/>
          <a:p>
            <a:pPr fontAlgn="t"/>
            <a:r>
              <a:rPr lang="en-US" b="1" dirty="0"/>
              <a:t> </a:t>
            </a:r>
            <a:r>
              <a:rPr lang="en-US" sz="2000" dirty="0">
                <a:latin typeface="Arial" panose="020B0604020202020204" pitchFamily="34" charset="0"/>
                <a:cs typeface="Arial" panose="020B0604020202020204" pitchFamily="34" charset="0"/>
              </a:rPr>
              <a:t>This project involves generating a 6-digit one-time password (OTP) and sending it via email to authenticate users. The OTP is generated randomly using Python libraries and sent to the provided email address. The user must then enter the OTP they receive to gain access.</a:t>
            </a:r>
          </a:p>
          <a:p>
            <a:pPr fontAlgn="t"/>
            <a:endParaRPr lang="en-US" dirty="0"/>
          </a:p>
          <a:p>
            <a:pPr marL="0" indent="0" fontAlgn="t">
              <a:buNone/>
            </a:pPr>
            <a:r>
              <a:rPr lang="en-US" b="1" dirty="0"/>
              <a:t> </a:t>
            </a:r>
            <a:endParaRPr lang="en-US" dirty="0"/>
          </a:p>
        </p:txBody>
      </p:sp>
    </p:spTree>
    <p:extLst>
      <p:ext uri="{BB962C8B-B14F-4D97-AF65-F5344CB8AC3E}">
        <p14:creationId xmlns:p14="http://schemas.microsoft.com/office/powerpoint/2010/main" val="328502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FF0000"/>
                </a:solidFill>
                <a:latin typeface="Calibri" panose="020F0502020204030204" pitchFamily="34" charset="0"/>
                <a:cs typeface="Calibri" panose="020F0502020204030204" pitchFamily="34" charset="0"/>
              </a:rPr>
              <a:t>PROJECT DIAGRAM    </a:t>
            </a:r>
            <a:br>
              <a:rPr lang="en-US" dirty="0"/>
            </a:br>
            <a:r>
              <a:rPr lang="en-US" dirty="0"/>
              <a:t>   </a:t>
            </a:r>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514600" y="1524000"/>
            <a:ext cx="34290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21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82000" cy="1112838"/>
          </a:xfrm>
        </p:spPr>
        <p:txBody>
          <a:bodyPr/>
          <a:lstStyle/>
          <a:p>
            <a:r>
              <a:rPr lang="en-US" dirty="0"/>
              <a:t>                          </a:t>
            </a:r>
            <a:r>
              <a:rPr lang="en-US" u="sng" dirty="0">
                <a:solidFill>
                  <a:srgbClr val="FF0000"/>
                </a:solidFill>
                <a:latin typeface="Calibri" panose="020F0502020204030204" pitchFamily="34" charset="0"/>
                <a:cs typeface="Calibri" panose="020F0502020204030204" pitchFamily="34" charset="0"/>
              </a:rPr>
              <a:t>PROJECT REQUIREMENTS        </a:t>
            </a:r>
          </a:p>
        </p:txBody>
      </p:sp>
      <p:sp>
        <p:nvSpPr>
          <p:cNvPr id="3" name="Content Placeholder 2"/>
          <p:cNvSpPr>
            <a:spLocks noGrp="1"/>
          </p:cNvSpPr>
          <p:nvPr>
            <p:ph sz="quarter" idx="13"/>
          </p:nvPr>
        </p:nvSpPr>
        <p:spPr/>
        <p:txBody>
          <a:bodyPr/>
          <a:lstStyle/>
          <a:p>
            <a:pPr fontAlgn="base"/>
            <a:r>
              <a:rPr lang="en-US" sz="2000" dirty="0">
                <a:latin typeface="Arial" panose="020B0604020202020204" pitchFamily="34" charset="0"/>
                <a:cs typeface="Arial" panose="020B0604020202020204" pitchFamily="34" charset="0"/>
              </a:rPr>
              <a:t>Implement a function to generate a 6-digit OTP randomly.</a:t>
            </a:r>
          </a:p>
          <a:p>
            <a:pPr fontAlgn="base"/>
            <a:r>
              <a:rPr lang="en-US" sz="2000" dirty="0">
                <a:latin typeface="Arial" panose="020B0604020202020204" pitchFamily="34" charset="0"/>
                <a:cs typeface="Arial" panose="020B0604020202020204" pitchFamily="34" charset="0"/>
              </a:rPr>
              <a:t>Develop a function to simulate sending the OTP to the user's email address.</a:t>
            </a:r>
          </a:p>
          <a:p>
            <a:pPr fontAlgn="base"/>
            <a:r>
              <a:rPr lang="en-US" sz="2000" dirty="0">
                <a:latin typeface="Arial" panose="020B0604020202020204" pitchFamily="34" charset="0"/>
                <a:cs typeface="Arial" panose="020B0604020202020204" pitchFamily="34" charset="0"/>
              </a:rPr>
              <a:t>Create a function to prompt the user to enter the OTP received in their email.</a:t>
            </a:r>
          </a:p>
          <a:p>
            <a:pPr fontAlgn="base"/>
            <a:r>
              <a:rPr lang="en-US" sz="2000" dirty="0">
                <a:latin typeface="Arial" panose="020B0604020202020204" pitchFamily="34" charset="0"/>
                <a:cs typeface="Arial" panose="020B0604020202020204" pitchFamily="34" charset="0"/>
              </a:rPr>
              <a:t>Implement a function to verify if the entered OTP matches the generated OTP.</a:t>
            </a:r>
          </a:p>
          <a:p>
            <a:pPr fontAlgn="base"/>
            <a:r>
              <a:rPr lang="en-US" sz="2000" dirty="0">
                <a:latin typeface="Arial" panose="020B0604020202020204" pitchFamily="34" charset="0"/>
                <a:cs typeface="Arial" panose="020B0604020202020204" pitchFamily="34" charset="0"/>
              </a:rPr>
              <a:t>Ensure proper error handling and user-friendly prompts throughout the system.</a:t>
            </a:r>
          </a:p>
          <a:p>
            <a:pPr fontAlgn="base"/>
            <a:r>
              <a:rPr lang="en-US" sz="2000" dirty="0">
                <a:latin typeface="Arial" panose="020B0604020202020204" pitchFamily="34" charset="0"/>
                <a:cs typeface="Arial" panose="020B0604020202020204" pitchFamily="34" charset="0"/>
              </a:rPr>
              <a:t>Allow the user to retry OTP entry in case of incorrect input</a:t>
            </a:r>
          </a:p>
          <a:p>
            <a:endParaRPr lang="en-US" dirty="0"/>
          </a:p>
        </p:txBody>
      </p:sp>
    </p:spTree>
    <p:extLst>
      <p:ext uri="{BB962C8B-B14F-4D97-AF65-F5344CB8AC3E}">
        <p14:creationId xmlns:p14="http://schemas.microsoft.com/office/powerpoint/2010/main" val="90768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487362"/>
          </a:xfrm>
        </p:spPr>
        <p:txBody>
          <a:bodyPr/>
          <a:lstStyle/>
          <a:p>
            <a:r>
              <a:rPr lang="en-US" sz="2400" dirty="0">
                <a:latin typeface="Calibri" panose="020F0502020204030204" pitchFamily="34" charset="0"/>
                <a:cs typeface="Calibri" panose="020F0502020204030204" pitchFamily="34" charset="0"/>
              </a:rPr>
              <a:t>                     </a:t>
            </a:r>
            <a:r>
              <a:rPr lang="en-US" sz="2400" u="sng" dirty="0">
                <a:solidFill>
                  <a:srgbClr val="FF0000"/>
                </a:solidFill>
                <a:latin typeface="Calibri" panose="020F0502020204030204" pitchFamily="34" charset="0"/>
                <a:cs typeface="Calibri" panose="020F0502020204030204" pitchFamily="34" charset="0"/>
              </a:rPr>
              <a:t>HARDWARE AND SOFTWARE REQUIREMENTS   </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418411063"/>
              </p:ext>
            </p:extLst>
          </p:nvPr>
        </p:nvGraphicFramePr>
        <p:xfrm>
          <a:off x="609600" y="1066800"/>
          <a:ext cx="7924800" cy="2717076"/>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15686">
                <a:tc>
                  <a:txBody>
                    <a:bodyPr/>
                    <a:lstStyle/>
                    <a:p>
                      <a:r>
                        <a:rPr lang="en-US" dirty="0">
                          <a:latin typeface="Arial" panose="020B0604020202020204" pitchFamily="34" charset="0"/>
                          <a:cs typeface="Arial" panose="020B0604020202020204" pitchFamily="34" charset="0"/>
                        </a:rPr>
                        <a:t>                  HARDWARE</a:t>
                      </a:r>
                      <a:r>
                        <a:rPr lang="en-US" baseline="0" dirty="0">
                          <a:latin typeface="Arial" panose="020B0604020202020204" pitchFamily="34" charset="0"/>
                          <a:cs typeface="Arial" panose="020B0604020202020204" pitchFamily="34" charset="0"/>
                        </a:rPr>
                        <a:t> TOOLS</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           MINIMU</a:t>
                      </a:r>
                      <a:r>
                        <a:rPr lang="en-US" baseline="0"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   REQUIREMENTS</a:t>
                      </a:r>
                    </a:p>
                  </a:txBody>
                  <a:tcPr/>
                </a:tc>
                <a:extLst>
                  <a:ext uri="{0D108BD9-81ED-4DB2-BD59-A6C34878D82A}">
                    <a16:rowId xmlns:a16="http://schemas.microsoft.com/office/drawing/2014/main" val="10000"/>
                  </a:ext>
                </a:extLst>
              </a:tr>
              <a:tr h="391886">
                <a:tc>
                  <a:txBody>
                    <a:bodyPr/>
                    <a:lstStyle/>
                    <a:p>
                      <a:r>
                        <a:rPr lang="en-US" dirty="0">
                          <a:latin typeface="Arial" panose="020B0604020202020204" pitchFamily="34" charset="0"/>
                          <a:cs typeface="Arial" panose="020B0604020202020204" pitchFamily="34" charset="0"/>
                        </a:rPr>
                        <a:t>          Processor</a:t>
                      </a:r>
                    </a:p>
                  </a:txBody>
                  <a:tcPr/>
                </a:tc>
                <a:tc>
                  <a:txBody>
                    <a:bodyPr/>
                    <a:lstStyle/>
                    <a:p>
                      <a:r>
                        <a:rPr lang="en-US" dirty="0">
                          <a:latin typeface="Arial" panose="020B0604020202020204" pitchFamily="34" charset="0"/>
                          <a:cs typeface="Arial" panose="020B0604020202020204" pitchFamily="34" charset="0"/>
                        </a:rPr>
                        <a:t> Dual</a:t>
                      </a:r>
                      <a:r>
                        <a:rPr lang="en-US" baseline="0" dirty="0">
                          <a:latin typeface="Arial" panose="020B0604020202020204" pitchFamily="34" charset="0"/>
                          <a:cs typeface="Arial" panose="020B0604020202020204" pitchFamily="34" charset="0"/>
                        </a:rPr>
                        <a:t> core or above</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91886">
                <a:tc>
                  <a:txBody>
                    <a:bodyPr/>
                    <a:lstStyle/>
                    <a:p>
                      <a:r>
                        <a:rPr lang="en-US" dirty="0">
                          <a:latin typeface="Arial" panose="020B0604020202020204" pitchFamily="34" charset="0"/>
                          <a:cs typeface="Arial" panose="020B0604020202020204" pitchFamily="34" charset="0"/>
                        </a:rPr>
                        <a:t>         Hard disk</a:t>
                      </a:r>
                    </a:p>
                  </a:txBody>
                  <a:tcPr/>
                </a:tc>
                <a:tc>
                  <a:txBody>
                    <a:bodyPr/>
                    <a:lstStyle/>
                    <a:p>
                      <a:r>
                        <a:rPr lang="en-US" dirty="0">
                          <a:latin typeface="Arial" panose="020B0604020202020204" pitchFamily="34" charset="0"/>
                          <a:cs typeface="Arial" panose="020B0604020202020204" pitchFamily="34" charset="0"/>
                        </a:rPr>
                        <a:t>4 GB</a:t>
                      </a:r>
                    </a:p>
                  </a:txBody>
                  <a:tcPr/>
                </a:tc>
                <a:extLst>
                  <a:ext uri="{0D108BD9-81ED-4DB2-BD59-A6C34878D82A}">
                    <a16:rowId xmlns:a16="http://schemas.microsoft.com/office/drawing/2014/main" val="10002"/>
                  </a:ext>
                </a:extLst>
              </a:tr>
              <a:tr h="391886">
                <a:tc>
                  <a:txBody>
                    <a:bodyPr/>
                    <a:lstStyle/>
                    <a:p>
                      <a:r>
                        <a:rPr lang="en-US" dirty="0">
                          <a:latin typeface="Arial" panose="020B0604020202020204" pitchFamily="34" charset="0"/>
                          <a:cs typeface="Arial" panose="020B0604020202020204" pitchFamily="34" charset="0"/>
                        </a:rPr>
                        <a:t>        Ram</a:t>
                      </a:r>
                    </a:p>
                  </a:txBody>
                  <a:tcPr/>
                </a:tc>
                <a:tc>
                  <a:txBody>
                    <a:bodyPr/>
                    <a:lstStyle/>
                    <a:p>
                      <a:r>
                        <a:rPr lang="en-US" dirty="0">
                          <a:latin typeface="Arial" panose="020B0604020202020204" pitchFamily="34" charset="0"/>
                          <a:cs typeface="Arial" panose="020B0604020202020204" pitchFamily="34" charset="0"/>
                        </a:rPr>
                        <a:t>8GB</a:t>
                      </a:r>
                    </a:p>
                  </a:txBody>
                  <a:tcPr/>
                </a:tc>
                <a:extLst>
                  <a:ext uri="{0D108BD9-81ED-4DB2-BD59-A6C34878D82A}">
                    <a16:rowId xmlns:a16="http://schemas.microsoft.com/office/drawing/2014/main" val="10003"/>
                  </a:ext>
                </a:extLst>
              </a:tr>
              <a:tr h="391886">
                <a:tc>
                  <a:txBody>
                    <a:bodyPr/>
                    <a:lstStyle/>
                    <a:p>
                      <a:r>
                        <a:rPr lang="en-US" dirty="0">
                          <a:latin typeface="Arial" panose="020B0604020202020204" pitchFamily="34" charset="0"/>
                          <a:cs typeface="Arial" panose="020B0604020202020204" pitchFamily="34" charset="0"/>
                        </a:rPr>
                        <a:t>        Monitor</a:t>
                      </a:r>
                    </a:p>
                  </a:txBody>
                  <a:tcPr/>
                </a:tc>
                <a:tc>
                  <a:txBody>
                    <a:bodyPr/>
                    <a:lstStyle/>
                    <a:p>
                      <a:r>
                        <a:rPr lang="en-US" dirty="0">
                          <a:latin typeface="Arial" panose="020B0604020202020204" pitchFamily="34" charset="0"/>
                          <a:cs typeface="Arial" panose="020B0604020202020204" pitchFamily="34" charset="0"/>
                        </a:rPr>
                        <a:t>17”” </a:t>
                      </a:r>
                      <a:r>
                        <a:rPr lang="en-US" dirty="0" err="1">
                          <a:latin typeface="Arial" panose="020B0604020202020204" pitchFamily="34" charset="0"/>
                          <a:cs typeface="Arial" panose="020B0604020202020204" pitchFamily="34" charset="0"/>
                        </a:rPr>
                        <a:t>coloured</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391886">
                <a:tc>
                  <a:txBody>
                    <a:bodyPr/>
                    <a:lstStyle/>
                    <a:p>
                      <a:r>
                        <a:rPr lang="en-US" dirty="0">
                          <a:latin typeface="Arial" panose="020B0604020202020204" pitchFamily="34" charset="0"/>
                          <a:cs typeface="Arial" panose="020B0604020202020204" pitchFamily="34" charset="0"/>
                        </a:rPr>
                        <a:t>         Mouse </a:t>
                      </a:r>
                    </a:p>
                  </a:txBody>
                  <a:tcPr/>
                </a:tc>
                <a:tc>
                  <a:txBody>
                    <a:bodyPr/>
                    <a:lstStyle/>
                    <a:p>
                      <a:r>
                        <a:rPr lang="en-US" dirty="0">
                          <a:latin typeface="Arial" panose="020B0604020202020204" pitchFamily="34" charset="0"/>
                          <a:cs typeface="Arial" panose="020B0604020202020204" pitchFamily="34" charset="0"/>
                        </a:rPr>
                        <a:t> Optical</a:t>
                      </a:r>
                    </a:p>
                  </a:txBody>
                  <a:tcPr/>
                </a:tc>
                <a:extLst>
                  <a:ext uri="{0D108BD9-81ED-4DB2-BD59-A6C34878D82A}">
                    <a16:rowId xmlns:a16="http://schemas.microsoft.com/office/drawing/2014/main" val="10005"/>
                  </a:ext>
                </a:extLst>
              </a:tr>
              <a:tr h="391886">
                <a:tc>
                  <a:txBody>
                    <a:bodyPr/>
                    <a:lstStyle/>
                    <a:p>
                      <a:r>
                        <a:rPr lang="en-US" dirty="0">
                          <a:latin typeface="Arial" panose="020B0604020202020204" pitchFamily="34" charset="0"/>
                          <a:cs typeface="Arial" panose="020B0604020202020204" pitchFamily="34" charset="0"/>
                        </a:rPr>
                        <a:t>         keyboard</a:t>
                      </a:r>
                    </a:p>
                  </a:txBody>
                  <a:tcPr/>
                </a:tc>
                <a:tc>
                  <a:txBody>
                    <a:bodyPr/>
                    <a:lstStyle/>
                    <a:p>
                      <a:r>
                        <a:rPr lang="en-US" dirty="0">
                          <a:latin typeface="Arial" panose="020B0604020202020204" pitchFamily="34" charset="0"/>
                          <a:cs typeface="Arial" panose="020B0604020202020204" pitchFamily="34" charset="0"/>
                        </a:rPr>
                        <a:t>122</a:t>
                      </a:r>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9411040"/>
              </p:ext>
            </p:extLst>
          </p:nvPr>
        </p:nvGraphicFramePr>
        <p:xfrm>
          <a:off x="609600" y="4114800"/>
          <a:ext cx="7924800" cy="222504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70840">
                <a:tc>
                  <a:txBody>
                    <a:bodyPr/>
                    <a:lstStyle/>
                    <a:p>
                      <a:r>
                        <a:rPr lang="en-US" dirty="0">
                          <a:latin typeface="Arial" panose="020B0604020202020204" pitchFamily="34" charset="0"/>
                          <a:cs typeface="Arial" panose="020B0604020202020204" pitchFamily="34" charset="0"/>
                        </a:rPr>
                        <a:t>          SOFTWARE TOOLS</a:t>
                      </a:r>
                    </a:p>
                  </a:txBody>
                  <a:tcPr/>
                </a:tc>
                <a:tc>
                  <a:txBody>
                    <a:bodyPr/>
                    <a:lstStyle/>
                    <a:p>
                      <a:r>
                        <a:rPr lang="en-US" dirty="0">
                          <a:latin typeface="Arial" panose="020B0604020202020204" pitchFamily="34" charset="0"/>
                          <a:cs typeface="Arial" panose="020B0604020202020204" pitchFamily="34" charset="0"/>
                        </a:rPr>
                        <a:t>         MINIMU</a:t>
                      </a:r>
                      <a:r>
                        <a:rPr lang="en-US" baseline="0"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   REQUIREMENTS</a:t>
                      </a:r>
                    </a:p>
                  </a:txBody>
                  <a:tcPr/>
                </a:tc>
                <a:extLst>
                  <a:ext uri="{0D108BD9-81ED-4DB2-BD59-A6C34878D82A}">
                    <a16:rowId xmlns:a16="http://schemas.microsoft.com/office/drawing/2014/main" val="10000"/>
                  </a:ext>
                </a:extLst>
              </a:tr>
              <a:tr h="370840">
                <a:tc>
                  <a:txBody>
                    <a:bodyPr/>
                    <a:lstStyle/>
                    <a:p>
                      <a:r>
                        <a:rPr lang="en-US" dirty="0">
                          <a:latin typeface="Arial" panose="020B0604020202020204" pitchFamily="34" charset="0"/>
                          <a:cs typeface="Arial" panose="020B0604020202020204" pitchFamily="34" charset="0"/>
                        </a:rPr>
                        <a:t>              Platform</a:t>
                      </a:r>
                    </a:p>
                  </a:txBody>
                  <a:tcPr/>
                </a:tc>
                <a:tc>
                  <a:txBody>
                    <a:bodyPr/>
                    <a:lstStyle/>
                    <a:p>
                      <a:r>
                        <a:rPr lang="en-US" dirty="0">
                          <a:latin typeface="Arial" panose="020B0604020202020204" pitchFamily="34" charset="0"/>
                          <a:cs typeface="Arial" panose="020B0604020202020204" pitchFamily="34" charset="0"/>
                        </a:rPr>
                        <a:t>            Windows/</a:t>
                      </a:r>
                      <a:r>
                        <a:rPr lang="en-US" dirty="0" err="1">
                          <a:latin typeface="Arial" panose="020B0604020202020204" pitchFamily="34" charset="0"/>
                          <a:cs typeface="Arial" panose="020B0604020202020204" pitchFamily="34" charset="0"/>
                        </a:rPr>
                        <a:t>linux</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Os</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wWndows</a:t>
                      </a:r>
                      <a:r>
                        <a:rPr lang="en-US" dirty="0">
                          <a:latin typeface="Arial" panose="020B0604020202020204" pitchFamily="34" charset="0"/>
                          <a:cs typeface="Arial" panose="020B0604020202020204" pitchFamily="34" charset="0"/>
                        </a:rPr>
                        <a:t>/mac</a:t>
                      </a:r>
                    </a:p>
                  </a:txBody>
                  <a:tcPr/>
                </a:tc>
                <a:extLst>
                  <a:ext uri="{0D108BD9-81ED-4DB2-BD59-A6C34878D82A}">
                    <a16:rowId xmlns:a16="http://schemas.microsoft.com/office/drawing/2014/main" val="10002"/>
                  </a:ext>
                </a:extLst>
              </a:tr>
              <a:tr h="370840">
                <a:tc>
                  <a:txBody>
                    <a:bodyPr/>
                    <a:lstStyle/>
                    <a:p>
                      <a:r>
                        <a:rPr lang="en-US" dirty="0">
                          <a:latin typeface="Arial" panose="020B0604020202020204" pitchFamily="34" charset="0"/>
                          <a:cs typeface="Arial" panose="020B0604020202020204" pitchFamily="34" charset="0"/>
                        </a:rPr>
                        <a:t>             Technology</a:t>
                      </a:r>
                    </a:p>
                  </a:txBody>
                  <a:tcPr/>
                </a:tc>
                <a:tc>
                  <a:txBody>
                    <a:bodyPr/>
                    <a:lstStyle/>
                    <a:p>
                      <a:r>
                        <a:rPr lang="en-US" dirty="0">
                          <a:latin typeface="Arial" panose="020B0604020202020204" pitchFamily="34" charset="0"/>
                          <a:cs typeface="Arial" panose="020B0604020202020204" pitchFamily="34" charset="0"/>
                        </a:rPr>
                        <a:t>            Machine learning-</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python</a:t>
                      </a:r>
                    </a:p>
                  </a:txBody>
                  <a:tcPr/>
                </a:tc>
                <a:extLst>
                  <a:ext uri="{0D108BD9-81ED-4DB2-BD59-A6C34878D82A}">
                    <a16:rowId xmlns:a16="http://schemas.microsoft.com/office/drawing/2014/main" val="10003"/>
                  </a:ext>
                </a:extLst>
              </a:tr>
              <a:tr h="370840">
                <a:tc>
                  <a:txBody>
                    <a:bodyPr/>
                    <a:lstStyle/>
                    <a:p>
                      <a:r>
                        <a:rPr lang="en-US" dirty="0">
                          <a:latin typeface="Arial" panose="020B0604020202020204" pitchFamily="34" charset="0"/>
                          <a:cs typeface="Arial" panose="020B0604020202020204" pitchFamily="34" charset="0"/>
                        </a:rPr>
                        <a:t>            Script language</a:t>
                      </a:r>
                    </a:p>
                  </a:txBody>
                  <a:tcPr/>
                </a:tc>
                <a:tc>
                  <a:txBody>
                    <a:bodyPr/>
                    <a:lstStyle/>
                    <a:p>
                      <a:r>
                        <a:rPr lang="en-US" dirty="0">
                          <a:latin typeface="Arial" panose="020B0604020202020204" pitchFamily="34" charset="0"/>
                          <a:cs typeface="Arial" panose="020B0604020202020204" pitchFamily="34" charset="0"/>
                        </a:rPr>
                        <a:t>          Python</a:t>
                      </a:r>
                    </a:p>
                  </a:txBody>
                  <a:tcPr/>
                </a:tc>
                <a:extLst>
                  <a:ext uri="{0D108BD9-81ED-4DB2-BD59-A6C34878D82A}">
                    <a16:rowId xmlns:a16="http://schemas.microsoft.com/office/drawing/2014/main" val="10004"/>
                  </a:ext>
                </a:extLst>
              </a:tr>
              <a:tr h="370840">
                <a:tc>
                  <a:txBody>
                    <a:bodyPr/>
                    <a:lstStyle/>
                    <a:p>
                      <a:r>
                        <a:rPr lang="en-US" dirty="0">
                          <a:latin typeface="Arial" panose="020B0604020202020204" pitchFamily="34" charset="0"/>
                          <a:cs typeface="Arial" panose="020B0604020202020204" pitchFamily="34" charset="0"/>
                        </a:rPr>
                        <a:t>             Ide</a:t>
                      </a:r>
                    </a:p>
                  </a:txBody>
                  <a:tcPr/>
                </a:tc>
                <a:tc>
                  <a:txBody>
                    <a:bodyPr/>
                    <a:lstStyle/>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Pycharm</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6344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15962"/>
          </a:xfrm>
        </p:spPr>
        <p:txBody>
          <a:bodyPr/>
          <a:lstStyle/>
          <a:p>
            <a:r>
              <a:rPr lang="en-US" dirty="0"/>
              <a:t>                                  </a:t>
            </a:r>
            <a:r>
              <a:rPr lang="en-US" u="sng" dirty="0">
                <a:solidFill>
                  <a:srgbClr val="FF0000"/>
                </a:solidFill>
                <a:latin typeface="Calibri" panose="020F0502020204030204" pitchFamily="34" charset="0"/>
                <a:cs typeface="Calibri" panose="020F0502020204030204" pitchFamily="34" charset="0"/>
              </a:rPr>
              <a:t>CODING VIDEO</a:t>
            </a:r>
          </a:p>
        </p:txBody>
      </p:sp>
      <p:pic>
        <p:nvPicPr>
          <p:cNvPr id="4" name="VIDEO PYTHON.mp4">
            <a:hlinkClick r:id="" action="ppaction://media"/>
          </p:cNvPr>
          <p:cNvPicPr>
            <a:picLocks noGrp="1" noChangeAspect="1"/>
          </p:cNvPicPr>
          <p:nvPr>
            <p:ph sz="quarter" idx="13"/>
            <a:videoFile r:link="rId2"/>
            <p:extLst>
              <p:ext uri="{DAA4B4D4-6D71-4841-9C94-3DE7FCFB9230}">
                <p14:media xmlns:p14="http://schemas.microsoft.com/office/powerpoint/2010/main" r:embed="rId1"/>
              </p:ext>
            </p:extLst>
          </p:nvPr>
        </p:nvPicPr>
        <p:blipFill>
          <a:blip r:embed="rId4"/>
          <a:stretch>
            <a:fillRect/>
          </a:stretch>
        </p:blipFill>
        <p:spPr>
          <a:xfrm>
            <a:off x="0" y="1143000"/>
            <a:ext cx="8763000" cy="5350266"/>
          </a:xfrm>
        </p:spPr>
      </p:pic>
    </p:spTree>
    <p:extLst>
      <p:ext uri="{BB962C8B-B14F-4D97-AF65-F5344CB8AC3E}">
        <p14:creationId xmlns:p14="http://schemas.microsoft.com/office/powerpoint/2010/main" val="160034967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5" y="228600"/>
            <a:ext cx="7924800" cy="792162"/>
          </a:xfrm>
        </p:spPr>
        <p:txBody>
          <a:bodyPr/>
          <a:lstStyle/>
          <a:p>
            <a:r>
              <a:rPr lang="en-US" dirty="0"/>
              <a:t>                          </a:t>
            </a:r>
            <a:r>
              <a:rPr lang="en-US" u="sng" dirty="0">
                <a:solidFill>
                  <a:srgbClr val="FF0000"/>
                </a:solidFill>
                <a:latin typeface="Calibri" panose="020F0502020204030204" pitchFamily="34" charset="0"/>
                <a:cs typeface="Calibri" panose="020F0502020204030204" pitchFamily="34" charset="0"/>
              </a:rPr>
              <a:t>OUTPUT SCREENSHOT    </a:t>
            </a:r>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1143000"/>
            <a:ext cx="3733800" cy="1828800"/>
          </a:xfrm>
          <a:prstGeom prst="rect">
            <a:avLst/>
          </a:prstGeom>
        </p:spPr>
      </p:pic>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200400"/>
            <a:ext cx="3581400" cy="2372056"/>
          </a:xfrm>
          <a:prstGeom prst="rect">
            <a:avLst/>
          </a:prstGeom>
        </p:spPr>
      </p:pic>
      <p:pic>
        <p:nvPicPr>
          <p:cNvPr id="15" name="Picture 1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6464" y="3200400"/>
            <a:ext cx="3730336" cy="2372056"/>
          </a:xfrm>
          <a:prstGeom prst="rect">
            <a:avLst/>
          </a:prstGeom>
        </p:spPr>
      </p:pic>
      <p:pic>
        <p:nvPicPr>
          <p:cNvPr id="17" name="Content Placeholder 16" descr="Screen Clipping"/>
          <p:cNvPicPr>
            <a:picLocks noGrp="1" noChangeAspect="1"/>
          </p:cNvPicPr>
          <p:nvPr>
            <p:ph sz="quarter" idx="13"/>
          </p:nvPr>
        </p:nvPicPr>
        <p:blipFill>
          <a:blip r:embed="rId5">
            <a:extLst>
              <a:ext uri="{28A0092B-C50C-407E-A947-70E740481C1C}">
                <a14:useLocalDpi xmlns:a14="http://schemas.microsoft.com/office/drawing/2010/main" val="0"/>
              </a:ext>
            </a:extLst>
          </a:blip>
          <a:stretch>
            <a:fillRect/>
          </a:stretch>
        </p:blipFill>
        <p:spPr>
          <a:xfrm>
            <a:off x="533400" y="1057072"/>
            <a:ext cx="3429000" cy="1762328"/>
          </a:xfrm>
        </p:spPr>
      </p:pic>
    </p:spTree>
    <p:extLst>
      <p:ext uri="{BB962C8B-B14F-4D97-AF65-F5344CB8AC3E}">
        <p14:creationId xmlns:p14="http://schemas.microsoft.com/office/powerpoint/2010/main" val="3556685035"/>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210</TotalTime>
  <Words>487</Words>
  <Application>Microsoft Office PowerPoint</Application>
  <PresentationFormat>On-screen Show (4:3)</PresentationFormat>
  <Paragraphs>73</Paragraphs>
  <Slides>10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Narrow</vt:lpstr>
      <vt:lpstr>Calibri</vt:lpstr>
      <vt:lpstr>Horizon</vt:lpstr>
      <vt:lpstr>OTP VERIFICATION SYSTEM</vt:lpstr>
      <vt:lpstr>                                  INDEX</vt:lpstr>
      <vt:lpstr>                                                            INTRODUCTION</vt:lpstr>
      <vt:lpstr>OBJECTIVE</vt:lpstr>
      <vt:lpstr>PROJECT DIAGRAM        </vt:lpstr>
      <vt:lpstr>                          PROJECT REQUIREMENTS        </vt:lpstr>
      <vt:lpstr>                     HARDWARE AND SOFTWARE REQUIREMENTS   </vt:lpstr>
      <vt:lpstr>                                  CODING VIDEO</vt:lpstr>
      <vt:lpstr>                          OUTPUT SCREENSHOT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24</cp:revision>
  <dcterms:created xsi:type="dcterms:W3CDTF">2024-05-27T06:13:29Z</dcterms:created>
  <dcterms:modified xsi:type="dcterms:W3CDTF">2024-08-30T20:03:40Z</dcterms:modified>
</cp:coreProperties>
</file>