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7" r:id="rId1"/>
  </p:sldMasterIdLst>
  <p:notesMasterIdLst>
    <p:notesMasterId r:id="rId4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6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7D34CB-1025-49FF-B81E-4931F05680AC}">
          <p14:sldIdLst>
            <p14:sldId id="256"/>
            <p14:sldId id="257"/>
            <p14:sldId id="25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4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9C24-31C1-4E54-856B-60B0F9277EE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20EC-73FF-4778-941B-58AB70DBC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6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1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0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82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5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6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7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84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94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5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72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9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24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11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87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8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04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68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27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20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9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9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4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3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00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20EC-73FF-4778-941B-58AB70DBCC7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3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76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7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72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2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3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0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5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D7CD-C7DD-4284-926C-8678D15EA408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C86E0A-BE4C-4F69-8D8C-DCC7C1649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913" y="972377"/>
            <a:ext cx="10071466" cy="210136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Science with Python Career Program </a:t>
            </a:r>
            <a:endParaRPr lang="en-I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9195" y="3562038"/>
            <a:ext cx="8915399" cy="1126283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tx1"/>
                </a:solidFill>
                <a:latin typeface="Algerian" panose="04020705040A02060702" pitchFamily="82" charset="0"/>
              </a:rPr>
              <a:t>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271295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Check duplicated row in dataset</a:t>
            </a:r>
          </a:p>
          <a:p>
            <a:r>
              <a:rPr lang="en-US" sz="1400" b="1" u="sng" dirty="0" err="1"/>
              <a:t>df</a:t>
            </a:r>
            <a:r>
              <a:rPr lang="en-US" sz="1400" b="1" u="sng" dirty="0"/>
              <a:t>[</a:t>
            </a:r>
            <a:r>
              <a:rPr lang="en-US" sz="1400" b="1" u="sng" dirty="0" err="1"/>
              <a:t>df.duplicated</a:t>
            </a:r>
            <a:r>
              <a:rPr lang="en-US" sz="1400" b="1" u="sng" dirty="0"/>
              <a:t>()]</a:t>
            </a:r>
            <a:endParaRPr lang="en-IN" sz="1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29" y="2590317"/>
            <a:ext cx="9866918" cy="411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66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Check duplicated row in dataset</a:t>
            </a:r>
          </a:p>
          <a:p>
            <a:r>
              <a:rPr lang="en-US" sz="1400" b="1" u="sng" dirty="0" err="1"/>
              <a:t>df</a:t>
            </a:r>
            <a:r>
              <a:rPr lang="en-US" sz="1400" b="1" u="sng" dirty="0"/>
              <a:t>[</a:t>
            </a:r>
            <a:r>
              <a:rPr lang="en-US" sz="1400" b="1" u="sng" dirty="0" err="1"/>
              <a:t>df.duplicated</a:t>
            </a:r>
            <a:r>
              <a:rPr lang="en-US" sz="1400" b="1" u="sng" dirty="0"/>
              <a:t>()]</a:t>
            </a:r>
            <a:endParaRPr lang="en-IN" sz="1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29" y="2590317"/>
            <a:ext cx="9866918" cy="411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2522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 Drop all duplicated row</a:t>
            </a:r>
          </a:p>
          <a:p>
            <a:r>
              <a:rPr lang="en-US" sz="2000" b="1" u="sng" dirty="0" err="1"/>
              <a:t>df</a:t>
            </a:r>
            <a:r>
              <a:rPr lang="en-US" sz="2000" b="1" u="sng" dirty="0"/>
              <a:t> = </a:t>
            </a:r>
            <a:r>
              <a:rPr lang="en-US" sz="2000" b="1" u="sng" dirty="0" err="1"/>
              <a:t>df.drop_duplicates</a:t>
            </a:r>
            <a:r>
              <a:rPr lang="en-US" sz="2000" b="1" u="sng" dirty="0" smtClean="0"/>
              <a:t>()</a:t>
            </a:r>
            <a:endParaRPr lang="en-US" sz="20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56" y="3352630"/>
            <a:ext cx="8316486" cy="24387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45178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#To get the column types  </a:t>
            </a:r>
          </a:p>
          <a:p>
            <a:r>
              <a:rPr lang="en-US" sz="2000" b="1" u="sng" dirty="0" err="1"/>
              <a:t>df.dtypes</a:t>
            </a:r>
            <a:endParaRPr lang="en-US" sz="2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26" y="2956554"/>
            <a:ext cx="5058481" cy="32484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7137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27372"/>
            <a:ext cx="8012723" cy="125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2. Importing the Dataset and Explanation of Features: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346" y="1866663"/>
            <a:ext cx="112453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#we use (</a:t>
            </a:r>
            <a:r>
              <a:rPr lang="en-US" sz="2000" b="1" u="sng" dirty="0" err="1"/>
              <a:t>value_counts</a:t>
            </a:r>
            <a:r>
              <a:rPr lang="en-US" sz="2000" b="1" u="sng" dirty="0"/>
              <a:t>) to know to know the sold numbers of each car use (plot) to draw the graph</a:t>
            </a:r>
          </a:p>
          <a:p>
            <a:r>
              <a:rPr lang="en-US" sz="2000" b="1" u="sng" dirty="0" err="1"/>
              <a:t>df</a:t>
            </a:r>
            <a:r>
              <a:rPr lang="en-US" sz="2000" b="1" u="sng" dirty="0"/>
              <a:t>["name"].</a:t>
            </a:r>
            <a:r>
              <a:rPr lang="en-US" sz="2000" b="1" u="sng" dirty="0" err="1"/>
              <a:t>value_counts</a:t>
            </a:r>
            <a:r>
              <a:rPr lang="en-US" sz="2000" b="1" u="sng" dirty="0"/>
              <a:t>(normalize = True)[:5].plot(kind = 'bar') </a:t>
            </a:r>
          </a:p>
          <a:p>
            <a:r>
              <a:rPr lang="en-US" sz="2000" b="1" u="sng" dirty="0" err="1"/>
              <a:t>plt.show</a:t>
            </a:r>
            <a:r>
              <a:rPr lang="en-US" sz="2000" b="1" u="sng" dirty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0" y="3028079"/>
            <a:ext cx="5055577" cy="3621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2080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27372"/>
            <a:ext cx="8012723" cy="125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2. Importing the Dataset and Explanation of Features: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105" y="1741690"/>
            <a:ext cx="112453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#add new </a:t>
            </a:r>
            <a:r>
              <a:rPr lang="en-US" sz="2000" b="1" u="sng" dirty="0" err="1"/>
              <a:t>coulmn</a:t>
            </a:r>
            <a:r>
              <a:rPr lang="en-US" sz="2000" b="1" u="sng" dirty="0"/>
              <a:t> by brand name split first part  </a:t>
            </a:r>
          </a:p>
          <a:p>
            <a:r>
              <a:rPr lang="en-US" sz="2000" b="1" u="sng" dirty="0" err="1"/>
              <a:t>df</a:t>
            </a:r>
            <a:r>
              <a:rPr lang="en-US" sz="2000" b="1" u="sng" dirty="0"/>
              <a:t>["brand"] = </a:t>
            </a:r>
            <a:r>
              <a:rPr lang="en-US" sz="2000" b="1" u="sng" dirty="0" err="1"/>
              <a:t>df.name.apply</a:t>
            </a:r>
            <a:r>
              <a:rPr lang="en-US" sz="2000" b="1" u="sng" dirty="0"/>
              <a:t>(lambda x : ' '.join(</a:t>
            </a:r>
            <a:r>
              <a:rPr lang="en-US" sz="2000" b="1" u="sng" dirty="0" err="1"/>
              <a:t>x.split</a:t>
            </a:r>
            <a:r>
              <a:rPr lang="en-US" sz="2000" b="1" u="sng" dirty="0"/>
              <a:t>(' ')[:1]))#Cuts first word only(car brand)from name column</a:t>
            </a:r>
          </a:p>
          <a:p>
            <a:r>
              <a:rPr lang="en-US" sz="2000" b="1" u="sng" dirty="0" err="1"/>
              <a:t>df</a:t>
            </a:r>
            <a:r>
              <a:rPr lang="en-US" sz="2000" b="1" u="sng" dirty="0"/>
              <a:t>['brand'] # New column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5" y="3065129"/>
            <a:ext cx="10774279" cy="3600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294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27372"/>
            <a:ext cx="8012723" cy="125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2. Importing the Dataset and Explanation of Features: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425" y="1926446"/>
            <a:ext cx="6337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#To know </a:t>
            </a:r>
            <a:r>
              <a:rPr lang="en-US" sz="2000" b="1" u="sng" dirty="0" err="1"/>
              <a:t>countnvalue</a:t>
            </a:r>
            <a:r>
              <a:rPr lang="en-US" sz="2000" b="1" u="sng" dirty="0"/>
              <a:t> in </a:t>
            </a:r>
            <a:r>
              <a:rPr lang="en-US" sz="2000" b="1" u="sng" dirty="0" err="1"/>
              <a:t>coulmn</a:t>
            </a:r>
            <a:endParaRPr lang="en-US" sz="2000" b="1" u="sng" dirty="0"/>
          </a:p>
          <a:p>
            <a:r>
              <a:rPr lang="en-US" sz="2000" b="1" u="sng" dirty="0" err="1"/>
              <a:t>df.brand.value_counts</a:t>
            </a:r>
            <a:r>
              <a:rPr lang="en-US" sz="2000" b="1" u="sng" dirty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09" y="2782038"/>
            <a:ext cx="5323253" cy="3976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7850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27372"/>
            <a:ext cx="8012723" cy="125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2. Importing the Dataset and Explanation of Features: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101" y="1829730"/>
            <a:ext cx="109464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#we use </a:t>
            </a:r>
            <a:r>
              <a:rPr lang="en-US" sz="1400" b="1" u="sng" dirty="0" err="1"/>
              <a:t>groupby</a:t>
            </a:r>
            <a:r>
              <a:rPr lang="en-US" sz="1400" b="1" u="sng" dirty="0"/>
              <a:t> and mean to extract values and plot to draw the graph</a:t>
            </a:r>
          </a:p>
          <a:p>
            <a:r>
              <a:rPr lang="en-US" sz="1400" b="1" u="sng" dirty="0"/>
              <a:t>price = </a:t>
            </a:r>
            <a:r>
              <a:rPr lang="en-US" sz="1400" b="1" u="sng" dirty="0" err="1"/>
              <a:t>df.groupby</a:t>
            </a:r>
            <a:r>
              <a:rPr lang="en-US" sz="1400" b="1" u="sng" dirty="0"/>
              <a:t>(['brand'])[['</a:t>
            </a:r>
            <a:r>
              <a:rPr lang="en-US" sz="1400" b="1" u="sng" dirty="0" err="1"/>
              <a:t>selling_price</a:t>
            </a:r>
            <a:r>
              <a:rPr lang="en-US" sz="1400" b="1" u="sng" dirty="0"/>
              <a:t>']].mean()</a:t>
            </a:r>
          </a:p>
          <a:p>
            <a:r>
              <a:rPr lang="en-US" sz="1400" b="1" u="sng" dirty="0" err="1"/>
              <a:t>price.sort_values</a:t>
            </a:r>
            <a:r>
              <a:rPr lang="en-US" sz="1400" b="1" u="sng" dirty="0"/>
              <a:t>(by='</a:t>
            </a:r>
            <a:r>
              <a:rPr lang="en-US" sz="1400" b="1" u="sng" dirty="0" err="1"/>
              <a:t>selling_price</a:t>
            </a:r>
            <a:r>
              <a:rPr lang="en-US" sz="1400" b="1" u="sng" dirty="0"/>
              <a:t>', ascending=True, </a:t>
            </a:r>
            <a:r>
              <a:rPr lang="en-US" sz="1400" b="1" u="sng" dirty="0" err="1"/>
              <a:t>inplace</a:t>
            </a:r>
            <a:r>
              <a:rPr lang="en-US" sz="1400" b="1" u="sng" dirty="0"/>
              <a:t>=True)</a:t>
            </a:r>
          </a:p>
          <a:p>
            <a:r>
              <a:rPr lang="en-US" sz="1400" b="1" u="sng" dirty="0"/>
              <a:t>ax   = </a:t>
            </a:r>
            <a:r>
              <a:rPr lang="en-US" sz="1400" b="1" u="sng" dirty="0" err="1"/>
              <a:t>price.plot</a:t>
            </a:r>
            <a:r>
              <a:rPr lang="en-US" sz="1400" b="1" u="sng" dirty="0"/>
              <a:t>(kind='</a:t>
            </a:r>
            <a:r>
              <a:rPr lang="en-US" sz="1400" b="1" u="sng" dirty="0" err="1"/>
              <a:t>barh</a:t>
            </a:r>
            <a:r>
              <a:rPr lang="en-US" sz="1400" b="1" u="sng" dirty="0"/>
              <a:t>', </a:t>
            </a:r>
            <a:r>
              <a:rPr lang="en-US" sz="1400" b="1" u="sng" dirty="0" err="1"/>
              <a:t>cmap</a:t>
            </a:r>
            <a:r>
              <a:rPr lang="en-US" sz="1400" b="1" u="sng" dirty="0"/>
              <a:t>='</a:t>
            </a:r>
            <a:r>
              <a:rPr lang="en-US" sz="1400" b="1" u="sng" dirty="0" err="1"/>
              <a:t>PRGn</a:t>
            </a:r>
            <a:r>
              <a:rPr lang="en-US" sz="1400" b="1" u="sng" dirty="0"/>
              <a:t>' , </a:t>
            </a:r>
            <a:r>
              <a:rPr lang="en-US" sz="1400" b="1" u="sng" dirty="0" err="1"/>
              <a:t>figsize</a:t>
            </a:r>
            <a:r>
              <a:rPr lang="en-US" sz="1400" b="1" u="sng" dirty="0"/>
              <a:t>=(10,16) ,title= '</a:t>
            </a:r>
            <a:r>
              <a:rPr lang="en-US" sz="1400" b="1" u="sng" dirty="0" err="1"/>
              <a:t>Avarege</a:t>
            </a:r>
            <a:r>
              <a:rPr lang="en-US" sz="1400" b="1" u="sng" dirty="0"/>
              <a:t> Selling Price Car Brand')</a:t>
            </a:r>
          </a:p>
          <a:p>
            <a:r>
              <a:rPr lang="en-US" sz="1400" b="1" u="sng" dirty="0"/>
              <a:t>for c in </a:t>
            </a:r>
            <a:r>
              <a:rPr lang="en-US" sz="1400" b="1" u="sng" dirty="0" err="1"/>
              <a:t>ax.containers</a:t>
            </a:r>
            <a:r>
              <a:rPr lang="en-US" sz="1400" b="1" u="sng" dirty="0"/>
              <a:t>:</a:t>
            </a:r>
          </a:p>
          <a:p>
            <a:r>
              <a:rPr lang="en-US" sz="1400" b="1" u="sng" dirty="0"/>
              <a:t>        # set the bar label</a:t>
            </a:r>
          </a:p>
          <a:p>
            <a:r>
              <a:rPr lang="en-US" sz="1400" b="1" u="sng" dirty="0"/>
              <a:t>    </a:t>
            </a:r>
            <a:r>
              <a:rPr lang="en-US" sz="1400" b="1" u="sng" dirty="0" err="1"/>
              <a:t>ax.bar_label</a:t>
            </a:r>
            <a:r>
              <a:rPr lang="en-US" sz="1400" b="1" u="sng" dirty="0"/>
              <a:t>(c, </a:t>
            </a:r>
            <a:r>
              <a:rPr lang="en-US" sz="1400" b="1" u="sng" dirty="0" err="1"/>
              <a:t>fmt</a:t>
            </a:r>
            <a:r>
              <a:rPr lang="en-US" sz="1400" b="1" u="sng" dirty="0"/>
              <a:t>='%.0f',label_type='center', color='</a:t>
            </a:r>
            <a:r>
              <a:rPr lang="en-US" sz="1400" b="1" u="sng" dirty="0" err="1"/>
              <a:t>w',rotation</a:t>
            </a:r>
            <a:r>
              <a:rPr lang="en-US" sz="1400" b="1" u="sng" dirty="0"/>
              <a:t>=0)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371" y="3510229"/>
            <a:ext cx="5354913" cy="3221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215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Now trying to find out the sales classified by </a:t>
            </a:r>
            <a:r>
              <a:rPr lang="en-US" sz="4000" b="1" dirty="0" smtClean="0">
                <a:solidFill>
                  <a:schemeClr val="bg1"/>
                </a:solidFill>
              </a:rPr>
              <a:t>brand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1" y="1829730"/>
            <a:ext cx="98210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We will display sales by count and value in separate graphs</a:t>
            </a:r>
          </a:p>
          <a:p>
            <a:endParaRPr lang="en-US" sz="1400" b="1" u="sng" dirty="0"/>
          </a:p>
          <a:p>
            <a:r>
              <a:rPr lang="en-US" sz="1400" b="1" u="sng" dirty="0"/>
              <a:t>#plot 1:</a:t>
            </a:r>
          </a:p>
          <a:p>
            <a:r>
              <a:rPr lang="en-US" sz="1400" b="1" u="sng" dirty="0"/>
              <a:t>data = </a:t>
            </a:r>
            <a:r>
              <a:rPr lang="en-US" sz="1400" b="1" u="sng" dirty="0" err="1"/>
              <a:t>df.groupby</a:t>
            </a:r>
            <a:r>
              <a:rPr lang="en-US" sz="1400" b="1" u="sng" dirty="0"/>
              <a:t>(['brand'])['brand'].count().</a:t>
            </a:r>
            <a:r>
              <a:rPr lang="en-US" sz="1400" b="1" u="sng" dirty="0" err="1"/>
              <a:t>sort_values</a:t>
            </a:r>
            <a:r>
              <a:rPr lang="en-US" sz="1400" b="1" u="sng" dirty="0"/>
              <a:t>(ascending=False) #to extract the count </a:t>
            </a:r>
          </a:p>
          <a:p>
            <a:r>
              <a:rPr lang="en-US" sz="1400" b="1" u="sng" dirty="0"/>
              <a:t>x = </a:t>
            </a:r>
            <a:r>
              <a:rPr lang="en-US" sz="1400" b="1" u="sng" dirty="0" err="1"/>
              <a:t>data.index</a:t>
            </a:r>
            <a:r>
              <a:rPr lang="en-US" sz="1400" b="1" u="sng" dirty="0"/>
              <a:t> # to extract the brand name</a:t>
            </a:r>
          </a:p>
          <a:p>
            <a:r>
              <a:rPr lang="en-US" sz="1400" b="1" u="sng" dirty="0"/>
              <a:t>y = </a:t>
            </a:r>
            <a:r>
              <a:rPr lang="en-US" sz="1400" b="1" u="sng" dirty="0" err="1"/>
              <a:t>data.values</a:t>
            </a:r>
            <a:r>
              <a:rPr lang="en-US" sz="1400" b="1" u="sng" dirty="0"/>
              <a:t> # to extract the count to brand </a:t>
            </a:r>
          </a:p>
          <a:p>
            <a:r>
              <a:rPr lang="en-US" sz="1400" b="1" u="sng" dirty="0" err="1"/>
              <a:t>plt.subplot</a:t>
            </a:r>
            <a:r>
              <a:rPr lang="en-US" sz="1400" b="1" u="sng" dirty="0"/>
              <a:t>(2, 1, 1)#The location of the first graph 2 1 1 </a:t>
            </a:r>
          </a:p>
          <a:p>
            <a:r>
              <a:rPr lang="en-US" sz="1400" b="1" u="sng" dirty="0"/>
              <a:t>#the figure has 2 row, 1 columns, and this plot is the first plot.</a:t>
            </a:r>
          </a:p>
          <a:p>
            <a:r>
              <a:rPr lang="en-US" sz="1400" b="1" u="sng" dirty="0" err="1"/>
              <a:t>plt.bar</a:t>
            </a:r>
            <a:r>
              <a:rPr lang="en-US" sz="1400" b="1" u="sng" dirty="0"/>
              <a:t>(x, y, color ='</a:t>
            </a:r>
            <a:r>
              <a:rPr lang="en-US" sz="1400" b="1" u="sng" dirty="0" err="1"/>
              <a:t>blue',width</a:t>
            </a:r>
            <a:r>
              <a:rPr lang="en-US" sz="1400" b="1" u="sng" dirty="0"/>
              <a:t> = 0.4)#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to </a:t>
            </a:r>
            <a:r>
              <a:rPr lang="en-US" sz="1400" b="1" u="sng" dirty="0" err="1"/>
              <a:t>plt.bar</a:t>
            </a:r>
            <a:endParaRPr lang="en-US" sz="1400" b="1" u="sng" dirty="0"/>
          </a:p>
          <a:p>
            <a:r>
              <a:rPr lang="en-US" sz="1400" b="1" u="sng" dirty="0" err="1"/>
              <a:t>plt.rcParams</a:t>
            </a:r>
            <a:r>
              <a:rPr lang="en-US" sz="1400" b="1" u="sng" dirty="0"/>
              <a:t>['</a:t>
            </a:r>
            <a:r>
              <a:rPr lang="en-US" sz="1400" b="1" u="sng" dirty="0" err="1"/>
              <a:t>axes.facecolor</a:t>
            </a:r>
            <a:r>
              <a:rPr lang="en-US" sz="1400" b="1" u="sng" dirty="0"/>
              <a:t>'] = '#</a:t>
            </a:r>
            <a:r>
              <a:rPr lang="en-US" sz="1400" b="1" u="sng" dirty="0" err="1"/>
              <a:t>FFFFFF'#background</a:t>
            </a:r>
            <a:r>
              <a:rPr lang="en-US" sz="1400" b="1" u="sng" dirty="0"/>
              <a:t> color</a:t>
            </a:r>
          </a:p>
          <a:p>
            <a:r>
              <a:rPr lang="en-US" sz="1400" b="1" u="sng" dirty="0" err="1"/>
              <a:t>plt.xticks</a:t>
            </a:r>
            <a:r>
              <a:rPr lang="en-US" sz="1400" b="1" u="sng" dirty="0"/>
              <a:t>(rotation=90) #Make the text of the label Make the text of the label at  angle 90 </a:t>
            </a:r>
          </a:p>
          <a:p>
            <a:r>
              <a:rPr lang="en-US" sz="1400" b="1" u="sng" dirty="0" err="1"/>
              <a:t>plt.xlabel</a:t>
            </a:r>
            <a:r>
              <a:rPr lang="en-US" sz="1400" b="1" u="sng" dirty="0"/>
              <a:t>("Name",</a:t>
            </a:r>
            <a:r>
              <a:rPr lang="en-US" sz="1400" b="1" u="sng" dirty="0" err="1"/>
              <a:t>fontsize</a:t>
            </a:r>
            <a:r>
              <a:rPr lang="en-US" sz="1400" b="1" u="sng" dirty="0"/>
              <a:t>=10,color="black")#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and name to x</a:t>
            </a:r>
          </a:p>
          <a:p>
            <a:r>
              <a:rPr lang="en-US" sz="1400" b="1" u="sng" dirty="0" err="1"/>
              <a:t>plt.ylabel</a:t>
            </a:r>
            <a:r>
              <a:rPr lang="en-US" sz="1400" b="1" u="sng" dirty="0"/>
              <a:t>("Sales",</a:t>
            </a:r>
            <a:r>
              <a:rPr lang="en-US" sz="1400" b="1" u="sng" dirty="0" err="1"/>
              <a:t>fontsize</a:t>
            </a:r>
            <a:r>
              <a:rPr lang="en-US" sz="1400" b="1" u="sng" dirty="0"/>
              <a:t>=10,color="black")#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and name to y</a:t>
            </a:r>
          </a:p>
          <a:p>
            <a:r>
              <a:rPr lang="en-US" sz="1400" b="1" u="sng" dirty="0" err="1"/>
              <a:t>plt.title</a:t>
            </a:r>
            <a:r>
              <a:rPr lang="en-US" sz="1400" b="1" u="sng" dirty="0"/>
              <a:t>("</a:t>
            </a:r>
            <a:r>
              <a:rPr lang="en-US" sz="1400" b="1" u="sng" dirty="0" err="1"/>
              <a:t>ٍSales</a:t>
            </a:r>
            <a:r>
              <a:rPr lang="en-US" sz="1400" b="1" u="sng" dirty="0"/>
              <a:t> </a:t>
            </a:r>
            <a:r>
              <a:rPr lang="en-US" sz="1400" b="1" u="sng" dirty="0" err="1"/>
              <a:t>Gount</a:t>
            </a:r>
            <a:r>
              <a:rPr lang="en-US" sz="1400" b="1" u="sng" dirty="0"/>
              <a:t>",color="black")#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and name to title</a:t>
            </a:r>
          </a:p>
          <a:p>
            <a:r>
              <a:rPr lang="en-US" sz="1400" b="1" u="sng" dirty="0" err="1"/>
              <a:t>plt.legend</a:t>
            </a:r>
            <a:r>
              <a:rPr lang="en-US" sz="1400" b="1" u="sng" dirty="0"/>
              <a:t>(["count"], </a:t>
            </a:r>
            <a:r>
              <a:rPr lang="en-US" sz="1400" b="1" u="sng" dirty="0" err="1"/>
              <a:t>loc</a:t>
            </a:r>
            <a:r>
              <a:rPr lang="en-US" sz="1400" b="1" u="sng" dirty="0"/>
              <a:t> ="upper right" ,</a:t>
            </a:r>
            <a:r>
              <a:rPr lang="en-US" sz="1400" b="1" u="sng" dirty="0" err="1"/>
              <a:t>facecolor</a:t>
            </a:r>
            <a:r>
              <a:rPr lang="en-US" sz="1400" b="1" u="sng" dirty="0"/>
              <a:t>='green', </a:t>
            </a:r>
            <a:r>
              <a:rPr lang="en-US" sz="1400" b="1" u="sng" dirty="0" err="1"/>
              <a:t>labelcolor</a:t>
            </a:r>
            <a:r>
              <a:rPr lang="en-US" sz="1400" b="1" u="sng" dirty="0"/>
              <a:t>='black')#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and name to legend</a:t>
            </a:r>
          </a:p>
          <a:p>
            <a:r>
              <a:rPr lang="en-US" sz="1400" b="1" u="sng" dirty="0" err="1"/>
              <a:t>plt.rcParams</a:t>
            </a:r>
            <a:r>
              <a:rPr lang="en-US" sz="1400" b="1" u="sng" dirty="0"/>
              <a:t>['</a:t>
            </a:r>
            <a:r>
              <a:rPr lang="en-US" sz="1400" b="1" u="sng" dirty="0" err="1"/>
              <a:t>figure.figsize</a:t>
            </a:r>
            <a:r>
              <a:rPr lang="en-US" sz="1400" b="1" u="sng" dirty="0"/>
              <a:t>'] = [10, 10]#Determine the size of the graph</a:t>
            </a:r>
          </a:p>
          <a:p>
            <a:r>
              <a:rPr lang="en-US" sz="1400" b="1" u="sng" dirty="0" err="1"/>
              <a:t>plt.grid</a:t>
            </a:r>
            <a:r>
              <a:rPr lang="en-US" sz="1400" b="1" u="sng" dirty="0"/>
              <a:t>(color='grey', </a:t>
            </a:r>
            <a:r>
              <a:rPr lang="en-US" sz="1400" b="1" u="sng" dirty="0" err="1"/>
              <a:t>linestyle</a:t>
            </a:r>
            <a:r>
              <a:rPr lang="en-US" sz="1400" b="1" u="sng" dirty="0"/>
              <a:t>='-', linewidth=.1)#</a:t>
            </a:r>
            <a:r>
              <a:rPr lang="en-US" sz="1400" b="1" u="sng" dirty="0" err="1"/>
              <a:t>Fomat</a:t>
            </a:r>
            <a:r>
              <a:rPr lang="en-US" sz="1400" b="1" u="sng" dirty="0"/>
              <a:t> grid network that appears in graph background </a:t>
            </a:r>
          </a:p>
          <a:p>
            <a:r>
              <a:rPr lang="en-US" sz="1400" b="1" u="sng" dirty="0"/>
              <a:t>#</a:t>
            </a:r>
            <a:r>
              <a:rPr lang="en-US" sz="1400" b="1" u="sng" dirty="0" err="1"/>
              <a:t>plt.xlim</a:t>
            </a:r>
            <a:r>
              <a:rPr lang="en-US" sz="1400" b="1" u="sng" dirty="0"/>
              <a:t>([0, 1]) #</a:t>
            </a:r>
          </a:p>
          <a:p>
            <a:r>
              <a:rPr lang="en-US" sz="1400" b="1" u="sng" dirty="0"/>
              <a:t>#</a:t>
            </a:r>
            <a:r>
              <a:rPr lang="en-US" sz="1400" b="1" u="sng" dirty="0" err="1"/>
              <a:t>plt.ylim</a:t>
            </a:r>
            <a:r>
              <a:rPr lang="en-US" sz="1400" b="1" u="sng" dirty="0"/>
              <a:t>([0, 2000])#</a:t>
            </a:r>
          </a:p>
          <a:p>
            <a:r>
              <a:rPr lang="en-US" sz="1400" b="1" u="sng" dirty="0"/>
              <a:t>#</a:t>
            </a:r>
            <a:r>
              <a:rPr lang="en-US" sz="1400" b="1" u="sng" dirty="0" err="1"/>
              <a:t>plt.locator_params</a:t>
            </a:r>
            <a:r>
              <a:rPr lang="en-US" sz="1400" b="1" u="sng" dirty="0"/>
              <a:t>(axis='x', </a:t>
            </a:r>
            <a:r>
              <a:rPr lang="en-US" sz="1400" b="1" u="sng" dirty="0" err="1"/>
              <a:t>nbins</a:t>
            </a:r>
            <a:r>
              <a:rPr lang="en-US" sz="1400" b="1" u="sng" dirty="0"/>
              <a:t>=20)#</a:t>
            </a:r>
          </a:p>
          <a:p>
            <a:r>
              <a:rPr lang="en-US" sz="1400" b="1" u="sng" dirty="0" err="1"/>
              <a:t>plt.locator_params</a:t>
            </a:r>
            <a:r>
              <a:rPr lang="en-US" sz="1400" b="1" u="sng" dirty="0"/>
              <a:t>(axis='y', </a:t>
            </a:r>
            <a:r>
              <a:rPr lang="en-US" sz="1400" b="1" u="sng" dirty="0" err="1"/>
              <a:t>nbins</a:t>
            </a:r>
            <a:r>
              <a:rPr lang="en-US" sz="1400" b="1" u="sng" dirty="0"/>
              <a:t>=20)# to make y texts 100-200-300-- like that  </a:t>
            </a:r>
          </a:p>
          <a:p>
            <a:r>
              <a:rPr lang="en-US" sz="1400" b="1" u="sng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32121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Now trying to find out the sales classified by </a:t>
            </a:r>
            <a:r>
              <a:rPr lang="en-US" sz="4000" b="1" dirty="0" smtClean="0">
                <a:solidFill>
                  <a:schemeClr val="bg1"/>
                </a:solidFill>
              </a:rPr>
              <a:t>brand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8753" y="1902688"/>
            <a:ext cx="105947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# We will display sales by count and value in separate graphs</a:t>
            </a:r>
          </a:p>
          <a:p>
            <a:endParaRPr lang="en-US" sz="1200" b="1" u="sng" dirty="0"/>
          </a:p>
          <a:p>
            <a:r>
              <a:rPr lang="en-US" sz="1200" b="1" u="sng" dirty="0" smtClean="0"/>
              <a:t>#</a:t>
            </a:r>
            <a:r>
              <a:rPr lang="en-US" sz="1200" b="1" u="sng" dirty="0"/>
              <a:t>plot 2:</a:t>
            </a:r>
          </a:p>
          <a:p>
            <a:r>
              <a:rPr lang="en-US" sz="1200" b="1" u="sng" dirty="0" err="1"/>
              <a:t>plt.subplot</a:t>
            </a:r>
            <a:r>
              <a:rPr lang="en-US" sz="1200" b="1" u="sng" dirty="0"/>
              <a:t>(2, 1, 2)#The location of the second graph 2 1 2</a:t>
            </a:r>
          </a:p>
          <a:p>
            <a:r>
              <a:rPr lang="en-US" sz="1200" b="1" u="sng" dirty="0"/>
              <a:t>#the figure has 2 row, 1 columns, and this plot is the second plot.</a:t>
            </a:r>
          </a:p>
          <a:p>
            <a:r>
              <a:rPr lang="en-US" sz="1200" b="1" u="sng" dirty="0"/>
              <a:t>data = </a:t>
            </a:r>
            <a:r>
              <a:rPr lang="en-US" sz="1200" b="1" u="sng" dirty="0" err="1"/>
              <a:t>df.groupby</a:t>
            </a:r>
            <a:r>
              <a:rPr lang="en-US" sz="1200" b="1" u="sng" dirty="0"/>
              <a:t>(['brand'])['</a:t>
            </a:r>
            <a:r>
              <a:rPr lang="en-US" sz="1200" b="1" u="sng" dirty="0" err="1"/>
              <a:t>selling_price</a:t>
            </a:r>
            <a:r>
              <a:rPr lang="en-US" sz="1200" b="1" u="sng" dirty="0"/>
              <a:t>'].sum().</a:t>
            </a:r>
            <a:r>
              <a:rPr lang="en-US" sz="1200" b="1" u="sng" dirty="0" err="1"/>
              <a:t>sort_values</a:t>
            </a:r>
            <a:r>
              <a:rPr lang="en-US" sz="1200" b="1" u="sng" dirty="0"/>
              <a:t>(ascending=False) </a:t>
            </a:r>
          </a:p>
          <a:p>
            <a:r>
              <a:rPr lang="en-US" sz="1200" b="1" u="sng" dirty="0"/>
              <a:t>x = </a:t>
            </a:r>
            <a:r>
              <a:rPr lang="en-US" sz="1200" b="1" u="sng" dirty="0" err="1"/>
              <a:t>data.index</a:t>
            </a:r>
            <a:r>
              <a:rPr lang="en-US" sz="1200" b="1" u="sng" dirty="0"/>
              <a:t> # to extract the brand name</a:t>
            </a:r>
          </a:p>
          <a:p>
            <a:r>
              <a:rPr lang="en-US" sz="1200" b="1" u="sng" dirty="0"/>
              <a:t>y = </a:t>
            </a:r>
            <a:r>
              <a:rPr lang="en-US" sz="1200" b="1" u="sng" dirty="0" err="1"/>
              <a:t>data.values</a:t>
            </a:r>
            <a:r>
              <a:rPr lang="en-US" sz="1200" b="1" u="sng" dirty="0"/>
              <a:t> #to extract the sum to brand </a:t>
            </a:r>
          </a:p>
          <a:p>
            <a:r>
              <a:rPr lang="en-US" sz="1200" b="1" u="sng" dirty="0" err="1"/>
              <a:t>plt.bar</a:t>
            </a:r>
            <a:r>
              <a:rPr lang="en-US" sz="1200" b="1" u="sng" dirty="0"/>
              <a:t>(x, y, color ='</a:t>
            </a:r>
            <a:r>
              <a:rPr lang="en-US" sz="1200" b="1" u="sng" dirty="0" err="1"/>
              <a:t>blue',width</a:t>
            </a:r>
            <a:r>
              <a:rPr lang="en-US" sz="1200" b="1" u="sng" dirty="0"/>
              <a:t> = 0.4)</a:t>
            </a:r>
          </a:p>
          <a:p>
            <a:r>
              <a:rPr lang="en-US" sz="1200" b="1" u="sng" dirty="0" err="1"/>
              <a:t>plt.rcParams</a:t>
            </a:r>
            <a:r>
              <a:rPr lang="en-US" sz="1200" b="1" u="sng" dirty="0"/>
              <a:t>['</a:t>
            </a:r>
            <a:r>
              <a:rPr lang="en-US" sz="1200" b="1" u="sng" dirty="0" err="1"/>
              <a:t>axes.facecolor</a:t>
            </a:r>
            <a:r>
              <a:rPr lang="en-US" sz="1200" b="1" u="sng" dirty="0"/>
              <a:t>'] = '#FFFFFF'</a:t>
            </a:r>
          </a:p>
          <a:p>
            <a:r>
              <a:rPr lang="en-US" sz="1200" b="1" u="sng" dirty="0" err="1"/>
              <a:t>plt.xticks</a:t>
            </a:r>
            <a:r>
              <a:rPr lang="en-US" sz="1200" b="1" u="sng" dirty="0"/>
              <a:t>(rotation=90)</a:t>
            </a:r>
          </a:p>
          <a:p>
            <a:r>
              <a:rPr lang="en-US" sz="1200" b="1" u="sng" dirty="0" err="1"/>
              <a:t>plt.xlabel</a:t>
            </a:r>
            <a:r>
              <a:rPr lang="en-US" sz="1200" b="1" u="sng" dirty="0"/>
              <a:t>("Name",</a:t>
            </a:r>
            <a:r>
              <a:rPr lang="en-US" sz="1200" b="1" u="sng" dirty="0" err="1"/>
              <a:t>fontsize</a:t>
            </a:r>
            <a:r>
              <a:rPr lang="en-US" sz="1200" b="1" u="sng" dirty="0"/>
              <a:t>=10,color="black")</a:t>
            </a:r>
          </a:p>
          <a:p>
            <a:r>
              <a:rPr lang="en-US" sz="1200" b="1" u="sng" dirty="0" err="1"/>
              <a:t>plt.ylabel</a:t>
            </a:r>
            <a:r>
              <a:rPr lang="en-US" sz="1200" b="1" u="sng" dirty="0"/>
              <a:t>("Sales",</a:t>
            </a:r>
            <a:r>
              <a:rPr lang="en-US" sz="1200" b="1" u="sng" dirty="0" err="1"/>
              <a:t>fontsize</a:t>
            </a:r>
            <a:r>
              <a:rPr lang="en-US" sz="1200" b="1" u="sng" dirty="0"/>
              <a:t>=10,color="black")</a:t>
            </a:r>
          </a:p>
          <a:p>
            <a:r>
              <a:rPr lang="en-US" sz="1200" b="1" u="sng" dirty="0" err="1"/>
              <a:t>plt.title</a:t>
            </a:r>
            <a:r>
              <a:rPr lang="en-US" sz="1200" b="1" u="sng" dirty="0"/>
              <a:t>("</a:t>
            </a:r>
            <a:r>
              <a:rPr lang="en-US" sz="1200" b="1" u="sng" dirty="0" err="1"/>
              <a:t>ٍSales</a:t>
            </a:r>
            <a:r>
              <a:rPr lang="en-US" sz="1200" b="1" u="sng" dirty="0"/>
              <a:t> </a:t>
            </a:r>
            <a:r>
              <a:rPr lang="en-US" sz="1200" b="1" u="sng" dirty="0" err="1"/>
              <a:t>Values",color</a:t>
            </a:r>
            <a:r>
              <a:rPr lang="en-US" sz="1200" b="1" u="sng" dirty="0"/>
              <a:t>="black")</a:t>
            </a:r>
          </a:p>
          <a:p>
            <a:r>
              <a:rPr lang="en-US" sz="1200" b="1" u="sng" dirty="0" err="1"/>
              <a:t>plt.legend</a:t>
            </a:r>
            <a:r>
              <a:rPr lang="en-US" sz="1200" b="1" u="sng" dirty="0"/>
              <a:t>(["Values"], </a:t>
            </a:r>
            <a:r>
              <a:rPr lang="en-US" sz="1200" b="1" u="sng" dirty="0" err="1"/>
              <a:t>loc</a:t>
            </a:r>
            <a:r>
              <a:rPr lang="en-US" sz="1200" b="1" u="sng" dirty="0"/>
              <a:t> ="upper right" ,</a:t>
            </a:r>
            <a:r>
              <a:rPr lang="en-US" sz="1200" b="1" u="sng" dirty="0" err="1"/>
              <a:t>facecolor</a:t>
            </a:r>
            <a:r>
              <a:rPr lang="en-US" sz="1200" b="1" u="sng" dirty="0"/>
              <a:t>='green', </a:t>
            </a:r>
            <a:r>
              <a:rPr lang="en-US" sz="1200" b="1" u="sng" dirty="0" err="1"/>
              <a:t>labelcolor</a:t>
            </a:r>
            <a:r>
              <a:rPr lang="en-US" sz="1200" b="1" u="sng" dirty="0"/>
              <a:t>='black')</a:t>
            </a:r>
          </a:p>
          <a:p>
            <a:r>
              <a:rPr lang="en-US" sz="1200" b="1" u="sng" dirty="0" err="1"/>
              <a:t>plt.rcParams</a:t>
            </a:r>
            <a:r>
              <a:rPr lang="en-US" sz="1200" b="1" u="sng" dirty="0"/>
              <a:t>['</a:t>
            </a:r>
            <a:r>
              <a:rPr lang="en-US" sz="1200" b="1" u="sng" dirty="0" err="1"/>
              <a:t>figure.figsize</a:t>
            </a:r>
            <a:r>
              <a:rPr lang="en-US" sz="1200" b="1" u="sng" dirty="0"/>
              <a:t>'] = [10, 10]</a:t>
            </a:r>
          </a:p>
          <a:p>
            <a:r>
              <a:rPr lang="en-US" sz="1200" b="1" u="sng" dirty="0" err="1"/>
              <a:t>plt.grid</a:t>
            </a:r>
            <a:r>
              <a:rPr lang="en-US" sz="1200" b="1" u="sng" dirty="0"/>
              <a:t>(color='grey', </a:t>
            </a:r>
            <a:r>
              <a:rPr lang="en-US" sz="1200" b="1" u="sng" dirty="0" err="1"/>
              <a:t>linestyle</a:t>
            </a:r>
            <a:r>
              <a:rPr lang="en-US" sz="1200" b="1" u="sng" dirty="0"/>
              <a:t>='-', linewidth=.1)</a:t>
            </a:r>
          </a:p>
          <a:p>
            <a:r>
              <a:rPr lang="en-US" sz="1200" b="1" u="sng" dirty="0"/>
              <a:t>#</a:t>
            </a:r>
            <a:r>
              <a:rPr lang="en-US" sz="1200" b="1" u="sng" dirty="0" err="1"/>
              <a:t>plt.xlim</a:t>
            </a:r>
            <a:r>
              <a:rPr lang="en-US" sz="1200" b="1" u="sng" dirty="0"/>
              <a:t>([0, 1]) </a:t>
            </a:r>
          </a:p>
          <a:p>
            <a:r>
              <a:rPr lang="en-US" sz="1200" b="1" u="sng" dirty="0"/>
              <a:t>#</a:t>
            </a:r>
            <a:r>
              <a:rPr lang="en-US" sz="1200" b="1" u="sng" dirty="0" err="1"/>
              <a:t>plt.ylim</a:t>
            </a:r>
            <a:r>
              <a:rPr lang="en-US" sz="1200" b="1" u="sng" dirty="0"/>
              <a:t>([0, 2000])</a:t>
            </a:r>
          </a:p>
          <a:p>
            <a:r>
              <a:rPr lang="en-US" sz="1200" b="1" u="sng" dirty="0"/>
              <a:t>#</a:t>
            </a:r>
            <a:r>
              <a:rPr lang="en-US" sz="1200" b="1" u="sng" dirty="0" err="1"/>
              <a:t>plt.locator_params</a:t>
            </a:r>
            <a:r>
              <a:rPr lang="en-US" sz="1200" b="1" u="sng" dirty="0"/>
              <a:t>(axis='x', </a:t>
            </a:r>
            <a:r>
              <a:rPr lang="en-US" sz="1200" b="1" u="sng" dirty="0" err="1"/>
              <a:t>nbins</a:t>
            </a:r>
            <a:r>
              <a:rPr lang="en-US" sz="1200" b="1" u="sng" dirty="0"/>
              <a:t>=20)</a:t>
            </a:r>
          </a:p>
          <a:p>
            <a:r>
              <a:rPr lang="en-US" sz="1200" b="1" u="sng" dirty="0" err="1"/>
              <a:t>plt.locator_params</a:t>
            </a:r>
            <a:r>
              <a:rPr lang="en-US" sz="1200" b="1" u="sng" dirty="0"/>
              <a:t>(axis='y', </a:t>
            </a:r>
            <a:r>
              <a:rPr lang="en-US" sz="1200" b="1" u="sng" dirty="0" err="1"/>
              <a:t>nbins</a:t>
            </a:r>
            <a:r>
              <a:rPr lang="en-US" sz="1200" b="1" u="sng" dirty="0"/>
              <a:t>=20)</a:t>
            </a:r>
          </a:p>
          <a:p>
            <a:r>
              <a:rPr lang="en-US" sz="1200" b="1" u="sng" dirty="0"/>
              <a:t>#</a:t>
            </a:r>
            <a:r>
              <a:rPr lang="en-US" sz="1200" b="1" u="sng" dirty="0" err="1"/>
              <a:t>plt.margins</a:t>
            </a:r>
            <a:r>
              <a:rPr lang="en-US" sz="1200" b="1" u="sng" dirty="0"/>
              <a:t>(x=0, y=0)</a:t>
            </a:r>
          </a:p>
          <a:p>
            <a:r>
              <a:rPr lang="en-US" sz="1200" b="1" u="sng" dirty="0" err="1"/>
              <a:t>plt.yticks</a:t>
            </a:r>
            <a:r>
              <a:rPr lang="en-US" sz="1200" b="1" u="sng" dirty="0"/>
              <a:t>(ticks=</a:t>
            </a:r>
            <a:r>
              <a:rPr lang="en-US" sz="1200" b="1" u="sng" dirty="0" err="1"/>
              <a:t>plt.yticks</a:t>
            </a:r>
            <a:r>
              <a:rPr lang="en-US" sz="1200" b="1" u="sng" dirty="0"/>
              <a:t>()[0], labels=</a:t>
            </a:r>
            <a:r>
              <a:rPr lang="en-US" sz="1200" b="1" u="sng" dirty="0" err="1"/>
              <a:t>plt.yticks</a:t>
            </a:r>
            <a:r>
              <a:rPr lang="en-US" sz="1200" b="1" u="sng" dirty="0"/>
              <a:t>()[0])# Show real </a:t>
            </a:r>
            <a:r>
              <a:rPr lang="en-US" sz="1200" b="1" u="sng" dirty="0" err="1"/>
              <a:t>values,numbers</a:t>
            </a:r>
            <a:r>
              <a:rPr lang="en-US" sz="1200" b="1" u="sng" dirty="0"/>
              <a:t> big without it appear short</a:t>
            </a:r>
          </a:p>
          <a:p>
            <a:r>
              <a:rPr lang="en-US" sz="1200" b="1" u="sng" dirty="0" err="1"/>
              <a:t>plt.subplots_adjust</a:t>
            </a:r>
            <a:r>
              <a:rPr lang="en-US" sz="1200" b="1" u="sng" dirty="0"/>
              <a:t>(left=0.1, bottom=0.1, right=0.9,top=0.9,wspace=0.5, </a:t>
            </a:r>
            <a:r>
              <a:rPr lang="en-US" sz="1200" b="1" u="sng" dirty="0" err="1"/>
              <a:t>hspace</a:t>
            </a:r>
            <a:r>
              <a:rPr lang="en-US" sz="1200" b="1" u="sng" dirty="0"/>
              <a:t>=0.6)# set the spacing between subplots</a:t>
            </a:r>
          </a:p>
          <a:p>
            <a:r>
              <a:rPr lang="en-US" sz="1200" b="1" u="sng" dirty="0" err="1"/>
              <a:t>plt.suptitle</a:t>
            </a:r>
            <a:r>
              <a:rPr lang="en-US" sz="1200" b="1" u="sng" dirty="0"/>
              <a:t>("Sales")#Name for the whole graph</a:t>
            </a:r>
          </a:p>
          <a:p>
            <a:r>
              <a:rPr lang="en-US" sz="1200" b="1" u="sng" dirty="0" err="1"/>
              <a:t>plt.show</a:t>
            </a:r>
            <a:r>
              <a:rPr lang="en-US" sz="1200" b="1" u="sng" dirty="0"/>
              <a:t>()#view</a:t>
            </a:r>
          </a:p>
        </p:txBody>
      </p:sp>
    </p:spTree>
    <p:extLst>
      <p:ext uri="{BB962C8B-B14F-4D97-AF65-F5344CB8AC3E}">
        <p14:creationId xmlns:p14="http://schemas.microsoft.com/office/powerpoint/2010/main" val="238992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716" y="888024"/>
            <a:ext cx="10071466" cy="210136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Science with Python Career Program </a:t>
            </a:r>
            <a:endParaRPr lang="en-I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4953" y="3723720"/>
            <a:ext cx="8012723" cy="2046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: Amit Kumar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Phone No. : 7881178181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 : amitkumar209727@gmail.com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Now trying to find out the sales classified by </a:t>
            </a:r>
            <a:r>
              <a:rPr lang="en-US" sz="4000" b="1" dirty="0" smtClean="0">
                <a:solidFill>
                  <a:schemeClr val="bg1"/>
                </a:solidFill>
              </a:rPr>
              <a:t>brand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01" y="1984129"/>
            <a:ext cx="9439961" cy="4719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5132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Now trying to find out the sales classified by </a:t>
            </a:r>
            <a:r>
              <a:rPr lang="en-US" sz="4000" b="1" dirty="0" smtClean="0">
                <a:solidFill>
                  <a:schemeClr val="bg1"/>
                </a:solidFill>
              </a:rPr>
              <a:t>brand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6" y="1799821"/>
            <a:ext cx="10618584" cy="4912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5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We </a:t>
            </a:r>
            <a:r>
              <a:rPr lang="en-US" sz="4000" b="1" dirty="0">
                <a:solidFill>
                  <a:schemeClr val="bg1"/>
                </a:solidFill>
              </a:rPr>
              <a:t>will try another graph to display </a:t>
            </a:r>
            <a:r>
              <a:rPr lang="en-US" sz="4000" b="1" dirty="0" smtClean="0">
                <a:solidFill>
                  <a:schemeClr val="bg1"/>
                </a:solidFill>
              </a:rPr>
              <a:t>sales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8604" y="1991591"/>
            <a:ext cx="10089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## We will display sales by count in pie graphs</a:t>
            </a:r>
          </a:p>
          <a:p>
            <a:r>
              <a:rPr lang="en-US" sz="1600" b="1" dirty="0"/>
              <a:t>labels = </a:t>
            </a:r>
            <a:r>
              <a:rPr lang="en-US" sz="1600" b="1" dirty="0" err="1"/>
              <a:t>df</a:t>
            </a:r>
            <a:r>
              <a:rPr lang="en-US" sz="1600" b="1" dirty="0"/>
              <a:t>["brand"][:20].</a:t>
            </a:r>
            <a:r>
              <a:rPr lang="en-US" sz="1600" b="1" dirty="0" err="1"/>
              <a:t>value_counts</a:t>
            </a:r>
            <a:r>
              <a:rPr lang="en-US" sz="1600" b="1" dirty="0"/>
              <a:t>().index #We chose only twenty</a:t>
            </a:r>
          </a:p>
          <a:p>
            <a:r>
              <a:rPr lang="en-US" sz="1600" b="1" dirty="0"/>
              <a:t>sizes = </a:t>
            </a:r>
            <a:r>
              <a:rPr lang="en-US" sz="1600" b="1" dirty="0" err="1"/>
              <a:t>df</a:t>
            </a:r>
            <a:r>
              <a:rPr lang="en-US" sz="1600" b="1" dirty="0"/>
              <a:t>["brand"][:20].</a:t>
            </a:r>
            <a:r>
              <a:rPr lang="en-US" sz="1600" b="1" dirty="0" err="1"/>
              <a:t>value_counts</a:t>
            </a:r>
            <a:r>
              <a:rPr lang="en-US" sz="1600" b="1" dirty="0"/>
              <a:t>() # We chose only twenty</a:t>
            </a:r>
          </a:p>
          <a:p>
            <a:r>
              <a:rPr lang="en-US" sz="1600" b="1" dirty="0"/>
              <a:t>data = </a:t>
            </a:r>
            <a:r>
              <a:rPr lang="en-US" sz="1600" b="1" dirty="0" err="1"/>
              <a:t>df.groupby</a:t>
            </a:r>
            <a:r>
              <a:rPr lang="en-US" sz="1600" b="1" dirty="0"/>
              <a:t>(['brand'])['brand'].count().</a:t>
            </a:r>
            <a:r>
              <a:rPr lang="en-US" sz="1600" b="1" dirty="0" err="1"/>
              <a:t>sort_values</a:t>
            </a:r>
            <a:r>
              <a:rPr lang="en-US" sz="1600" b="1" dirty="0"/>
              <a:t>(ascending=False)#to extract the count</a:t>
            </a:r>
          </a:p>
          <a:p>
            <a:r>
              <a:rPr lang="en-US" sz="1600" b="1" dirty="0"/>
              <a:t>x = </a:t>
            </a:r>
            <a:r>
              <a:rPr lang="en-US" sz="1600" b="1" dirty="0" err="1"/>
              <a:t>data.index</a:t>
            </a:r>
            <a:r>
              <a:rPr lang="en-US" sz="1600" b="1" dirty="0"/>
              <a:t> #to extract the brand name</a:t>
            </a:r>
          </a:p>
          <a:p>
            <a:r>
              <a:rPr lang="en-US" sz="1600" b="1" dirty="0"/>
              <a:t>y = </a:t>
            </a:r>
            <a:r>
              <a:rPr lang="en-US" sz="1600" b="1" dirty="0" err="1"/>
              <a:t>data.values#to</a:t>
            </a:r>
            <a:r>
              <a:rPr lang="en-US" sz="1600" b="1" dirty="0"/>
              <a:t> extract the count to brand </a:t>
            </a:r>
          </a:p>
          <a:p>
            <a:r>
              <a:rPr lang="en-US" sz="1600" b="1" dirty="0"/>
              <a:t>colors = ['#F8EEFB','#66b3ff','#8000FF','#ffcc99',"#00FF1B","#FF8040","#F8AEF8"]#color choice</a:t>
            </a:r>
          </a:p>
          <a:p>
            <a:r>
              <a:rPr lang="en-US" sz="1600" b="1" dirty="0" err="1"/>
              <a:t>plt.figure</a:t>
            </a:r>
            <a:r>
              <a:rPr lang="en-US" sz="1600" b="1" dirty="0"/>
              <a:t>(</a:t>
            </a:r>
            <a:r>
              <a:rPr lang="en-US" sz="1600" b="1" dirty="0" err="1"/>
              <a:t>figsize</a:t>
            </a:r>
            <a:r>
              <a:rPr lang="en-US" sz="1600" b="1" dirty="0"/>
              <a:t> = (8,8))#Determine the size of the graph</a:t>
            </a:r>
          </a:p>
          <a:p>
            <a:r>
              <a:rPr lang="en-US" sz="1600" b="1" dirty="0"/>
              <a:t># Creating explode data</a:t>
            </a:r>
          </a:p>
          <a:p>
            <a:r>
              <a:rPr lang="en-US" sz="1600" b="1" dirty="0"/>
              <a:t>#explode = (0.1, 0.0, 0.2, 0.3, 0.0, 0.0)</a:t>
            </a:r>
          </a:p>
          <a:p>
            <a:r>
              <a:rPr lang="en-US" sz="1600" b="1" dirty="0" err="1"/>
              <a:t>plt.pie</a:t>
            </a:r>
            <a:r>
              <a:rPr lang="en-US" sz="1600" b="1" dirty="0"/>
              <a:t>(sizes, labels=labels, </a:t>
            </a:r>
            <a:r>
              <a:rPr lang="en-US" sz="1600" b="1" dirty="0" err="1"/>
              <a:t>rotatelabels</a:t>
            </a:r>
            <a:r>
              <a:rPr lang="en-US" sz="1600" b="1" dirty="0"/>
              <a:t>=False, </a:t>
            </a:r>
            <a:r>
              <a:rPr lang="en-US" sz="1600" b="1" dirty="0" err="1"/>
              <a:t>autopct</a:t>
            </a:r>
            <a:r>
              <a:rPr lang="en-US" sz="1600" b="1" dirty="0"/>
              <a:t>='%1.1f%%',colors=</a:t>
            </a:r>
            <a:r>
              <a:rPr lang="en-US" sz="1600" b="1" dirty="0" err="1"/>
              <a:t>colors,shadow</a:t>
            </a:r>
            <a:r>
              <a:rPr lang="en-US" sz="1600" b="1" dirty="0"/>
              <a:t>=True, </a:t>
            </a:r>
            <a:r>
              <a:rPr lang="en-US" sz="1600" b="1" dirty="0" err="1"/>
              <a:t>startangle</a:t>
            </a:r>
            <a:r>
              <a:rPr lang="en-US" sz="1600" b="1" dirty="0"/>
              <a:t>=45)#</a:t>
            </a:r>
            <a:r>
              <a:rPr lang="en-US" sz="1600" b="1" dirty="0" err="1"/>
              <a:t>Fomat</a:t>
            </a:r>
            <a:r>
              <a:rPr lang="en-US" sz="1600" b="1" dirty="0"/>
              <a:t> pie</a:t>
            </a:r>
          </a:p>
          <a:p>
            <a:r>
              <a:rPr lang="en-US" sz="1600" b="1" dirty="0" err="1"/>
              <a:t>plt.title</a:t>
            </a:r>
            <a:r>
              <a:rPr lang="en-US" sz="1600" b="1" dirty="0"/>
              <a:t>('</a:t>
            </a:r>
            <a:r>
              <a:rPr lang="en-US" sz="1600" b="1" dirty="0" err="1"/>
              <a:t>name',color</a:t>
            </a:r>
            <a:r>
              <a:rPr lang="en-US" sz="1600" b="1" dirty="0"/>
              <a:t> = 'black',</a:t>
            </a:r>
            <a:r>
              <a:rPr lang="en-US" sz="1600" b="1" dirty="0" err="1"/>
              <a:t>fontsize</a:t>
            </a:r>
            <a:r>
              <a:rPr lang="en-US" sz="1600" b="1" dirty="0"/>
              <a:t> = 15)#</a:t>
            </a:r>
            <a:r>
              <a:rPr lang="en-US" sz="1600" b="1" dirty="0" err="1"/>
              <a:t>Fomat</a:t>
            </a:r>
            <a:r>
              <a:rPr lang="en-US" sz="1600" b="1" dirty="0"/>
              <a:t> title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plt.legend</a:t>
            </a:r>
            <a:r>
              <a:rPr lang="en-US" sz="1600" b="1" dirty="0"/>
              <a:t>()#</a:t>
            </a:r>
          </a:p>
          <a:p>
            <a:r>
              <a:rPr lang="en-US" sz="1600" b="1" dirty="0" err="1"/>
              <a:t>plt.legend</a:t>
            </a:r>
            <a:r>
              <a:rPr lang="en-US" sz="1600" b="1" dirty="0"/>
              <a:t>(title = "Cars")#title legend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plt.legend</a:t>
            </a:r>
            <a:r>
              <a:rPr lang="en-US" sz="1600" b="1" dirty="0"/>
              <a:t>(wedges, cars, title ="Cars",</a:t>
            </a:r>
            <a:r>
              <a:rPr lang="en-US" sz="1600" b="1" dirty="0" err="1"/>
              <a:t>loc</a:t>
            </a:r>
            <a:r>
              <a:rPr lang="en-US" sz="1600" b="1" dirty="0"/>
              <a:t> ="center left",</a:t>
            </a:r>
            <a:r>
              <a:rPr lang="en-US" sz="1600" b="1" dirty="0" err="1"/>
              <a:t>bbox_to_anchor</a:t>
            </a:r>
            <a:r>
              <a:rPr lang="en-US" sz="1600" b="1" dirty="0"/>
              <a:t> =(1, 0, 0.5, 1))</a:t>
            </a:r>
          </a:p>
          <a:p>
            <a:r>
              <a:rPr lang="en-US" sz="1600" b="1" dirty="0"/>
              <a:t>#</a:t>
            </a:r>
            <a:r>
              <a:rPr lang="en-US" sz="1600" b="1" dirty="0" err="1"/>
              <a:t>myexplode</a:t>
            </a:r>
            <a:r>
              <a:rPr lang="en-US" sz="1600" b="1" dirty="0"/>
              <a:t> = [0.2, 0, 0, 0]</a:t>
            </a:r>
          </a:p>
          <a:p>
            <a:r>
              <a:rPr lang="en-US" sz="1600" b="1" dirty="0" err="1"/>
              <a:t>plt.show</a:t>
            </a:r>
            <a:r>
              <a:rPr lang="en-US" sz="1600" b="1" dirty="0"/>
              <a:t>()#view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1833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We </a:t>
            </a:r>
            <a:r>
              <a:rPr lang="en-US" sz="4000" b="1" dirty="0">
                <a:solidFill>
                  <a:schemeClr val="bg1"/>
                </a:solidFill>
              </a:rPr>
              <a:t>will try another graph to display </a:t>
            </a:r>
            <a:r>
              <a:rPr lang="en-US" sz="4000" b="1" dirty="0" smtClean="0">
                <a:solidFill>
                  <a:schemeClr val="bg1"/>
                </a:solidFill>
              </a:rPr>
              <a:t>sales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50" y="1929785"/>
            <a:ext cx="7687142" cy="484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Analysis by </a:t>
            </a:r>
            <a:r>
              <a:rPr lang="en-US" sz="6600" b="1" dirty="0" smtClean="0">
                <a:solidFill>
                  <a:schemeClr val="bg1"/>
                </a:solidFill>
              </a:rPr>
              <a:t>year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1073" y="1842869"/>
            <a:ext cx="801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#To know </a:t>
            </a:r>
            <a:r>
              <a:rPr lang="en-US" dirty="0" err="1"/>
              <a:t>countnvalue</a:t>
            </a:r>
            <a:r>
              <a:rPr lang="en-US" dirty="0"/>
              <a:t> in year </a:t>
            </a:r>
            <a:r>
              <a:rPr lang="en-US" dirty="0" err="1"/>
              <a:t>coulmn</a:t>
            </a:r>
            <a:endParaRPr lang="en-US" dirty="0"/>
          </a:p>
          <a:p>
            <a:r>
              <a:rPr lang="en-US" dirty="0" err="1"/>
              <a:t>df.year.value_counts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24" y="2665046"/>
            <a:ext cx="6648049" cy="4097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355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7364" y="476382"/>
            <a:ext cx="80127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Analysis by </a:t>
            </a:r>
            <a:r>
              <a:rPr lang="en-US" sz="6600" b="1" dirty="0" smtClean="0">
                <a:solidFill>
                  <a:schemeClr val="bg1"/>
                </a:solidFill>
              </a:rPr>
              <a:t>year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1073" y="1842869"/>
            <a:ext cx="80127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#Here I am using another way to display the graph by </a:t>
            </a:r>
            <a:r>
              <a:rPr lang="en-US" sz="1400" b="1" dirty="0" err="1"/>
              <a:t>seaborn</a:t>
            </a:r>
            <a:r>
              <a:rPr lang="en-US" sz="1400" b="1" dirty="0"/>
              <a:t> we imported it in the beginning</a:t>
            </a:r>
          </a:p>
          <a:p>
            <a:r>
              <a:rPr lang="en-US" sz="1400" b="1" dirty="0" err="1"/>
              <a:t>sns.countplot</a:t>
            </a:r>
            <a:r>
              <a:rPr lang="en-US" sz="1400" b="1" dirty="0"/>
              <a:t>(data=</a:t>
            </a:r>
            <a:r>
              <a:rPr lang="en-US" sz="1400" b="1" dirty="0" err="1"/>
              <a:t>df,x</a:t>
            </a:r>
            <a:r>
              <a:rPr lang="en-US" sz="1400" b="1" dirty="0"/>
              <a:t>="</a:t>
            </a:r>
            <a:r>
              <a:rPr lang="en-US" sz="1400" b="1" dirty="0" err="1"/>
              <a:t>year",palette</a:t>
            </a:r>
            <a:r>
              <a:rPr lang="en-US" sz="1400" b="1" dirty="0"/>
              <a:t>="</a:t>
            </a:r>
            <a:r>
              <a:rPr lang="en-US" sz="1400" b="1" dirty="0" err="1"/>
              <a:t>icefire</a:t>
            </a:r>
            <a:r>
              <a:rPr lang="en-US" sz="1400" b="1" dirty="0"/>
              <a:t>")</a:t>
            </a:r>
          </a:p>
          <a:p>
            <a:r>
              <a:rPr lang="en-US" sz="1400" b="1" dirty="0" err="1"/>
              <a:t>plt.xticks</a:t>
            </a:r>
            <a:r>
              <a:rPr lang="en-US" sz="1400" b="1" dirty="0"/>
              <a:t>(rotation=90)</a:t>
            </a:r>
          </a:p>
          <a:p>
            <a:r>
              <a:rPr lang="en-US" sz="1400" b="1" dirty="0" err="1"/>
              <a:t>plt.xlabel</a:t>
            </a:r>
            <a:r>
              <a:rPr lang="en-US" sz="1400" b="1" dirty="0"/>
              <a:t>("YEAR",</a:t>
            </a:r>
            <a:r>
              <a:rPr lang="en-US" sz="1400" b="1" dirty="0" err="1"/>
              <a:t>fontsize</a:t>
            </a:r>
            <a:r>
              <a:rPr lang="en-US" sz="1400" b="1" dirty="0"/>
              <a:t>=10,color="RED")</a:t>
            </a:r>
          </a:p>
          <a:p>
            <a:r>
              <a:rPr lang="en-US" sz="1400" b="1" dirty="0" err="1"/>
              <a:t>plt.ylabel</a:t>
            </a:r>
            <a:r>
              <a:rPr lang="en-US" sz="1400" b="1" dirty="0"/>
              <a:t>("COUNT",</a:t>
            </a:r>
            <a:r>
              <a:rPr lang="en-US" sz="1400" b="1" dirty="0" err="1"/>
              <a:t>fontsize</a:t>
            </a:r>
            <a:r>
              <a:rPr lang="en-US" sz="1400" b="1" dirty="0"/>
              <a:t>=10,color="RED")</a:t>
            </a:r>
          </a:p>
          <a:p>
            <a:r>
              <a:rPr lang="en-US" sz="1400" b="1" dirty="0" err="1"/>
              <a:t>plt.title</a:t>
            </a:r>
            <a:r>
              <a:rPr lang="en-US" sz="1400" b="1" dirty="0"/>
              <a:t>("YEAR </a:t>
            </a:r>
            <a:r>
              <a:rPr lang="en-US" sz="1400" b="1" dirty="0" err="1"/>
              <a:t>COUNT",color</a:t>
            </a:r>
            <a:r>
              <a:rPr lang="en-US" sz="1400" b="1" dirty="0"/>
              <a:t>="RED")</a:t>
            </a:r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04" y="2240820"/>
            <a:ext cx="5330784" cy="44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9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Just by looking at the graph we know which year sales in it the highest, and see the variance between sales over the </a:t>
            </a:r>
            <a:r>
              <a:rPr lang="en-US" sz="2400" b="1" dirty="0" smtClean="0">
                <a:solidFill>
                  <a:schemeClr val="bg1"/>
                </a:solidFill>
              </a:rPr>
              <a:t>years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3461" y="1779495"/>
            <a:ext cx="80127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pie graphs</a:t>
            </a:r>
          </a:p>
          <a:p>
            <a:r>
              <a:rPr lang="en-US" sz="1400" b="1" dirty="0"/>
              <a:t>labels = </a:t>
            </a:r>
            <a:r>
              <a:rPr lang="en-US" sz="1400" b="1" dirty="0" err="1"/>
              <a:t>df</a:t>
            </a:r>
            <a:r>
              <a:rPr lang="en-US" sz="1400" b="1" dirty="0"/>
              <a:t>["year"].</a:t>
            </a:r>
            <a:r>
              <a:rPr lang="en-US" sz="1400" b="1" dirty="0" err="1"/>
              <a:t>value_counts</a:t>
            </a:r>
            <a:r>
              <a:rPr lang="en-US" sz="1400" b="1" dirty="0"/>
              <a:t>().index</a:t>
            </a:r>
          </a:p>
          <a:p>
            <a:r>
              <a:rPr lang="en-US" sz="1400" b="1" dirty="0"/>
              <a:t>sizes = </a:t>
            </a:r>
            <a:r>
              <a:rPr lang="en-US" sz="1400" b="1" dirty="0" err="1"/>
              <a:t>df</a:t>
            </a:r>
            <a:r>
              <a:rPr lang="en-US" sz="1400" b="1" dirty="0"/>
              <a:t>["year"].</a:t>
            </a:r>
            <a:r>
              <a:rPr lang="en-US" sz="1400" b="1" dirty="0" err="1"/>
              <a:t>value_counts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colors = ['#ff9999','#66b3ff','#99ff99','#ffcc99',"pink","yellow"]</a:t>
            </a:r>
          </a:p>
          <a:p>
            <a:r>
              <a:rPr lang="en-US" sz="1400" b="1" dirty="0" err="1"/>
              <a:t>plt.figure</a:t>
            </a:r>
            <a:r>
              <a:rPr lang="en-US" sz="1400" b="1" dirty="0"/>
              <a:t>(</a:t>
            </a:r>
            <a:r>
              <a:rPr lang="en-US" sz="1400" b="1" dirty="0" err="1"/>
              <a:t>figsize</a:t>
            </a:r>
            <a:r>
              <a:rPr lang="en-US" sz="1400" b="1" dirty="0"/>
              <a:t> = (8,8))</a:t>
            </a:r>
          </a:p>
          <a:p>
            <a:r>
              <a:rPr lang="en-US" sz="1400" b="1" dirty="0" err="1"/>
              <a:t>plt.pie</a:t>
            </a:r>
            <a:r>
              <a:rPr lang="en-US" sz="1400" b="1" dirty="0"/>
              <a:t>(sizes, labels=labels , </a:t>
            </a:r>
            <a:r>
              <a:rPr lang="en-US" sz="1400" b="1" dirty="0" err="1"/>
              <a:t>rotatelabels</a:t>
            </a:r>
            <a:r>
              <a:rPr lang="en-US" sz="1400" b="1" dirty="0"/>
              <a:t>=False, </a:t>
            </a:r>
            <a:r>
              <a:rPr lang="en-US" sz="1400" b="1" dirty="0" err="1"/>
              <a:t>autopct</a:t>
            </a:r>
            <a:r>
              <a:rPr lang="en-US" sz="1400" b="1" dirty="0"/>
              <a:t>=</a:t>
            </a:r>
            <a:r>
              <a:rPr lang="en-US" sz="1400" b="1" dirty="0" err="1"/>
              <a:t>None,colors</a:t>
            </a:r>
            <a:r>
              <a:rPr lang="en-US" sz="1400" b="1" dirty="0"/>
              <a:t>=</a:t>
            </a:r>
            <a:r>
              <a:rPr lang="en-US" sz="1400" b="1" dirty="0" err="1"/>
              <a:t>colors,shadow</a:t>
            </a:r>
            <a:r>
              <a:rPr lang="en-US" sz="1400" b="1" dirty="0"/>
              <a:t>=True, </a:t>
            </a:r>
            <a:r>
              <a:rPr lang="en-US" sz="1400" b="1" dirty="0" err="1"/>
              <a:t>startangle</a:t>
            </a:r>
            <a:r>
              <a:rPr lang="en-US" sz="1400" b="1" dirty="0"/>
              <a:t>=45, </a:t>
            </a:r>
            <a:r>
              <a:rPr lang="en-US" sz="1400" b="1" dirty="0" err="1"/>
              <a:t>labeldistance</a:t>
            </a:r>
            <a:r>
              <a:rPr lang="en-US" sz="1400" b="1" dirty="0"/>
              <a:t>=None)</a:t>
            </a:r>
          </a:p>
          <a:p>
            <a:r>
              <a:rPr lang="en-US" sz="1400" b="1" dirty="0" err="1"/>
              <a:t>plt.title</a:t>
            </a:r>
            <a:r>
              <a:rPr lang="en-US" sz="1400" b="1" dirty="0"/>
              <a:t>('</a:t>
            </a:r>
            <a:r>
              <a:rPr lang="en-US" sz="1400" b="1" dirty="0" err="1"/>
              <a:t>Year',color</a:t>
            </a:r>
            <a:r>
              <a:rPr lang="en-US" sz="1400" b="1" dirty="0"/>
              <a:t> = 'red',</a:t>
            </a:r>
            <a:r>
              <a:rPr lang="en-US" sz="1400" b="1" dirty="0" err="1"/>
              <a:t>fontsize</a:t>
            </a:r>
            <a:r>
              <a:rPr lang="en-US" sz="1400" b="1" dirty="0"/>
              <a:t> = 15)</a:t>
            </a:r>
          </a:p>
          <a:p>
            <a:r>
              <a:rPr lang="en-US" sz="1400" b="1" dirty="0" err="1"/>
              <a:t>plt.legend</a:t>
            </a:r>
            <a:r>
              <a:rPr lang="en-US" sz="1400" b="1" dirty="0"/>
              <a:t>(title = "Years", </a:t>
            </a:r>
            <a:r>
              <a:rPr lang="en-US" sz="1400" b="1" dirty="0" err="1"/>
              <a:t>loc</a:t>
            </a:r>
            <a:r>
              <a:rPr lang="en-US" sz="1400" b="1" dirty="0"/>
              <a:t>='upper right')#title legend</a:t>
            </a:r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361" y="3311040"/>
            <a:ext cx="3887577" cy="34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1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Another graph to view sales classified by </a:t>
            </a:r>
            <a:r>
              <a:rPr lang="en-US" sz="3600" b="1" dirty="0" smtClean="0">
                <a:solidFill>
                  <a:schemeClr val="bg1"/>
                </a:solidFill>
              </a:rPr>
              <a:t>fuel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335" y="1779495"/>
            <a:ext cx="8086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["fuel"].</a:t>
            </a:r>
            <a:r>
              <a:rPr lang="en-US" sz="1400" b="1" dirty="0" err="1"/>
              <a:t>value_counts</a:t>
            </a:r>
            <a:r>
              <a:rPr lang="en-US" sz="1400" b="1" dirty="0"/>
              <a:t>(sort =True).plot(kind="bar", color=["green"], </a:t>
            </a:r>
            <a:r>
              <a:rPr lang="en-US" sz="1400" b="1" dirty="0" err="1"/>
              <a:t>figsize</a:t>
            </a:r>
            <a:r>
              <a:rPr lang="en-US" sz="1400" b="1" dirty="0"/>
              <a:t>=(8, 4) , title='Fuel');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4" y="2415187"/>
            <a:ext cx="8088858" cy="4375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739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Graph </a:t>
            </a:r>
            <a:r>
              <a:rPr lang="en-US" sz="3600" b="1" dirty="0">
                <a:solidFill>
                  <a:schemeClr val="bg1"/>
                </a:solidFill>
              </a:rPr>
              <a:t>to view sales classified by seller </a:t>
            </a:r>
            <a:r>
              <a:rPr lang="en-US" sz="3600" b="1" dirty="0" smtClean="0">
                <a:solidFill>
                  <a:schemeClr val="bg1"/>
                </a:solidFill>
              </a:rPr>
              <a:t>type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335" y="1779495"/>
            <a:ext cx="983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["</a:t>
            </a:r>
            <a:r>
              <a:rPr lang="en-US" sz="1400" b="1" dirty="0" err="1"/>
              <a:t>seller_type</a:t>
            </a:r>
            <a:r>
              <a:rPr lang="en-US" sz="1400" b="1" dirty="0"/>
              <a:t>"].</a:t>
            </a:r>
            <a:r>
              <a:rPr lang="en-US" sz="1400" b="1" dirty="0" err="1"/>
              <a:t>value_counts</a:t>
            </a:r>
            <a:r>
              <a:rPr lang="en-US" sz="1400" b="1" dirty="0"/>
              <a:t>(sort = True).plot(kind="bar", color=["green"], </a:t>
            </a:r>
            <a:r>
              <a:rPr lang="en-US" sz="1400" b="1" dirty="0" err="1"/>
              <a:t>figsize</a:t>
            </a:r>
            <a:r>
              <a:rPr lang="en-US" sz="1400" b="1" dirty="0"/>
              <a:t>=(8, 4) , title='Seller type');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73" y="2450215"/>
            <a:ext cx="7459499" cy="4141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5763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Graph to view sales classified by </a:t>
            </a:r>
            <a:r>
              <a:rPr lang="en-US" sz="3600" b="1" dirty="0" smtClean="0">
                <a:solidFill>
                  <a:schemeClr val="bg1"/>
                </a:solidFill>
              </a:rPr>
              <a:t>transmission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335" y="1779495"/>
            <a:ext cx="983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["transmission"].</a:t>
            </a:r>
            <a:r>
              <a:rPr lang="en-US" sz="1400" b="1" dirty="0" err="1"/>
              <a:t>value_counts</a:t>
            </a:r>
            <a:r>
              <a:rPr lang="en-US" sz="1400" b="1" dirty="0"/>
              <a:t>(sort = True).plot(kind="bar", color=["green"], </a:t>
            </a:r>
            <a:r>
              <a:rPr lang="en-US" sz="1400" b="1" dirty="0" err="1"/>
              <a:t>figsize</a:t>
            </a:r>
            <a:r>
              <a:rPr lang="en-US" sz="1400" b="1" dirty="0"/>
              <a:t>=(8, 4) , title='Transmission');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18" y="2415187"/>
            <a:ext cx="8869026" cy="4195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4302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716" y="888024"/>
            <a:ext cx="10071466" cy="210136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Science with Python Career Program </a:t>
            </a:r>
            <a:endParaRPr lang="en-I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3638" y="3479115"/>
            <a:ext cx="8012723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800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DATASET Name</a:t>
            </a:r>
            <a:endParaRPr lang="en-IN" sz="4800" u="sng" dirty="0">
              <a:solidFill>
                <a:srgbClr val="FF0000"/>
              </a:solidFill>
              <a:effectLst/>
              <a:latin typeface="Algerian" panose="04020705040A02060702" pitchFamily="82" charset="0"/>
              <a:ea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8992" y="4700875"/>
            <a:ext cx="8080131" cy="9112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4987" y="4804468"/>
            <a:ext cx="4474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🚘</a:t>
            </a:r>
            <a:r>
              <a:rPr lang="en-US" sz="4000" b="1" dirty="0"/>
              <a:t> </a:t>
            </a:r>
            <a:r>
              <a:rPr lang="en-US" sz="4000" b="1" dirty="0" smtClean="0"/>
              <a:t>Car </a:t>
            </a:r>
            <a:r>
              <a:rPr lang="en-US" sz="4000" b="1" dirty="0"/>
              <a:t>Details 🚘</a:t>
            </a:r>
          </a:p>
        </p:txBody>
      </p:sp>
    </p:spTree>
    <p:extLst>
      <p:ext uri="{BB962C8B-B14F-4D97-AF65-F5344CB8AC3E}">
        <p14:creationId xmlns:p14="http://schemas.microsoft.com/office/powerpoint/2010/main" val="203762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Expected that the automatic sell more, but what happened is that the manual is the sell more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so we should search and ask for the reason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335" y="1779495"/>
            <a:ext cx="983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["owner"].</a:t>
            </a:r>
            <a:r>
              <a:rPr lang="en-US" sz="1400" b="1" dirty="0" err="1"/>
              <a:t>value_counts</a:t>
            </a:r>
            <a:r>
              <a:rPr lang="en-US" sz="1400" b="1" dirty="0"/>
              <a:t>(sort = True).plot(kind="bar", color=["green"], </a:t>
            </a:r>
            <a:r>
              <a:rPr lang="en-US" sz="1400" b="1" dirty="0" err="1"/>
              <a:t>figsize</a:t>
            </a:r>
            <a:r>
              <a:rPr lang="en-US" sz="1400" b="1" dirty="0"/>
              <a:t>=(8, 4) , title='Owner');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50" y="2415187"/>
            <a:ext cx="7255352" cy="4220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932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Let's draw a graph linking the year to the selling </a:t>
            </a:r>
            <a:r>
              <a:rPr lang="en-US" sz="3600" b="1" dirty="0" smtClean="0">
                <a:solidFill>
                  <a:schemeClr val="bg1"/>
                </a:solidFill>
              </a:rPr>
              <a:t>price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6250" y="1806655"/>
            <a:ext cx="98320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 line</a:t>
            </a:r>
          </a:p>
          <a:p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b="1" dirty="0" err="1"/>
              <a:t>line_plot</a:t>
            </a:r>
            <a:r>
              <a:rPr lang="en-US" sz="1400" b="1" dirty="0"/>
              <a:t>(data, title ,</a:t>
            </a:r>
            <a:r>
              <a:rPr lang="en-US" sz="1400" b="1" dirty="0" err="1"/>
              <a:t>xlabel</a:t>
            </a:r>
            <a:r>
              <a:rPr lang="en-US" sz="1400" b="1" dirty="0"/>
              <a:t>, </a:t>
            </a:r>
            <a:r>
              <a:rPr lang="en-US" sz="1400" b="1" dirty="0" err="1"/>
              <a:t>ylabel</a:t>
            </a:r>
            <a:r>
              <a:rPr lang="en-US" sz="1400" b="1" dirty="0"/>
              <a:t>):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plt.figure</a:t>
            </a:r>
            <a:r>
              <a:rPr lang="en-US" sz="1400" b="1" dirty="0"/>
              <a:t>(</a:t>
            </a:r>
            <a:r>
              <a:rPr lang="en-US" sz="1400" b="1" dirty="0" err="1"/>
              <a:t>figsize</a:t>
            </a:r>
            <a:r>
              <a:rPr lang="en-US" sz="1400" b="1" dirty="0"/>
              <a:t>=(8, 4))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sns.lineplot</a:t>
            </a:r>
            <a:r>
              <a:rPr lang="en-US" sz="1400" b="1" dirty="0"/>
              <a:t>(data=data , palette="tab10", linewidth=3.0)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plt.title</a:t>
            </a:r>
            <a:r>
              <a:rPr lang="en-US" sz="1400" b="1" dirty="0"/>
              <a:t>(title, </a:t>
            </a:r>
            <a:r>
              <a:rPr lang="en-US" sz="1400" b="1" dirty="0" err="1"/>
              <a:t>fontsize</a:t>
            </a:r>
            <a:r>
              <a:rPr lang="en-US" sz="1400" b="1" dirty="0"/>
              <a:t>=12)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plt.ylabel</a:t>
            </a:r>
            <a:r>
              <a:rPr lang="en-US" sz="1400" b="1" dirty="0"/>
              <a:t>(</a:t>
            </a:r>
            <a:r>
              <a:rPr lang="en-US" sz="1400" b="1" dirty="0" err="1"/>
              <a:t>ylabel</a:t>
            </a:r>
            <a:r>
              <a:rPr lang="en-US" sz="1400" b="1" dirty="0"/>
              <a:t>, size=14)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plt.xlabel</a:t>
            </a:r>
            <a:r>
              <a:rPr lang="en-US" sz="1400" b="1" dirty="0"/>
              <a:t>(</a:t>
            </a:r>
            <a:r>
              <a:rPr lang="en-US" sz="1400" b="1" dirty="0" err="1"/>
              <a:t>xlabel</a:t>
            </a:r>
            <a:r>
              <a:rPr lang="en-US" sz="1400" b="1" dirty="0"/>
              <a:t>, size=16)</a:t>
            </a:r>
          </a:p>
          <a:p>
            <a:r>
              <a:rPr lang="en-US" sz="1400" b="1" dirty="0"/>
              <a:t>    </a:t>
            </a:r>
          </a:p>
          <a:p>
            <a:r>
              <a:rPr lang="en-US" sz="1400" b="1" dirty="0" err="1"/>
              <a:t>df_price_move</a:t>
            </a:r>
            <a:r>
              <a:rPr lang="en-US" sz="1400" b="1" dirty="0"/>
              <a:t> = </a:t>
            </a:r>
            <a:r>
              <a:rPr lang="en-US" sz="1400" b="1" dirty="0" err="1"/>
              <a:t>df.groupby</a:t>
            </a:r>
            <a:r>
              <a:rPr lang="en-US" sz="1400" b="1" dirty="0"/>
              <a:t>(['year'])[['</a:t>
            </a:r>
            <a:r>
              <a:rPr lang="en-US" sz="1400" b="1" dirty="0" err="1"/>
              <a:t>selling_price</a:t>
            </a:r>
            <a:r>
              <a:rPr lang="en-US" sz="1400" b="1" dirty="0"/>
              <a:t>']].mean()</a:t>
            </a:r>
          </a:p>
          <a:p>
            <a:r>
              <a:rPr lang="en-US" sz="1400" b="1" dirty="0" err="1"/>
              <a:t>line_plot</a:t>
            </a:r>
            <a:r>
              <a:rPr lang="en-US" sz="1400" b="1" dirty="0"/>
              <a:t>(</a:t>
            </a:r>
            <a:r>
              <a:rPr lang="en-US" sz="1400" b="1" dirty="0" err="1"/>
              <a:t>df_price_move,'Price</a:t>
            </a:r>
            <a:r>
              <a:rPr lang="en-US" sz="1400" b="1" dirty="0"/>
              <a:t> Move', 'Year', "Price")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04" y="4053424"/>
            <a:ext cx="5247578" cy="2599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206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073" y="43166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relationship between </a:t>
            </a:r>
            <a:r>
              <a:rPr lang="en-US" sz="3600" b="1" dirty="0" err="1">
                <a:solidFill>
                  <a:schemeClr val="bg1"/>
                </a:solidFill>
              </a:rPr>
              <a:t>km_driven</a:t>
            </a:r>
            <a:r>
              <a:rPr lang="en-US" sz="3600" b="1" dirty="0">
                <a:solidFill>
                  <a:schemeClr val="bg1"/>
                </a:solidFill>
              </a:rPr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price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7608" y="1797601"/>
            <a:ext cx="983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 scatter</a:t>
            </a:r>
          </a:p>
          <a:p>
            <a:r>
              <a:rPr lang="en-US" sz="1400" b="1" dirty="0" err="1"/>
              <a:t>df.plot</a:t>
            </a:r>
            <a:r>
              <a:rPr lang="en-US" sz="1400" b="1" dirty="0"/>
              <a:t>(x="</a:t>
            </a:r>
            <a:r>
              <a:rPr lang="en-US" sz="1400" b="1" dirty="0" err="1"/>
              <a:t>km_driven</a:t>
            </a:r>
            <a:r>
              <a:rPr lang="en-US" sz="1400" b="1" dirty="0"/>
              <a:t>", y="</a:t>
            </a:r>
            <a:r>
              <a:rPr lang="en-US" sz="1400" b="1" dirty="0" err="1"/>
              <a:t>selling_price</a:t>
            </a:r>
            <a:r>
              <a:rPr lang="en-US" sz="1400" b="1" dirty="0"/>
              <a:t>", kind="scatter", </a:t>
            </a:r>
            <a:r>
              <a:rPr lang="en-US" sz="1400" b="1" dirty="0" err="1"/>
              <a:t>figsize</a:t>
            </a:r>
            <a:r>
              <a:rPr lang="en-US" sz="1400" b="1" dirty="0"/>
              <a:t>=(8, 4), title="Price &amp; </a:t>
            </a:r>
            <a:r>
              <a:rPr lang="en-US" sz="1400" b="1" dirty="0" err="1"/>
              <a:t>km_driven</a:t>
            </a:r>
            <a:r>
              <a:rPr lang="en-US" sz="1400" b="1" dirty="0"/>
              <a:t>", color="green");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08" y="2320821"/>
            <a:ext cx="9571690" cy="4443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139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0415" y="430214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relationship between </a:t>
            </a:r>
            <a:r>
              <a:rPr lang="en-US" sz="3600" b="1" dirty="0" err="1">
                <a:solidFill>
                  <a:schemeClr val="bg1"/>
                </a:solidFill>
              </a:rPr>
              <a:t>km_driven</a:t>
            </a:r>
            <a:r>
              <a:rPr lang="en-US" sz="3600" b="1" dirty="0">
                <a:solidFill>
                  <a:schemeClr val="bg1"/>
                </a:solidFill>
              </a:rPr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year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7608" y="1797601"/>
            <a:ext cx="983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bar graphs scatter</a:t>
            </a:r>
          </a:p>
          <a:p>
            <a:r>
              <a:rPr lang="en-US" sz="1400" b="1" dirty="0" err="1"/>
              <a:t>df.plot</a:t>
            </a:r>
            <a:r>
              <a:rPr lang="en-US" sz="1400" b="1" dirty="0"/>
              <a:t>(x="year", y="</a:t>
            </a:r>
            <a:r>
              <a:rPr lang="en-US" sz="1400" b="1" dirty="0" err="1"/>
              <a:t>selling_price</a:t>
            </a:r>
            <a:r>
              <a:rPr lang="en-US" sz="1400" b="1" dirty="0"/>
              <a:t>", kind="scatter", </a:t>
            </a:r>
            <a:r>
              <a:rPr lang="en-US" sz="1400" b="1" dirty="0" err="1"/>
              <a:t>figsize</a:t>
            </a:r>
            <a:r>
              <a:rPr lang="en-US" sz="1400" b="1" dirty="0"/>
              <a:t>=(8, 4), title="Price &amp; Year", color="green");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06" y="2451399"/>
            <a:ext cx="8526967" cy="4290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708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350" y="393736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Now examine the correlation between the different </a:t>
            </a:r>
            <a:r>
              <a:rPr lang="en-US" sz="3600" b="1" dirty="0" smtClean="0">
                <a:solidFill>
                  <a:schemeClr val="bg1"/>
                </a:solidFill>
              </a:rPr>
              <a:t>factors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4024" y="1728639"/>
            <a:ext cx="570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 finds the correlation</a:t>
            </a:r>
          </a:p>
          <a:p>
            <a:r>
              <a:rPr lang="en-US" sz="1400" b="1" dirty="0" err="1"/>
              <a:t>df.corr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23" y="2386433"/>
            <a:ext cx="8940528" cy="4069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2606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0002" y="691856"/>
            <a:ext cx="801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We will display </a:t>
            </a:r>
            <a:r>
              <a:rPr lang="en-US" sz="3600" b="1" dirty="0" err="1">
                <a:solidFill>
                  <a:schemeClr val="bg1"/>
                </a:solidFill>
              </a:rPr>
              <a:t>heatmap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502" y="2081724"/>
            <a:ext cx="57036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#We will display </a:t>
            </a:r>
            <a:r>
              <a:rPr lang="en-US" sz="1400" b="1" dirty="0" err="1"/>
              <a:t>heatmap</a:t>
            </a:r>
            <a:endParaRPr lang="en-US" sz="1400" b="1" dirty="0"/>
          </a:p>
          <a:p>
            <a:r>
              <a:rPr lang="en-US" sz="1400" b="1" dirty="0" err="1"/>
              <a:t>corr</a:t>
            </a:r>
            <a:r>
              <a:rPr lang="en-US" sz="1400" b="1" dirty="0"/>
              <a:t> = </a:t>
            </a:r>
            <a:r>
              <a:rPr lang="en-US" sz="1400" b="1" dirty="0" err="1"/>
              <a:t>df.corr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corr</a:t>
            </a:r>
            <a:r>
              <a:rPr lang="en-US" sz="1400" b="1" dirty="0"/>
              <a:t> = </a:t>
            </a:r>
            <a:r>
              <a:rPr lang="en-US" sz="1400" b="1" dirty="0" err="1"/>
              <a:t>corr</a:t>
            </a:r>
            <a:r>
              <a:rPr lang="en-US" sz="1400" b="1" dirty="0"/>
              <a:t>['</a:t>
            </a:r>
            <a:r>
              <a:rPr lang="en-US" sz="1400" b="1" dirty="0" err="1"/>
              <a:t>selling_price</a:t>
            </a:r>
            <a:r>
              <a:rPr lang="en-US" sz="1400" b="1" dirty="0"/>
              <a:t>']</a:t>
            </a:r>
          </a:p>
          <a:p>
            <a:r>
              <a:rPr lang="en-US" sz="1400" b="1" dirty="0" err="1"/>
              <a:t>corr</a:t>
            </a:r>
            <a:r>
              <a:rPr lang="en-US" sz="1400" b="1" dirty="0"/>
              <a:t> = </a:t>
            </a:r>
            <a:r>
              <a:rPr lang="en-US" sz="1400" b="1" dirty="0" err="1"/>
              <a:t>corr.sort_values</a:t>
            </a:r>
            <a:r>
              <a:rPr lang="en-US" sz="1400" b="1" dirty="0"/>
              <a:t>(ascending=False)</a:t>
            </a:r>
          </a:p>
          <a:p>
            <a:r>
              <a:rPr lang="en-US" sz="1400" b="1" dirty="0" err="1"/>
              <a:t>sns.heatmap</a:t>
            </a:r>
            <a:r>
              <a:rPr lang="en-US" sz="1400" b="1" dirty="0"/>
              <a:t>(</a:t>
            </a:r>
            <a:r>
              <a:rPr lang="en-US" sz="1400" b="1" dirty="0" err="1"/>
              <a:t>df.corr</a:t>
            </a:r>
            <a:r>
              <a:rPr lang="en-US" sz="1400" b="1" dirty="0"/>
              <a:t>(), </a:t>
            </a:r>
            <a:r>
              <a:rPr lang="en-US" sz="1400" b="1" dirty="0" err="1"/>
              <a:t>annot</a:t>
            </a:r>
            <a:r>
              <a:rPr lang="en-US" sz="1400" b="1" dirty="0"/>
              <a:t>=True)</a:t>
            </a:r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41" y="1965143"/>
            <a:ext cx="6168553" cy="4714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4541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778" y="788296"/>
            <a:ext cx="801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Extracting non-numeric </a:t>
            </a:r>
            <a:r>
              <a:rPr lang="en-US" sz="3600" b="1" dirty="0" smtClean="0">
                <a:solidFill>
                  <a:schemeClr val="bg1"/>
                </a:solidFill>
              </a:rPr>
              <a:t>columns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502" y="2081724"/>
            <a:ext cx="57036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 import preprocessing from </a:t>
            </a:r>
            <a:r>
              <a:rPr lang="en-US" sz="1400" b="1" dirty="0" err="1"/>
              <a:t>sklearn</a:t>
            </a:r>
            <a:endParaRPr lang="en-US" sz="1400" b="1" dirty="0"/>
          </a:p>
          <a:p>
            <a:r>
              <a:rPr lang="en-US" sz="1400" b="1" dirty="0"/>
              <a:t>from </a:t>
            </a:r>
            <a:r>
              <a:rPr lang="en-US" sz="1400" b="1" dirty="0" err="1"/>
              <a:t>sklearn</a:t>
            </a:r>
            <a:r>
              <a:rPr lang="en-US" sz="1400" b="1" dirty="0"/>
              <a:t> import preprocessing</a:t>
            </a:r>
          </a:p>
          <a:p>
            <a:r>
              <a:rPr lang="en-US" sz="1400" b="1" dirty="0"/>
              <a:t>from </a:t>
            </a:r>
            <a:r>
              <a:rPr lang="en-US" sz="1400" b="1" dirty="0" err="1"/>
              <a:t>sklearn.preprocessing</a:t>
            </a:r>
            <a:r>
              <a:rPr lang="en-US" sz="1400" b="1" dirty="0"/>
              <a:t> import </a:t>
            </a:r>
            <a:r>
              <a:rPr lang="en-US" sz="1400" b="1" dirty="0" err="1"/>
              <a:t>OneHotEncoder</a:t>
            </a:r>
            <a:endParaRPr lang="en-US" sz="1400" b="1" dirty="0"/>
          </a:p>
          <a:p>
            <a:r>
              <a:rPr lang="en-US" sz="1400" b="1" dirty="0"/>
              <a:t># limit to categorical data using </a:t>
            </a:r>
            <a:r>
              <a:rPr lang="en-US" sz="1400" b="1" dirty="0" err="1"/>
              <a:t>df.select_dtypes</a:t>
            </a:r>
            <a:r>
              <a:rPr lang="en-US" sz="1400" b="1" dirty="0"/>
              <a:t>()</a:t>
            </a:r>
          </a:p>
          <a:p>
            <a:r>
              <a:rPr lang="en-US" sz="1400" b="1" dirty="0"/>
              <a:t>data2 = </a:t>
            </a:r>
            <a:r>
              <a:rPr lang="en-US" sz="1400" b="1" dirty="0" err="1"/>
              <a:t>df.select_dtypes</a:t>
            </a:r>
            <a:r>
              <a:rPr lang="en-US" sz="1400" b="1" dirty="0"/>
              <a:t>(include=[object])#Extracting non-numeric columns</a:t>
            </a:r>
          </a:p>
          <a:p>
            <a:r>
              <a:rPr lang="en-US" sz="1400" b="1" dirty="0"/>
              <a:t>data2.head(3)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80" y="3515324"/>
            <a:ext cx="7059010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524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869" y="568714"/>
            <a:ext cx="801272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We will convert these columns to numbers (name--</a:t>
            </a:r>
            <a:r>
              <a:rPr lang="en-US" sz="1900" b="1" dirty="0" smtClean="0">
                <a:solidFill>
                  <a:schemeClr val="bg1"/>
                </a:solidFill>
              </a:rPr>
              <a:t>owner) </a:t>
            </a:r>
            <a:r>
              <a:rPr lang="en-US" sz="1900" b="1" dirty="0">
                <a:solidFill>
                  <a:schemeClr val="bg1"/>
                </a:solidFill>
              </a:rPr>
              <a:t>something like that {"First Owner" : 1, "Second Owner" : 2, "Third Owner" : 3, "Fourth &amp; Above Owner" : 4, "Test Drive Car" : 0</a:t>
            </a:r>
            <a:r>
              <a:rPr lang="en-US" sz="1900" b="1" dirty="0" smtClean="0">
                <a:solidFill>
                  <a:schemeClr val="bg1"/>
                </a:solidFill>
              </a:rPr>
              <a:t>}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502" y="2081724"/>
            <a:ext cx="57036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#name--owner--brand convert these columns to numbers</a:t>
            </a:r>
          </a:p>
          <a:p>
            <a:r>
              <a:rPr lang="en-US" sz="1400" b="1" dirty="0"/>
              <a:t>le = </a:t>
            </a:r>
            <a:r>
              <a:rPr lang="en-US" sz="1400" b="1" dirty="0" err="1"/>
              <a:t>preprocessing.LabelEncoder</a:t>
            </a:r>
            <a:r>
              <a:rPr lang="en-US" sz="1400" b="1" dirty="0"/>
              <a:t>()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['name']= </a:t>
            </a:r>
            <a:r>
              <a:rPr lang="en-US" sz="1400" b="1" dirty="0" err="1"/>
              <a:t>le.fit_transform</a:t>
            </a:r>
            <a:r>
              <a:rPr lang="en-US" sz="1400" b="1" dirty="0"/>
              <a:t>(</a:t>
            </a:r>
            <a:r>
              <a:rPr lang="en-US" sz="1400" b="1" dirty="0" err="1"/>
              <a:t>df</a:t>
            </a:r>
            <a:r>
              <a:rPr lang="en-US" sz="1400" b="1" dirty="0"/>
              <a:t>['name'])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['owner']= </a:t>
            </a:r>
            <a:r>
              <a:rPr lang="en-US" sz="1400" b="1" dirty="0" err="1"/>
              <a:t>le.fit_transform</a:t>
            </a:r>
            <a:r>
              <a:rPr lang="en-US" sz="1400" b="1" dirty="0"/>
              <a:t>(</a:t>
            </a:r>
            <a:r>
              <a:rPr lang="en-US" sz="1400" b="1" dirty="0" err="1"/>
              <a:t>df</a:t>
            </a:r>
            <a:r>
              <a:rPr lang="en-US" sz="1400" b="1" dirty="0"/>
              <a:t>['owner'])</a:t>
            </a:r>
          </a:p>
          <a:p>
            <a:r>
              <a:rPr lang="en-US" sz="1400" b="1" dirty="0" err="1"/>
              <a:t>df.head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58" y="3251275"/>
            <a:ext cx="8440328" cy="3219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8589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869" y="568714"/>
            <a:ext cx="80127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use </a:t>
            </a:r>
            <a:r>
              <a:rPr lang="en-US" b="1" dirty="0" err="1">
                <a:solidFill>
                  <a:schemeClr val="bg1"/>
                </a:solidFill>
              </a:rPr>
              <a:t>OneHotEncoder</a:t>
            </a:r>
            <a:r>
              <a:rPr lang="en-US" b="1" dirty="0">
                <a:solidFill>
                  <a:schemeClr val="bg1"/>
                </a:solidFill>
              </a:rPr>
              <a:t> convert these columns (fuel, </a:t>
            </a:r>
            <a:r>
              <a:rPr lang="en-US" b="1" dirty="0" err="1">
                <a:solidFill>
                  <a:schemeClr val="bg1"/>
                </a:solidFill>
              </a:rPr>
              <a:t>seller_type</a:t>
            </a:r>
            <a:r>
              <a:rPr lang="en-US" b="1" dirty="0">
                <a:solidFill>
                  <a:schemeClr val="bg1"/>
                </a:solidFill>
              </a:rPr>
              <a:t>, transmission) to numbers and divide them separately and made new columns from it to be more clear, wait for the final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7232" y="2077716"/>
            <a:ext cx="5703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#convert these columns (fuel, </a:t>
            </a:r>
            <a:r>
              <a:rPr lang="en-US" sz="1400" b="1" dirty="0" err="1"/>
              <a:t>seller_type</a:t>
            </a:r>
            <a:r>
              <a:rPr lang="en-US" sz="1400" b="1" dirty="0"/>
              <a:t>, transmission)</a:t>
            </a:r>
          </a:p>
          <a:p>
            <a:r>
              <a:rPr lang="en-US" sz="1400" b="1" dirty="0" err="1"/>
              <a:t>enc</a:t>
            </a:r>
            <a:r>
              <a:rPr lang="en-US" sz="1400" b="1" dirty="0"/>
              <a:t> = </a:t>
            </a:r>
            <a:r>
              <a:rPr lang="en-US" sz="1400" b="1" dirty="0" err="1"/>
              <a:t>OneHotEncoder</a:t>
            </a:r>
            <a:r>
              <a:rPr lang="en-US" sz="1400" b="1" dirty="0"/>
              <a:t>(sparse = False)</a:t>
            </a:r>
          </a:p>
          <a:p>
            <a:r>
              <a:rPr lang="en-US" sz="1400" b="1" dirty="0"/>
              <a:t>X4 = </a:t>
            </a:r>
            <a:r>
              <a:rPr lang="en-US" sz="1400" b="1" dirty="0" err="1"/>
              <a:t>df</a:t>
            </a:r>
            <a:r>
              <a:rPr lang="en-US" sz="1400" b="1" dirty="0"/>
              <a:t>[["fuel", "</a:t>
            </a:r>
            <a:r>
              <a:rPr lang="en-US" sz="1400" b="1" dirty="0" err="1"/>
              <a:t>seller_type</a:t>
            </a:r>
            <a:r>
              <a:rPr lang="en-US" sz="1400" b="1" dirty="0"/>
              <a:t>", "transmission"]]</a:t>
            </a:r>
          </a:p>
          <a:p>
            <a:r>
              <a:rPr lang="en-US" sz="1400" b="1" dirty="0"/>
              <a:t>X5 = </a:t>
            </a:r>
            <a:r>
              <a:rPr lang="en-US" sz="1400" b="1" dirty="0" err="1"/>
              <a:t>enc.fit_transform</a:t>
            </a:r>
            <a:r>
              <a:rPr lang="en-US" sz="1400" b="1" dirty="0"/>
              <a:t>(X4)</a:t>
            </a:r>
          </a:p>
          <a:p>
            <a:r>
              <a:rPr lang="en-US" sz="1400" b="1" dirty="0" err="1"/>
              <a:t>new_col</a:t>
            </a:r>
            <a:r>
              <a:rPr lang="en-US" sz="1400" b="1" dirty="0"/>
              <a:t> = </a:t>
            </a:r>
            <a:r>
              <a:rPr lang="en-US" sz="1400" b="1" dirty="0" err="1"/>
              <a:t>enc.get_feature_names_out</a:t>
            </a:r>
            <a:r>
              <a:rPr lang="en-US" sz="1400" b="1" dirty="0"/>
              <a:t>(["</a:t>
            </a:r>
            <a:r>
              <a:rPr lang="en-US" sz="1400" b="1" dirty="0" err="1"/>
              <a:t>fuel","seller_type","transmission</a:t>
            </a:r>
            <a:r>
              <a:rPr lang="en-US" sz="1400" b="1" dirty="0"/>
              <a:t>"])</a:t>
            </a:r>
          </a:p>
          <a:p>
            <a:r>
              <a:rPr lang="en-US" sz="1400" b="1" dirty="0" err="1"/>
              <a:t>df</a:t>
            </a:r>
            <a:r>
              <a:rPr lang="en-US" sz="1400" b="1" dirty="0"/>
              <a:t>[</a:t>
            </a:r>
            <a:r>
              <a:rPr lang="en-US" sz="1400" b="1" dirty="0" err="1"/>
              <a:t>new_col</a:t>
            </a:r>
            <a:r>
              <a:rPr lang="en-US" sz="1400" b="1" dirty="0"/>
              <a:t>] = X5</a:t>
            </a:r>
          </a:p>
          <a:p>
            <a:r>
              <a:rPr lang="en-US" sz="1400" b="1" dirty="0" err="1"/>
              <a:t>df.head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0" y="4304291"/>
            <a:ext cx="10323855" cy="17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0869" y="568714"/>
            <a:ext cx="8012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Note the new columns and the way they are created now I can create heat map that includes all </a:t>
            </a:r>
            <a:r>
              <a:rPr lang="en-US" sz="2400" b="1" dirty="0" smtClean="0">
                <a:solidFill>
                  <a:schemeClr val="bg1"/>
                </a:solidFill>
              </a:rPr>
              <a:t>factors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8020" y="1842001"/>
            <a:ext cx="90715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#new </a:t>
            </a:r>
            <a:r>
              <a:rPr lang="en-US" sz="1400" b="1" dirty="0" err="1"/>
              <a:t>heatmap</a:t>
            </a:r>
            <a:endParaRPr lang="en-US" sz="1400" b="1" dirty="0"/>
          </a:p>
          <a:p>
            <a:r>
              <a:rPr lang="en-US" sz="1400" b="1" dirty="0"/>
              <a:t>fig, ax = </a:t>
            </a:r>
            <a:r>
              <a:rPr lang="en-US" sz="1400" b="1" dirty="0" err="1"/>
              <a:t>plt.subplots</a:t>
            </a:r>
            <a:r>
              <a:rPr lang="en-US" sz="1400" b="1" dirty="0"/>
              <a:t>(</a:t>
            </a:r>
            <a:r>
              <a:rPr lang="en-US" sz="1400" b="1" dirty="0" err="1"/>
              <a:t>figsize</a:t>
            </a:r>
            <a:r>
              <a:rPr lang="en-US" sz="1400" b="1" dirty="0"/>
              <a:t> = (10,10))</a:t>
            </a:r>
          </a:p>
          <a:p>
            <a:r>
              <a:rPr lang="en-US" sz="1400" b="1" dirty="0" err="1"/>
              <a:t>sns.heatmap</a:t>
            </a:r>
            <a:r>
              <a:rPr lang="en-US" sz="1400" b="1" dirty="0"/>
              <a:t>(</a:t>
            </a:r>
            <a:r>
              <a:rPr lang="en-US" sz="1400" b="1" dirty="0" err="1"/>
              <a:t>df.corr</a:t>
            </a:r>
            <a:r>
              <a:rPr lang="en-US" sz="1400" b="1" dirty="0"/>
              <a:t>()[["</a:t>
            </a:r>
            <a:r>
              <a:rPr lang="en-US" sz="1400" b="1" dirty="0" err="1"/>
              <a:t>selling_price</a:t>
            </a:r>
            <a:r>
              <a:rPr lang="en-US" sz="1400" b="1" dirty="0"/>
              <a:t>"]].</a:t>
            </a:r>
            <a:r>
              <a:rPr lang="en-US" sz="1400" b="1" dirty="0" err="1"/>
              <a:t>sort_values</a:t>
            </a:r>
            <a:r>
              <a:rPr lang="en-US" sz="1400" b="1" dirty="0"/>
              <a:t>("</a:t>
            </a:r>
            <a:r>
              <a:rPr lang="en-US" sz="1400" b="1" dirty="0" err="1"/>
              <a:t>selling_price</a:t>
            </a:r>
            <a:r>
              <a:rPr lang="en-US" sz="1400" b="1" dirty="0"/>
              <a:t>", ascending = False),</a:t>
            </a:r>
            <a:r>
              <a:rPr lang="en-US" sz="1400" b="1" dirty="0" err="1"/>
              <a:t>vmin</a:t>
            </a:r>
            <a:r>
              <a:rPr lang="en-US" sz="1400" b="1" dirty="0"/>
              <a:t> = -1, </a:t>
            </a:r>
            <a:r>
              <a:rPr lang="en-US" sz="1400" b="1" dirty="0" err="1"/>
              <a:t>vmax</a:t>
            </a:r>
            <a:r>
              <a:rPr lang="en-US" sz="1400" b="1" dirty="0"/>
              <a:t> = +1, </a:t>
            </a:r>
            <a:r>
              <a:rPr lang="en-US" sz="1400" b="1" dirty="0" err="1"/>
              <a:t>annot</a:t>
            </a:r>
            <a:r>
              <a:rPr lang="en-US" sz="1400" b="1" dirty="0"/>
              <a:t> = True, ax = ax)</a:t>
            </a:r>
          </a:p>
          <a:p>
            <a:r>
              <a:rPr lang="en-US" sz="1400" b="1" dirty="0" err="1"/>
              <a:t>plt.show</a:t>
            </a:r>
            <a:r>
              <a:rPr lang="en-US" sz="1400" b="1" dirty="0"/>
              <a:t>()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23" y="3011552"/>
            <a:ext cx="5566819" cy="3681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191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91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🚘 Analysis </a:t>
            </a:r>
            <a:r>
              <a:rPr lang="en-US" sz="4000" b="1" dirty="0">
                <a:solidFill>
                  <a:schemeClr val="bg1"/>
                </a:solidFill>
              </a:rPr>
              <a:t>Car Details </a:t>
            </a:r>
            <a:r>
              <a:rPr lang="en-US" sz="4000" b="1" dirty="0" smtClean="0">
                <a:solidFill>
                  <a:schemeClr val="bg1"/>
                </a:solidFill>
              </a:rPr>
              <a:t>Dataset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573823"/>
            <a:ext cx="4169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TABLE OF </a:t>
            </a:r>
            <a:r>
              <a:rPr lang="en-US" sz="2800" b="1" u="sng" dirty="0" smtClean="0"/>
              <a:t>CONTENTS</a:t>
            </a:r>
            <a:endParaRPr lang="en-US" sz="28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462518" y="2512994"/>
            <a:ext cx="8061874" cy="387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 Black" panose="020B0A04020102020204" pitchFamily="34" charset="0"/>
              </a:rPr>
              <a:t>1. Introduction: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 Black" panose="020B0A04020102020204" pitchFamily="34" charset="0"/>
              </a:rPr>
              <a:t>2. Importing the Dataset and Explanation of Features: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 Black" panose="020B0A04020102020204" pitchFamily="34" charset="0"/>
              </a:rPr>
              <a:t>3. Visualization of features for better understanding: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 Black" panose="020B0A04020102020204" pitchFamily="34" charset="0"/>
              </a:rPr>
              <a:t>4. Build ML Regression Models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 Black" panose="020B0A04020102020204" pitchFamily="34" charset="0"/>
              </a:rPr>
              <a:t>5. CONCLUSION:</a:t>
            </a:r>
            <a:endParaRPr lang="en-IN" sz="2000" dirty="0"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6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93461" y="393736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8434" y="522547"/>
            <a:ext cx="4348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u="sng" dirty="0">
                <a:solidFill>
                  <a:schemeClr val="bg1"/>
                </a:solidFill>
              </a:rPr>
              <a:t>📄 </a:t>
            </a:r>
            <a:r>
              <a:rPr lang="en-IN" sz="6000" u="sng" dirty="0" smtClean="0">
                <a:solidFill>
                  <a:schemeClr val="bg1"/>
                </a:solidFill>
              </a:rPr>
              <a:t>Report</a:t>
            </a:r>
            <a:endParaRPr lang="en-US" sz="6000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831" y="2004963"/>
            <a:ext cx="907157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Baskerville Old Face" panose="02020602080505020303" pitchFamily="18" charset="0"/>
            </a:endParaRPr>
          </a:p>
          <a:p>
            <a:r>
              <a:rPr lang="en-US" sz="2000" b="1" u="sng" dirty="0">
                <a:latin typeface="Baskerville Old Face" panose="02020602080505020303" pitchFamily="18" charset="0"/>
              </a:rPr>
              <a:t>I will make things brief. Through our journey in analyzing the data, we found that</a:t>
            </a: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1.Best selling brand is </a:t>
            </a:r>
            <a:r>
              <a:rPr lang="en-US" b="1" dirty="0" err="1">
                <a:latin typeface="Baskerville Old Face" panose="02020602080505020303" pitchFamily="18" charset="0"/>
              </a:rPr>
              <a:t>Maruti</a:t>
            </a:r>
            <a:r>
              <a:rPr lang="en-US" b="1" dirty="0">
                <a:latin typeface="Baskerville Old Face" panose="02020602080505020303" pitchFamily="18" charset="0"/>
              </a:rPr>
              <a:t> then Hyundai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2.Manuals sell more than automatics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3.The newer the car the better it sells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4.Individual sell more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5.Petrol and Diesel sell more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6.Most sales were made in 2017</a:t>
            </a: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r>
              <a:rPr lang="en-US" sz="2000" b="1" u="sng" dirty="0">
                <a:latin typeface="Baskerville Old Face" panose="02020602080505020303" pitchFamily="18" charset="0"/>
              </a:rPr>
              <a:t>There are factors that affect on car price</a:t>
            </a: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r>
              <a:rPr lang="en-US" b="1" dirty="0">
                <a:latin typeface="Baskerville Old Face" panose="02020602080505020303" pitchFamily="18" charset="0"/>
              </a:rPr>
              <a:t>1.The year, the newer the year, the higher the price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2.The KM Driving when increase price of car decreased</a:t>
            </a:r>
          </a:p>
          <a:p>
            <a:r>
              <a:rPr lang="en-US" b="1" dirty="0">
                <a:latin typeface="Baskerville Old Face" panose="02020602080505020303" pitchFamily="18" charset="0"/>
              </a:rPr>
              <a:t>3.Brand and model of the car</a:t>
            </a:r>
          </a:p>
        </p:txBody>
      </p:sp>
    </p:spTree>
    <p:extLst>
      <p:ext uri="{BB962C8B-B14F-4D97-AF65-F5344CB8AC3E}">
        <p14:creationId xmlns:p14="http://schemas.microsoft.com/office/powerpoint/2010/main" val="259341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732" y="2651760"/>
            <a:ext cx="102804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All the Models performed well but the high score is of </a:t>
            </a:r>
            <a:r>
              <a:rPr lang="en-US" sz="3200" b="1" dirty="0" smtClean="0"/>
              <a:t>Random Forest Regressor.BY </a:t>
            </a:r>
            <a:r>
              <a:rPr lang="en-US" sz="3200" b="1" dirty="0"/>
              <a:t>using </a:t>
            </a:r>
            <a:r>
              <a:rPr lang="en-US" sz="3200" b="1" dirty="0" smtClean="0"/>
              <a:t>Random Forest </a:t>
            </a:r>
            <a:r>
              <a:rPr lang="en-US" sz="3200" b="1" dirty="0" err="1" smtClean="0"/>
              <a:t>Regressor</a:t>
            </a:r>
            <a:r>
              <a:rPr lang="en-US" sz="3200" b="1" dirty="0" smtClean="0"/>
              <a:t> </a:t>
            </a:r>
            <a:r>
              <a:rPr lang="en-US" sz="3200" b="1" dirty="0"/>
              <a:t>we can </a:t>
            </a:r>
            <a:r>
              <a:rPr lang="en-US" sz="3200" b="1" dirty="0" err="1"/>
              <a:t>imporve</a:t>
            </a:r>
            <a:r>
              <a:rPr lang="en-US" sz="3200" b="1" dirty="0"/>
              <a:t> </a:t>
            </a:r>
            <a:r>
              <a:rPr lang="en-US" sz="3200" b="1" dirty="0" err="1"/>
              <a:t>Selling_Price</a:t>
            </a:r>
            <a:r>
              <a:rPr lang="en-US" sz="3200" b="1" dirty="0"/>
              <a:t> prediction more accurately.</a:t>
            </a:r>
          </a:p>
          <a:p>
            <a:endParaRPr lang="en-US" sz="3200" b="1" dirty="0"/>
          </a:p>
          <a:p>
            <a:r>
              <a:rPr lang="en-US" sz="3200" b="1" dirty="0" smtClean="0"/>
              <a:t>Thank you</a:t>
            </a:r>
            <a:r>
              <a:rPr lang="en-US" sz="3200" b="1" dirty="0"/>
              <a:t>!!!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330336" y="870857"/>
            <a:ext cx="5094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Conclusion</a:t>
            </a:r>
            <a:endParaRPr lang="en-US" sz="5400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5731" y="5855177"/>
            <a:ext cx="37218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Amit Kumar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18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91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719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Discription</a:t>
            </a:r>
            <a:r>
              <a:rPr lang="en-US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 of Data Set</a:t>
            </a:r>
            <a:endParaRPr lang="en-IN" sz="4000" u="sng" dirty="0">
              <a:solidFill>
                <a:schemeClr val="bg1"/>
              </a:solidFill>
              <a:latin typeface="Algerian" panose="04020705040A02060702" pitchFamily="82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573823"/>
            <a:ext cx="4169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/>
              <a:t>⭐Introduction</a:t>
            </a:r>
            <a:r>
              <a:rPr lang="en-IN" sz="3600" b="1" u="sng" dirty="0" smtClean="0"/>
              <a:t>⭐</a:t>
            </a:r>
            <a:endParaRPr lang="en-IN" sz="36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462518" y="2512994"/>
            <a:ext cx="8061874" cy="342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Agency FB" panose="020B0503020202020204" pitchFamily="34" charset="0"/>
              </a:rPr>
              <a:t>This data is collected from CAR DETAILS'.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b="1" dirty="0">
                <a:latin typeface="Agency FB" panose="020B0503020202020204" pitchFamily="34" charset="0"/>
              </a:rPr>
              <a:t>Following details of cars are included in the dataset</a:t>
            </a:r>
            <a:r>
              <a:rPr lang="en-US" sz="2400" b="1" dirty="0" smtClean="0">
                <a:latin typeface="Agency FB" panose="020B0503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b="1" dirty="0">
                <a:latin typeface="Agency FB" panose="020B0503020202020204" pitchFamily="34" charset="0"/>
              </a:rPr>
              <a:t>1) Car name 2) Year 3) Selling Price 4) </a:t>
            </a:r>
            <a:r>
              <a:rPr lang="en-US" sz="2400" b="1" dirty="0" err="1">
                <a:latin typeface="Agency FB" panose="020B0503020202020204" pitchFamily="34" charset="0"/>
              </a:rPr>
              <a:t>Kms</a:t>
            </a:r>
            <a:r>
              <a:rPr lang="en-US" sz="2400" b="1" dirty="0">
                <a:latin typeface="Agency FB" panose="020B0503020202020204" pitchFamily="34" charset="0"/>
              </a:rPr>
              <a:t> driven 5) Fuel 6) Seller type 7) Transmission 8) </a:t>
            </a:r>
            <a:r>
              <a:rPr lang="en-US" sz="2400" b="1" dirty="0" smtClean="0">
                <a:latin typeface="Agency FB" panose="020B0503020202020204" pitchFamily="34" charset="0"/>
              </a:rPr>
              <a:t>Owner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2400" b="1" dirty="0">
                <a:latin typeface="Agency FB" panose="020B0503020202020204" pitchFamily="34" charset="0"/>
              </a:rPr>
              <a:t>I will try to understand the data, analyze it, extract reports from it, and try to understand the relationships between the different variables</a:t>
            </a:r>
            <a:endParaRPr lang="en-IN" sz="2400" dirty="0">
              <a:latin typeface="Agency FB" panose="020B0503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# we want to know about data </a:t>
            </a:r>
          </a:p>
          <a:p>
            <a:r>
              <a:rPr lang="en-US" sz="2000" b="1" u="sng" dirty="0" err="1"/>
              <a:t>df.head</a:t>
            </a:r>
            <a:r>
              <a:rPr lang="en-US" sz="2000" b="1" u="sng" dirty="0"/>
              <a:t>()</a:t>
            </a:r>
            <a:endParaRPr lang="en-IN" sz="2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" y="2743304"/>
            <a:ext cx="11622122" cy="37629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27640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View the shape and info of the dataset</a:t>
            </a:r>
          </a:p>
          <a:p>
            <a:r>
              <a:rPr lang="en-US" sz="1400" b="1" u="sng" dirty="0"/>
              <a:t>row, col = </a:t>
            </a:r>
            <a:r>
              <a:rPr lang="en-US" sz="1400" b="1" u="sng" dirty="0" err="1"/>
              <a:t>df.shape</a:t>
            </a:r>
            <a:endParaRPr lang="en-US" sz="1400" b="1" u="sng" dirty="0"/>
          </a:p>
          <a:p>
            <a:r>
              <a:rPr lang="en-US" sz="1400" b="1" u="sng" dirty="0"/>
              <a:t>print('Row = ', row, 'Col = ', col)</a:t>
            </a:r>
          </a:p>
          <a:p>
            <a:endParaRPr lang="en-US" sz="1400" b="1" u="sng" dirty="0"/>
          </a:p>
          <a:p>
            <a:r>
              <a:rPr lang="en-US" sz="1400" b="1" u="sng" dirty="0"/>
              <a:t>df.info()</a:t>
            </a:r>
            <a:endParaRPr lang="en-IN" sz="1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25" y="2751992"/>
            <a:ext cx="5406598" cy="39261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2647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Split the column name to get the model of the car</a:t>
            </a:r>
          </a:p>
          <a:p>
            <a:r>
              <a:rPr lang="en-US" sz="1400" b="1" u="sng" dirty="0" err="1"/>
              <a:t>df</a:t>
            </a:r>
            <a:r>
              <a:rPr lang="en-US" sz="1400" b="1" u="sng" dirty="0"/>
              <a:t>["model"] = </a:t>
            </a:r>
            <a:r>
              <a:rPr lang="en-US" sz="1400" b="1" u="sng" dirty="0" err="1"/>
              <a:t>df.name.apply</a:t>
            </a:r>
            <a:r>
              <a:rPr lang="en-US" sz="1400" b="1" u="sng" dirty="0"/>
              <a:t>(lambda x : ' '.join(</a:t>
            </a:r>
            <a:r>
              <a:rPr lang="en-US" sz="1400" b="1" u="sng" dirty="0" err="1"/>
              <a:t>x.split</a:t>
            </a:r>
            <a:r>
              <a:rPr lang="en-US" sz="1400" b="1" u="sng" dirty="0"/>
              <a:t>(' ')[:1]))</a:t>
            </a:r>
          </a:p>
          <a:p>
            <a:r>
              <a:rPr lang="en-US" sz="1400" b="1" u="sng" dirty="0" err="1"/>
              <a:t>df</a:t>
            </a:r>
            <a:r>
              <a:rPr lang="en-US" sz="1400" b="1" u="sng" dirty="0"/>
              <a:t>['model'].</a:t>
            </a:r>
            <a:r>
              <a:rPr lang="en-US" sz="1400" b="1" u="sng" dirty="0" err="1"/>
              <a:t>value_counts</a:t>
            </a:r>
            <a:r>
              <a:rPr lang="en-US" sz="1400" b="1" u="sng" dirty="0"/>
              <a:t>()</a:t>
            </a:r>
            <a:endParaRPr lang="en-IN" sz="1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84" y="2781034"/>
            <a:ext cx="8383170" cy="38105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3245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89956" y="476382"/>
            <a:ext cx="8080131" cy="1273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425" y="578040"/>
            <a:ext cx="801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first step, we want to know what </a:t>
            </a:r>
            <a:r>
              <a:rPr lang="en-US" sz="3600" b="1" dirty="0" smtClean="0">
                <a:solidFill>
                  <a:schemeClr val="bg1"/>
                </a:solidFill>
              </a:rPr>
              <a:t>Dataset Contains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7126" y="1866663"/>
            <a:ext cx="7282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# Check null values in dataset</a:t>
            </a:r>
          </a:p>
          <a:p>
            <a:r>
              <a:rPr lang="en-US" sz="1400" b="1" u="sng" dirty="0" err="1"/>
              <a:t>df.isnull</a:t>
            </a:r>
            <a:r>
              <a:rPr lang="en-US" sz="1400" b="1" u="sng" dirty="0"/>
              <a:t>().sum()</a:t>
            </a:r>
            <a:endParaRPr lang="en-IN" sz="14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14" y="3019208"/>
            <a:ext cx="6897063" cy="31055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2077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2316</Words>
  <Application>Microsoft Office PowerPoint</Application>
  <PresentationFormat>Widescreen</PresentationFormat>
  <Paragraphs>279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Agency FB</vt:lpstr>
      <vt:lpstr>Algerian</vt:lpstr>
      <vt:lpstr>Arial</vt:lpstr>
      <vt:lpstr>Arial Black</vt:lpstr>
      <vt:lpstr>Baskerville Old Face</vt:lpstr>
      <vt:lpstr>Calibri</vt:lpstr>
      <vt:lpstr>Century Gothic</vt:lpstr>
      <vt:lpstr>Times New Roman</vt:lpstr>
      <vt:lpstr>Wingdings 3</vt:lpstr>
      <vt:lpstr>Wisp</vt:lpstr>
      <vt:lpstr>Data Science with Python Career Program </vt:lpstr>
      <vt:lpstr>Data Science with Python Career Program </vt:lpstr>
      <vt:lpstr>Data Science with Python Career Program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 Career Program</dc:title>
  <dc:creator>Amit Kumar</dc:creator>
  <cp:lastModifiedBy>Amit Kumar</cp:lastModifiedBy>
  <cp:revision>28</cp:revision>
  <dcterms:created xsi:type="dcterms:W3CDTF">2023-07-27T02:27:52Z</dcterms:created>
  <dcterms:modified xsi:type="dcterms:W3CDTF">2023-07-28T08:49:05Z</dcterms:modified>
</cp:coreProperties>
</file>