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4"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embeddedFontLst>
    <p:embeddedFont>
      <p:font typeface="Proxima Nova" panose="020B0604020202020204" charset="0"/>
      <p:regular r:id="rId27"/>
      <p:bold r:id="rId28"/>
      <p:italic r:id="rId29"/>
      <p:boldItalic r:id="rId30"/>
    </p:embeddedFont>
    <p:embeddedFont>
      <p:font typeface="Merriweather" panose="020B060402020202020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
      <p:font typeface="Baskerville Old Face" panose="02020602080505020303" pitchFamily="18" charset="0"/>
      <p:regular r:id="rId39"/>
    </p:embeddedFont>
    <p:embeddedFont>
      <p:font typeface="Lucida Bright" panose="02040602050505020304" pitchFamily="18" charset="0"/>
      <p:regular r:id="rId40"/>
      <p:bold r:id="rId41"/>
      <p:italic r:id="rId42"/>
      <p:boldItalic r:id="rId43"/>
    </p:embeddedFont>
    <p:embeddedFont>
      <p:font typeface="Engravers MT" panose="02090707080505020304" pitchFamily="18" charset="0"/>
      <p:regular r:id="rId44"/>
    </p:embeddedFont>
    <p:embeddedFont>
      <p:font typeface="Roboto" panose="020B0604020202020204" charset="0"/>
      <p:regular r:id="rId45"/>
      <p:bold r:id="rId46"/>
      <p:italic r:id="rId47"/>
      <p:boldItalic r:id="rId48"/>
    </p:embeddedFont>
    <p:embeddedFont>
      <p:font typeface="Wingdings 3" panose="05040102010807070707" pitchFamily="18" charset="2"/>
      <p:regular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d3767608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d3767608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d37676080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d37676080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d37676080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d3767608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d37676080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d37676080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d37676080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d37676080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d37676080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d37676080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d37676080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d37676080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d37676080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d37676080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d37676080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d37676080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d37676080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d3767608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d37676080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d37676080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d37676080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d37676080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d37676080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d37676080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d37676080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d37676080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d37676080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d37676080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d37676080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d3767608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d37676080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d3767608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d37676080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d37676080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d37676080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d37676080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d37676080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d37676080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37676080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d3767608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d37676080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d37676080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d37676080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d37676080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34028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1599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178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31923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29805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1788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66245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97312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8897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03463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38584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47343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5771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59271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23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44929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0567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516621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mitkumar209727@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Respiratory_disease" TargetMode="External"/><Relationship Id="rId7" Type="http://schemas.openxmlformats.org/officeDocument/2006/relationships/hyperlink" Target="https://en.wikipedia.org/wiki/Wuhan"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hyperlink" Target="https://en.wikipedia.org/wiki/Severe_acute_respiratory_syndrome_coronavirus_2" TargetMode="External"/><Relationship Id="rId5" Type="http://schemas.openxmlformats.org/officeDocument/2006/relationships/hyperlink" Target="https://en.wikipedia.org/wiki/Disease" TargetMode="External"/><Relationship Id="rId4" Type="http://schemas.openxmlformats.org/officeDocument/2006/relationships/hyperlink" Target="https://en.wikipedia.org/wiki/Vascular_disea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mailto:amitkumar209727@gmail.com" TargetMode="External"/><Relationship Id="rId7" Type="http://schemas.openxmlformats.org/officeDocument/2006/relationships/hyperlink" Target="https://www.youtube.com/channel/UCZeRhJWE_S6B6Bgmc_8I9Tw"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hyperlink" Target="https://www.youtube.com/channel/UCnkzrRm5iFPI5wckSmGbx_Q" TargetMode="External"/><Relationship Id="rId5" Type="http://schemas.openxmlformats.org/officeDocument/2006/relationships/hyperlink" Target="http://www.linkedin.com/in/amitkumards" TargetMode="External"/><Relationship Id="rId4" Type="http://schemas.openxmlformats.org/officeDocument/2006/relationships/hyperlink" Target="https://github.com/amitkumar788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1" y="0"/>
            <a:ext cx="9144000" cy="3564835"/>
          </a:xfrm>
          <a:prstGeom prst="rect">
            <a:avLst/>
          </a:prstGeom>
          <a:noFill/>
          <a:ln>
            <a:noFill/>
          </a:ln>
        </p:spPr>
      </p:pic>
      <p:sp>
        <p:nvSpPr>
          <p:cNvPr id="2" name="Rectangle 1"/>
          <p:cNvSpPr/>
          <p:nvPr/>
        </p:nvSpPr>
        <p:spPr>
          <a:xfrm>
            <a:off x="1252325" y="1722782"/>
            <a:ext cx="7547113" cy="7885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3591339" y="1023730"/>
            <a:ext cx="2862470" cy="7885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9" name="Google Shape;59;p13"/>
          <p:cNvSpPr txBox="1">
            <a:spLocks noGrp="1"/>
          </p:cNvSpPr>
          <p:nvPr>
            <p:ph type="ctrTitle"/>
          </p:nvPr>
        </p:nvSpPr>
        <p:spPr>
          <a:xfrm>
            <a:off x="1080043" y="1186070"/>
            <a:ext cx="7891676" cy="13252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a:solidFill>
                  <a:srgbClr val="FF0000"/>
                </a:solidFill>
                <a:latin typeface="Baskerville Old Face" panose="02020602080505020303" pitchFamily="18" charset="0"/>
                <a:ea typeface="Merriweather"/>
                <a:cs typeface="Merriweather"/>
                <a:sym typeface="Merriweather"/>
              </a:rPr>
              <a:t>Covid-19</a:t>
            </a:r>
            <a:endParaRPr sz="4400" b="1" dirty="0">
              <a:solidFill>
                <a:srgbClr val="FF0000"/>
              </a:solidFill>
              <a:latin typeface="Baskerville Old Face" panose="02020602080505020303" pitchFamily="18" charset="0"/>
              <a:ea typeface="Merriweather"/>
              <a:cs typeface="Merriweather"/>
              <a:sym typeface="Merriweather"/>
            </a:endParaRPr>
          </a:p>
          <a:p>
            <a:pPr marL="0" lvl="0" indent="0" algn="ctr" rtl="0">
              <a:spcBef>
                <a:spcPts val="0"/>
              </a:spcBef>
              <a:spcAft>
                <a:spcPts val="0"/>
              </a:spcAft>
              <a:buNone/>
            </a:pPr>
            <a:r>
              <a:rPr lang="en" sz="4400" b="1" dirty="0">
                <a:solidFill>
                  <a:srgbClr val="FF0000"/>
                </a:solidFill>
                <a:latin typeface="Baskerville Old Face" panose="02020602080505020303" pitchFamily="18" charset="0"/>
                <a:ea typeface="Merriweather"/>
                <a:cs typeface="Merriweather"/>
                <a:sym typeface="Merriweather"/>
              </a:rPr>
              <a:t>Analysis &amp; Prediction</a:t>
            </a:r>
            <a:endParaRPr sz="4400" b="1" dirty="0">
              <a:solidFill>
                <a:srgbClr val="FF0000"/>
              </a:solidFill>
              <a:latin typeface="Baskerville Old Face" panose="02020602080505020303" pitchFamily="18" charset="0"/>
              <a:ea typeface="Merriweather"/>
              <a:cs typeface="Merriweather"/>
              <a:sym typeface="Merriweather"/>
            </a:endParaRPr>
          </a:p>
        </p:txBody>
      </p:sp>
      <p:sp>
        <p:nvSpPr>
          <p:cNvPr id="60" name="Google Shape;60;p13"/>
          <p:cNvSpPr txBox="1">
            <a:spLocks noGrp="1"/>
          </p:cNvSpPr>
          <p:nvPr>
            <p:ph type="subTitle" idx="1"/>
          </p:nvPr>
        </p:nvSpPr>
        <p:spPr>
          <a:xfrm>
            <a:off x="1653330" y="3887507"/>
            <a:ext cx="5837342" cy="1255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tx1"/>
                </a:solidFill>
                <a:latin typeface="Engravers MT" panose="02090707080505020304" pitchFamily="18" charset="0"/>
              </a:rPr>
              <a:t>Name – Amit Kumar</a:t>
            </a:r>
          </a:p>
          <a:p>
            <a:pPr marL="0" lvl="0" indent="0" algn="l" rtl="0">
              <a:spcBef>
                <a:spcPts val="0"/>
              </a:spcBef>
              <a:spcAft>
                <a:spcPts val="0"/>
              </a:spcAft>
              <a:buNone/>
            </a:pPr>
            <a:r>
              <a:rPr lang="en-US" dirty="0" smtClean="0">
                <a:solidFill>
                  <a:schemeClr val="tx1"/>
                </a:solidFill>
                <a:latin typeface="Engravers MT" panose="02090707080505020304" pitchFamily="18" charset="0"/>
              </a:rPr>
              <a:t>Email- </a:t>
            </a:r>
            <a:r>
              <a:rPr lang="en-US" dirty="0" smtClean="0">
                <a:solidFill>
                  <a:srgbClr val="FF0000"/>
                </a:solidFill>
                <a:latin typeface="Engravers MT" panose="02090707080505020304" pitchFamily="18" charset="0"/>
                <a:hlinkClick r:id="rId4"/>
              </a:rPr>
              <a:t>amitkumar209727@gmail.com</a:t>
            </a:r>
            <a:endParaRPr lang="en-US" dirty="0" smtClean="0">
              <a:solidFill>
                <a:srgbClr val="FF0000"/>
              </a:solidFill>
              <a:latin typeface="Engravers MT" panose="02090707080505020304" pitchFamily="18" charset="0"/>
            </a:endParaRPr>
          </a:p>
          <a:p>
            <a:pPr marL="0" lvl="0" indent="0" algn="l" rtl="0">
              <a:spcBef>
                <a:spcPts val="0"/>
              </a:spcBef>
              <a:spcAft>
                <a:spcPts val="0"/>
              </a:spcAft>
              <a:buNone/>
            </a:pPr>
            <a:r>
              <a:rPr lang="en-US" dirty="0" smtClean="0">
                <a:solidFill>
                  <a:schemeClr val="tx1"/>
                </a:solidFill>
                <a:latin typeface="Engravers MT" panose="02090707080505020304" pitchFamily="18" charset="0"/>
              </a:rPr>
              <a:t>M0 - 7881178181</a:t>
            </a:r>
            <a:endParaRPr dirty="0">
              <a:solidFill>
                <a:schemeClr val="tx1"/>
              </a:solidFill>
              <a:latin typeface="Engravers MT" panose="020907070805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244475"/>
            <a:ext cx="8520600" cy="5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t>Suddenly everything changed for ITALY </a:t>
            </a:r>
            <a:r>
              <a:rPr lang="en" sz="1700" b="1" u="sng" dirty="0"/>
              <a:t>Epicenter 2</a:t>
            </a:r>
            <a:endParaRPr sz="1700" b="1" u="sng" dirty="0"/>
          </a:p>
        </p:txBody>
      </p:sp>
      <p:sp>
        <p:nvSpPr>
          <p:cNvPr id="128" name="Google Shape;128;p23"/>
          <p:cNvSpPr txBox="1">
            <a:spLocks noGrp="1"/>
          </p:cNvSpPr>
          <p:nvPr>
            <p:ph type="body" idx="1"/>
          </p:nvPr>
        </p:nvSpPr>
        <p:spPr>
          <a:xfrm>
            <a:off x="928254" y="3791650"/>
            <a:ext cx="7904045" cy="110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dirty="0">
                <a:solidFill>
                  <a:srgbClr val="000000"/>
                </a:solidFill>
              </a:rPr>
              <a:t>As per the datas collected from various resources, we analysed the fact that the LOCKDOWN was the saviour for Italy and everything was under control. But suddenly in the last 20 days the daily rise in the confirmed cases reported 4 times the previous highest one and it seems that Italy is in deep deep trouble to control the spread out.</a:t>
            </a:r>
            <a:endParaRPr sz="1500" b="1" dirty="0">
              <a:solidFill>
                <a:srgbClr val="000000"/>
              </a:solidFill>
            </a:endParaRPr>
          </a:p>
        </p:txBody>
      </p:sp>
      <p:pic>
        <p:nvPicPr>
          <p:cNvPr id="129" name="Google Shape;129;p23"/>
          <p:cNvPicPr preferRelativeResize="0"/>
          <p:nvPr/>
        </p:nvPicPr>
        <p:blipFill>
          <a:blip r:embed="rId3">
            <a:alphaModFix/>
          </a:blip>
          <a:stretch>
            <a:fillRect/>
          </a:stretch>
        </p:blipFill>
        <p:spPr>
          <a:xfrm>
            <a:off x="129713" y="818075"/>
            <a:ext cx="8884575" cy="29735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225675"/>
            <a:ext cx="8520600" cy="4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Giant fell down this time : USA </a:t>
            </a:r>
            <a:r>
              <a:rPr lang="en" sz="1700" b="1"/>
              <a:t>Epicenter 3</a:t>
            </a:r>
            <a:endParaRPr sz="1700" b="1"/>
          </a:p>
        </p:txBody>
      </p:sp>
      <p:sp>
        <p:nvSpPr>
          <p:cNvPr id="135" name="Google Shape;135;p24"/>
          <p:cNvSpPr txBox="1">
            <a:spLocks noGrp="1"/>
          </p:cNvSpPr>
          <p:nvPr>
            <p:ph type="body" idx="1"/>
          </p:nvPr>
        </p:nvSpPr>
        <p:spPr>
          <a:xfrm>
            <a:off x="311700" y="3656325"/>
            <a:ext cx="8520600" cy="9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000000"/>
                </a:solidFill>
                <a:highlight>
                  <a:srgbClr val="FFFFFF"/>
                </a:highlight>
                <a:latin typeface="Arial"/>
                <a:ea typeface="Arial"/>
                <a:cs typeface="Arial"/>
                <a:sym typeface="Arial"/>
              </a:rPr>
              <a:t>United States of America imposed lockdown on 19th March, 2020 when they were at the initial stage and the cases were 10000. After the lockdown implementation the cases were raised to 40000 daily and it was continued 87 days but the daily cases were not increased beyond 40000. At this moment Donald Trump decided to open USA and re-open the economy as they faced a decrement of 4.5% GDP, and this will cost the country hugely if the economy is not opened yet. As the lockdown revoked on 13th June, 2020, the cases are drastically increasing and creating a new record every day. As we can see that after the revocation of lockdown the condition became worse for USA. They have seen 80000 cases daily, and the tally is still increasing. Unfortunately, for USA the lockdown period is successful to some extent and to prevent the daily exponential increment but on the same side, it did not make the curve downward or even flattened</a:t>
            </a:r>
            <a:endParaRPr sz="1000"/>
          </a:p>
        </p:txBody>
      </p:sp>
      <p:pic>
        <p:nvPicPr>
          <p:cNvPr id="136" name="Google Shape;136;p24"/>
          <p:cNvPicPr preferRelativeResize="0"/>
          <p:nvPr/>
        </p:nvPicPr>
        <p:blipFill>
          <a:blip r:embed="rId3">
            <a:alphaModFix/>
          </a:blip>
          <a:stretch>
            <a:fillRect/>
          </a:stretch>
        </p:blipFill>
        <p:spPr>
          <a:xfrm>
            <a:off x="253250" y="779000"/>
            <a:ext cx="8730901" cy="28130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235075"/>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Role Model : South Korea</a:t>
            </a:r>
            <a:endParaRPr b="1"/>
          </a:p>
        </p:txBody>
      </p:sp>
      <p:sp>
        <p:nvSpPr>
          <p:cNvPr id="142" name="Google Shape;142;p25"/>
          <p:cNvSpPr txBox="1">
            <a:spLocks noGrp="1"/>
          </p:cNvSpPr>
          <p:nvPr>
            <p:ph type="body" idx="1"/>
          </p:nvPr>
        </p:nvSpPr>
        <p:spPr>
          <a:xfrm>
            <a:off x="311700" y="3610800"/>
            <a:ext cx="8520600" cy="13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solidFill>
                  <a:srgbClr val="000000"/>
                </a:solidFill>
                <a:highlight>
                  <a:srgbClr val="FFFFFF"/>
                </a:highlight>
                <a:latin typeface="Arial"/>
                <a:ea typeface="Arial"/>
                <a:cs typeface="Arial"/>
                <a:sym typeface="Arial"/>
              </a:rPr>
              <a:t>In the recent times if we check out the no. of Confirmed case Increase, we can find that the cases are bearly minor as compared to the whole world. And the Death Case Increment is now down to 0 in the recent times. Which shows that SOUTH KOREA is able to fought against the virus with minimum casualties of 494 till 15th November, 2020. Even the highest number of cases were 800, which shows how good South Korea handled the situation and prevent the spread out. Total number of affected people in South Korea is 28769 as per the datas of 15th November, 2020</a:t>
            </a:r>
            <a:endParaRPr sz="1200"/>
          </a:p>
        </p:txBody>
      </p:sp>
      <p:pic>
        <p:nvPicPr>
          <p:cNvPr id="143" name="Google Shape;143;p25"/>
          <p:cNvPicPr preferRelativeResize="0"/>
          <p:nvPr/>
        </p:nvPicPr>
        <p:blipFill>
          <a:blip r:embed="rId3">
            <a:alphaModFix/>
          </a:blip>
          <a:stretch>
            <a:fillRect/>
          </a:stretch>
        </p:blipFill>
        <p:spPr>
          <a:xfrm>
            <a:off x="311700" y="814224"/>
            <a:ext cx="8520601" cy="2837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225675"/>
            <a:ext cx="85206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INDIA against Covid-19</a:t>
            </a:r>
            <a:endParaRPr b="1"/>
          </a:p>
        </p:txBody>
      </p:sp>
      <p:sp>
        <p:nvSpPr>
          <p:cNvPr id="149" name="Google Shape;149;p26"/>
          <p:cNvSpPr txBox="1">
            <a:spLocks noGrp="1"/>
          </p:cNvSpPr>
          <p:nvPr>
            <p:ph type="body" idx="1"/>
          </p:nvPr>
        </p:nvSpPr>
        <p:spPr>
          <a:xfrm>
            <a:off x="311700" y="3607450"/>
            <a:ext cx="8520600" cy="132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50" b="1">
                <a:solidFill>
                  <a:srgbClr val="000000"/>
                </a:solidFill>
                <a:highlight>
                  <a:srgbClr val="FFFFFF"/>
                </a:highlight>
                <a:latin typeface="Arial"/>
                <a:ea typeface="Arial"/>
                <a:cs typeface="Arial"/>
                <a:sym typeface="Arial"/>
              </a:rPr>
              <a:t> After watching the world suffering from the virus, India has take precaution earlier and imposed lockdown on 23rd march, 2020. After that the cases were increasing in a daily basis and exponentially, and the toll reached to 40000 mark. At that time the government decided to revoke the lockdown. As a result the cases were raised to 2500000 (As of the data of 15th November, 2020). India is having the worst condition in the world. The cases are increasing 60000 daily. There is no sign of flattening the curve rather it is exponentially increasing and the curve is obtaining more and more steep slope day by day. INDIA, IN THE PERSPECTIVE OF LOCKDOWN WAS TOTALLY UNSUCCESSFUL, AND BECAME 2nd HIGHEST INFECTED COUNTRY IN THE WORLD</a:t>
            </a:r>
            <a:endParaRPr/>
          </a:p>
        </p:txBody>
      </p:sp>
      <p:pic>
        <p:nvPicPr>
          <p:cNvPr id="150" name="Google Shape;150;p26"/>
          <p:cNvPicPr preferRelativeResize="0"/>
          <p:nvPr/>
        </p:nvPicPr>
        <p:blipFill>
          <a:blip r:embed="rId3">
            <a:alphaModFix/>
          </a:blip>
          <a:stretch>
            <a:fillRect/>
          </a:stretch>
        </p:blipFill>
        <p:spPr>
          <a:xfrm>
            <a:off x="255975" y="771075"/>
            <a:ext cx="8632050" cy="283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244475"/>
            <a:ext cx="8520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Statewise Analysis and Visualization </a:t>
            </a:r>
            <a:endParaRPr b="1"/>
          </a:p>
        </p:txBody>
      </p:sp>
      <p:pic>
        <p:nvPicPr>
          <p:cNvPr id="156" name="Google Shape;156;p27"/>
          <p:cNvPicPr preferRelativeResize="0"/>
          <p:nvPr/>
        </p:nvPicPr>
        <p:blipFill>
          <a:blip r:embed="rId3">
            <a:alphaModFix/>
          </a:blip>
          <a:stretch>
            <a:fillRect/>
          </a:stretch>
        </p:blipFill>
        <p:spPr>
          <a:xfrm>
            <a:off x="345263" y="843100"/>
            <a:ext cx="8453475" cy="38114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197475"/>
            <a:ext cx="85206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Gender and Age-group wise Analysis</a:t>
            </a:r>
            <a:endParaRPr b="1"/>
          </a:p>
        </p:txBody>
      </p:sp>
      <p:pic>
        <p:nvPicPr>
          <p:cNvPr id="162" name="Google Shape;162;p28"/>
          <p:cNvPicPr preferRelativeResize="0"/>
          <p:nvPr/>
        </p:nvPicPr>
        <p:blipFill>
          <a:blip r:embed="rId3">
            <a:alphaModFix/>
          </a:blip>
          <a:stretch>
            <a:fillRect/>
          </a:stretch>
        </p:blipFill>
        <p:spPr>
          <a:xfrm>
            <a:off x="560350" y="779325"/>
            <a:ext cx="3970925" cy="3621325"/>
          </a:xfrm>
          <a:prstGeom prst="rect">
            <a:avLst/>
          </a:prstGeom>
          <a:noFill/>
          <a:ln>
            <a:noFill/>
          </a:ln>
        </p:spPr>
      </p:pic>
      <p:pic>
        <p:nvPicPr>
          <p:cNvPr id="163" name="Google Shape;163;p28"/>
          <p:cNvPicPr preferRelativeResize="0"/>
          <p:nvPr/>
        </p:nvPicPr>
        <p:blipFill>
          <a:blip r:embed="rId4">
            <a:alphaModFix/>
          </a:blip>
          <a:stretch>
            <a:fillRect/>
          </a:stretch>
        </p:blipFill>
        <p:spPr>
          <a:xfrm>
            <a:off x="4674263" y="784263"/>
            <a:ext cx="4307938" cy="3574966"/>
          </a:xfrm>
          <a:prstGeom prst="rect">
            <a:avLst/>
          </a:prstGeom>
          <a:noFill/>
          <a:ln>
            <a:noFill/>
          </a:ln>
        </p:spPr>
      </p:pic>
      <p:sp>
        <p:nvSpPr>
          <p:cNvPr id="164" name="Google Shape;164;p28"/>
          <p:cNvSpPr txBox="1"/>
          <p:nvPr/>
        </p:nvSpPr>
        <p:spPr>
          <a:xfrm>
            <a:off x="394925" y="4410050"/>
            <a:ext cx="83877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                         </a:t>
            </a:r>
            <a:r>
              <a:rPr lang="en" b="1">
                <a:latin typeface="Proxima Nova"/>
                <a:ea typeface="Proxima Nova"/>
                <a:cs typeface="Proxima Nova"/>
                <a:sym typeface="Proxima Nova"/>
              </a:rPr>
              <a:t> Gender wise analysis                                                       Age Group wise analysis</a:t>
            </a:r>
            <a:endParaRPr b="1">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188050"/>
            <a:ext cx="85206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State Wise Table : Recovery Rate and Death Rate</a:t>
            </a:r>
            <a:endParaRPr b="1"/>
          </a:p>
        </p:txBody>
      </p:sp>
      <p:sp>
        <p:nvSpPr>
          <p:cNvPr id="170" name="Google Shape;170;p29"/>
          <p:cNvSpPr txBox="1">
            <a:spLocks noGrp="1"/>
          </p:cNvSpPr>
          <p:nvPr>
            <p:ph type="body" idx="1"/>
          </p:nvPr>
        </p:nvSpPr>
        <p:spPr>
          <a:xfrm>
            <a:off x="623400" y="3694909"/>
            <a:ext cx="8520600" cy="901500"/>
          </a:xfrm>
          <a:prstGeom prst="rect">
            <a:avLst/>
          </a:prstGeom>
        </p:spPr>
        <p:txBody>
          <a:bodyPr spcFirstLastPara="1" wrap="square" lIns="91425" tIns="91425" rIns="91425" bIns="91425" anchor="t" anchorCtr="0">
            <a:noAutofit/>
          </a:bodyPr>
          <a:lstStyle/>
          <a:p>
            <a:pPr marL="292100" marR="304800" lvl="0" indent="0" algn="l" rtl="0">
              <a:lnSpc>
                <a:spcPct val="100000"/>
              </a:lnSpc>
              <a:spcBef>
                <a:spcPts val="1000"/>
              </a:spcBef>
              <a:spcAft>
                <a:spcPts val="0"/>
              </a:spcAft>
              <a:buNone/>
            </a:pPr>
            <a:r>
              <a:rPr lang="en" sz="1350" b="1" dirty="0">
                <a:solidFill>
                  <a:srgbClr val="000000"/>
                </a:solidFill>
                <a:latin typeface="Arial"/>
                <a:ea typeface="Arial"/>
                <a:cs typeface="Arial"/>
                <a:sym typeface="Arial"/>
              </a:rPr>
              <a:t>MAHARASHTRA is having the most Confirmed cases, Recovery cases and Death cases</a:t>
            </a:r>
            <a:endParaRPr sz="1350" b="1" dirty="0">
              <a:solidFill>
                <a:srgbClr val="000000"/>
              </a:solidFill>
              <a:latin typeface="Arial"/>
              <a:ea typeface="Arial"/>
              <a:cs typeface="Arial"/>
              <a:sym typeface="Arial"/>
            </a:endParaRPr>
          </a:p>
          <a:p>
            <a:pPr marL="292100" marR="304800" lvl="0" indent="0" algn="l" rtl="0">
              <a:lnSpc>
                <a:spcPct val="100000"/>
              </a:lnSpc>
              <a:spcBef>
                <a:spcPts val="1000"/>
              </a:spcBef>
              <a:spcAft>
                <a:spcPts val="0"/>
              </a:spcAft>
              <a:buNone/>
            </a:pPr>
            <a:r>
              <a:rPr lang="en" sz="1350" b="1" dirty="0">
                <a:solidFill>
                  <a:srgbClr val="000000"/>
                </a:solidFill>
                <a:latin typeface="Arial"/>
                <a:ea typeface="Arial"/>
                <a:cs typeface="Arial"/>
                <a:sym typeface="Arial"/>
              </a:rPr>
              <a:t>DELHI is having the highest Recovery rate and GUJARAT is having highest Death rate</a:t>
            </a:r>
            <a:endParaRPr sz="1350" b="1"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pic>
        <p:nvPicPr>
          <p:cNvPr id="171" name="Google Shape;171;p29"/>
          <p:cNvPicPr preferRelativeResize="0"/>
          <p:nvPr/>
        </p:nvPicPr>
        <p:blipFill>
          <a:blip r:embed="rId3">
            <a:alphaModFix/>
          </a:blip>
          <a:stretch>
            <a:fillRect/>
          </a:stretch>
        </p:blipFill>
        <p:spPr>
          <a:xfrm>
            <a:off x="1427888" y="724150"/>
            <a:ext cx="6288225" cy="2792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150475"/>
            <a:ext cx="8520600" cy="5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Testing Done Statewise and Positive Test Rest</a:t>
            </a:r>
            <a:endParaRPr b="1"/>
          </a:p>
        </p:txBody>
      </p:sp>
      <p:sp>
        <p:nvSpPr>
          <p:cNvPr id="177" name="Google Shape;177;p30"/>
          <p:cNvSpPr txBox="1">
            <a:spLocks noGrp="1"/>
          </p:cNvSpPr>
          <p:nvPr>
            <p:ph type="body" idx="1"/>
          </p:nvPr>
        </p:nvSpPr>
        <p:spPr>
          <a:xfrm>
            <a:off x="4964850" y="3338100"/>
            <a:ext cx="4026600" cy="1504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400" b="1">
                <a:solidFill>
                  <a:srgbClr val="000000"/>
                </a:solidFill>
              </a:rPr>
              <a:t>As per the statistics of positive test rate of Maharashtra we can easily identify that how worse the situation is for Maharashtra. A survey shows that every household has a Covid patient and the hospital beds are running out.</a:t>
            </a:r>
            <a:endParaRPr sz="1400" b="1">
              <a:solidFill>
                <a:srgbClr val="000000"/>
              </a:solidFill>
            </a:endParaRPr>
          </a:p>
        </p:txBody>
      </p:sp>
      <p:pic>
        <p:nvPicPr>
          <p:cNvPr id="178" name="Google Shape;178;p30"/>
          <p:cNvPicPr preferRelativeResize="0"/>
          <p:nvPr/>
        </p:nvPicPr>
        <p:blipFill>
          <a:blip r:embed="rId3">
            <a:alphaModFix/>
          </a:blip>
          <a:stretch>
            <a:fillRect/>
          </a:stretch>
        </p:blipFill>
        <p:spPr>
          <a:xfrm>
            <a:off x="152400" y="866875"/>
            <a:ext cx="4619625" cy="4076700"/>
          </a:xfrm>
          <a:prstGeom prst="rect">
            <a:avLst/>
          </a:prstGeom>
          <a:noFill/>
          <a:ln>
            <a:noFill/>
          </a:ln>
        </p:spPr>
      </p:pic>
      <p:pic>
        <p:nvPicPr>
          <p:cNvPr id="179" name="Google Shape;179;p30"/>
          <p:cNvPicPr preferRelativeResize="0"/>
          <p:nvPr/>
        </p:nvPicPr>
        <p:blipFill>
          <a:blip r:embed="rId4">
            <a:alphaModFix/>
          </a:blip>
          <a:stretch>
            <a:fillRect/>
          </a:stretch>
        </p:blipFill>
        <p:spPr>
          <a:xfrm>
            <a:off x="4924425" y="866875"/>
            <a:ext cx="4067175" cy="2432703"/>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12225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Top 5 well equipped states with Hospital Beds</a:t>
            </a:r>
            <a:endParaRPr b="1"/>
          </a:p>
        </p:txBody>
      </p:sp>
      <p:pic>
        <p:nvPicPr>
          <p:cNvPr id="185" name="Google Shape;185;p31"/>
          <p:cNvPicPr preferRelativeResize="0"/>
          <p:nvPr/>
        </p:nvPicPr>
        <p:blipFill>
          <a:blip r:embed="rId3">
            <a:alphaModFix/>
          </a:blip>
          <a:stretch>
            <a:fillRect/>
          </a:stretch>
        </p:blipFill>
        <p:spPr>
          <a:xfrm>
            <a:off x="580637" y="713025"/>
            <a:ext cx="7982725" cy="429530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206875"/>
            <a:ext cx="8520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b="1"/>
              <a:t>Current Situation of Hospital Beds</a:t>
            </a:r>
            <a:endParaRPr sz="2900" b="1"/>
          </a:p>
        </p:txBody>
      </p:sp>
      <p:pic>
        <p:nvPicPr>
          <p:cNvPr id="191" name="Google Shape;191;p32"/>
          <p:cNvPicPr preferRelativeResize="0"/>
          <p:nvPr/>
        </p:nvPicPr>
        <p:blipFill>
          <a:blip r:embed="rId3">
            <a:alphaModFix/>
          </a:blip>
          <a:stretch>
            <a:fillRect/>
          </a:stretch>
        </p:blipFill>
        <p:spPr>
          <a:xfrm>
            <a:off x="1679113" y="731775"/>
            <a:ext cx="5785775" cy="425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100000" t="100000"/>
          </a:path>
          <a:tileRect r="-100000" b="-100000"/>
        </a:gra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04325" y="680060"/>
            <a:ext cx="8427900" cy="1072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b="1" u="sng" dirty="0">
                <a:latin typeface="Arial"/>
                <a:ea typeface="Arial"/>
                <a:cs typeface="Arial"/>
                <a:sym typeface="Arial"/>
              </a:rPr>
              <a:t>What is COVID </a:t>
            </a:r>
            <a:r>
              <a:rPr lang="en" sz="5400" b="1" u="sng" dirty="0" smtClean="0">
                <a:latin typeface="Arial"/>
                <a:ea typeface="Arial"/>
                <a:cs typeface="Arial"/>
                <a:sym typeface="Arial"/>
              </a:rPr>
              <a:t>– 19 ?</a:t>
            </a:r>
            <a:endParaRPr sz="5400" b="1" u="sng" dirty="0">
              <a:latin typeface="Arial"/>
              <a:ea typeface="Arial"/>
              <a:cs typeface="Arial"/>
              <a:sym typeface="Arial"/>
            </a:endParaRPr>
          </a:p>
        </p:txBody>
      </p:sp>
      <p:sp>
        <p:nvSpPr>
          <p:cNvPr id="73" name="Google Shape;73;p15"/>
          <p:cNvSpPr txBox="1">
            <a:spLocks noGrp="1"/>
          </p:cNvSpPr>
          <p:nvPr>
            <p:ph type="body" idx="1"/>
          </p:nvPr>
        </p:nvSpPr>
        <p:spPr>
          <a:xfrm>
            <a:off x="664943" y="2105891"/>
            <a:ext cx="8167282" cy="2362202"/>
          </a:xfrm>
          <a:prstGeom prst="rect">
            <a:avLst/>
          </a:prstGeom>
        </p:spPr>
        <p:txBody>
          <a:bodyPr spcFirstLastPara="1" wrap="square" lIns="91425" tIns="91425" rIns="91425" bIns="91425" anchor="t" anchorCtr="0">
            <a:noAutofit/>
          </a:bodyPr>
          <a:lstStyle/>
          <a:p>
            <a:pPr marL="0" lvl="0" indent="457200" algn="l" rtl="0">
              <a:spcBef>
                <a:spcPts val="500"/>
              </a:spcBef>
              <a:spcAft>
                <a:spcPts val="0"/>
              </a:spcAft>
              <a:buNone/>
            </a:pPr>
            <a:r>
              <a:rPr lang="en" sz="2000" b="1" dirty="0">
                <a:solidFill>
                  <a:srgbClr val="000000"/>
                </a:solidFill>
                <a:highlight>
                  <a:srgbClr val="FFFFFF"/>
                </a:highlight>
                <a:latin typeface="Lucida Bright" panose="02040602050505020304" pitchFamily="18" charset="0"/>
                <a:ea typeface="Merriweather"/>
                <a:cs typeface="Merriweather"/>
                <a:sym typeface="Merriweather"/>
              </a:rPr>
              <a:t>Coronavirus disease 2019</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a:t>
            </a:r>
            <a:r>
              <a:rPr lang="en" sz="2000" b="1" dirty="0">
                <a:solidFill>
                  <a:srgbClr val="000000"/>
                </a:solidFill>
                <a:highlight>
                  <a:srgbClr val="FFFFFF"/>
                </a:highlight>
                <a:latin typeface="Lucida Bright" panose="02040602050505020304" pitchFamily="18" charset="0"/>
                <a:ea typeface="Merriweather"/>
                <a:cs typeface="Merriweather"/>
                <a:sym typeface="Merriweather"/>
              </a:rPr>
              <a:t>COVID-19</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is a contagious </a:t>
            </a:r>
            <a:r>
              <a:rPr lang="en" sz="2000" dirty="0">
                <a:solidFill>
                  <a:srgbClr val="000000"/>
                </a:solidFill>
                <a:highlight>
                  <a:srgbClr val="FFFFFF"/>
                </a:highlight>
                <a:uFill>
                  <a:noFill/>
                </a:uFill>
                <a:latin typeface="Lucida Bright" panose="02040602050505020304" pitchFamily="18" charset="0"/>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respiratory</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and </a:t>
            </a:r>
            <a:r>
              <a:rPr lang="en" sz="2000" dirty="0">
                <a:solidFill>
                  <a:srgbClr val="000000"/>
                </a:solidFill>
                <a:highlight>
                  <a:srgbClr val="FFFFFF"/>
                </a:highlight>
                <a:uFill>
                  <a:noFill/>
                </a:uFill>
                <a:latin typeface="Lucida Bright" panose="02040602050505020304" pitchFamily="18" charset="0"/>
                <a:ea typeface="Merriweather"/>
                <a:cs typeface="Merriweather"/>
                <a:sym typeface="Merriweather"/>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vascular</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a:t>
            </a:r>
            <a:r>
              <a:rPr lang="en" sz="2000" dirty="0">
                <a:solidFill>
                  <a:srgbClr val="000000"/>
                </a:solidFill>
                <a:highlight>
                  <a:srgbClr val="FFFFFF"/>
                </a:highlight>
                <a:uFill>
                  <a:noFill/>
                </a:uFill>
                <a:latin typeface="Lucida Bright" panose="02040602050505020304" pitchFamily="18" charset="0"/>
                <a:ea typeface="Merriweather"/>
                <a:cs typeface="Merriweather"/>
                <a:sym typeface="Merriweather"/>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disease caused</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by </a:t>
            </a:r>
            <a:r>
              <a:rPr lang="en" sz="2000" dirty="0">
                <a:solidFill>
                  <a:srgbClr val="000000"/>
                </a:solidFill>
                <a:highlight>
                  <a:srgbClr val="FFFFFF"/>
                </a:highlight>
                <a:uFill>
                  <a:noFill/>
                </a:uFill>
                <a:latin typeface="Lucida Bright" panose="02040602050505020304" pitchFamily="18" charset="0"/>
                <a:ea typeface="Merriweather"/>
                <a:cs typeface="Merriweather"/>
                <a:sym typeface="Merriweather"/>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severe acute respiratory syndrome coronavirus 2</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(SARS-CoV-2). The first case was identified in </a:t>
            </a:r>
            <a:r>
              <a:rPr lang="en" sz="2000" dirty="0">
                <a:solidFill>
                  <a:srgbClr val="000000"/>
                </a:solidFill>
                <a:highlight>
                  <a:srgbClr val="FFFFFF"/>
                </a:highlight>
                <a:uFill>
                  <a:noFill/>
                </a:uFill>
                <a:latin typeface="Lucida Bright" panose="02040602050505020304" pitchFamily="18" charset="0"/>
                <a:ea typeface="Merriweather"/>
                <a:cs typeface="Merriweather"/>
                <a:sym typeface="Merriweather"/>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Wuhan</a:t>
            </a:r>
            <a:r>
              <a:rPr lang="en" sz="2000" dirty="0">
                <a:solidFill>
                  <a:srgbClr val="000000"/>
                </a:solidFill>
                <a:highlight>
                  <a:srgbClr val="FFFFFF"/>
                </a:highlight>
                <a:latin typeface="Lucida Bright" panose="02040602050505020304" pitchFamily="18" charset="0"/>
                <a:ea typeface="Merriweather"/>
                <a:cs typeface="Merriweather"/>
                <a:sym typeface="Merriweather"/>
              </a:rPr>
              <a:t>, China in December 2019, though evidence suggests that the virus may have already been actively spreading months earlier in places such as Italy.</a:t>
            </a:r>
            <a:endParaRPr sz="2000" dirty="0">
              <a:solidFill>
                <a:srgbClr val="000000"/>
              </a:solidFill>
              <a:highlight>
                <a:srgbClr val="FFFFFF"/>
              </a:highlight>
              <a:latin typeface="Lucida Bright" panose="02040602050505020304" pitchFamily="18" charset="0"/>
              <a:ea typeface="Merriweather"/>
              <a:cs typeface="Merriweather"/>
              <a:sym typeface="Merriweather"/>
            </a:endParaRPr>
          </a:p>
          <a:p>
            <a:pPr marL="0" lvl="0" indent="0" algn="l" rtl="0">
              <a:spcBef>
                <a:spcPts val="500"/>
              </a:spcBef>
              <a:spcAft>
                <a:spcPts val="0"/>
              </a:spcAft>
              <a:buNone/>
            </a:pPr>
            <a:endParaRPr sz="2000" dirty="0">
              <a:solidFill>
                <a:srgbClr val="000000"/>
              </a:solidFill>
              <a:highlight>
                <a:srgbClr val="FFFFFF"/>
              </a:highlight>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244475"/>
            <a:ext cx="85206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Prediction for India [for the next 25 days]</a:t>
            </a:r>
            <a:endParaRPr b="1"/>
          </a:p>
        </p:txBody>
      </p:sp>
      <p:pic>
        <p:nvPicPr>
          <p:cNvPr id="197" name="Google Shape;197;p33"/>
          <p:cNvPicPr preferRelativeResize="0"/>
          <p:nvPr/>
        </p:nvPicPr>
        <p:blipFill>
          <a:blip r:embed="rId3">
            <a:alphaModFix/>
          </a:blip>
          <a:stretch>
            <a:fillRect/>
          </a:stretch>
        </p:blipFill>
        <p:spPr>
          <a:xfrm>
            <a:off x="724038" y="808775"/>
            <a:ext cx="7695925" cy="399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253875"/>
            <a:ext cx="8520600" cy="7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Final Prediction for India </a:t>
            </a:r>
            <a:r>
              <a:rPr lang="en" sz="1600" b="1"/>
              <a:t>as per the data collected upto 15th Nov. 2020</a:t>
            </a:r>
            <a:endParaRPr sz="1600" b="1"/>
          </a:p>
        </p:txBody>
      </p:sp>
      <p:sp>
        <p:nvSpPr>
          <p:cNvPr id="203" name="Google Shape;203;p34"/>
          <p:cNvSpPr txBox="1">
            <a:spLocks noGrp="1"/>
          </p:cNvSpPr>
          <p:nvPr>
            <p:ph type="body" idx="1"/>
          </p:nvPr>
        </p:nvSpPr>
        <p:spPr>
          <a:xfrm>
            <a:off x="4823800" y="836875"/>
            <a:ext cx="4008600" cy="3732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600" b="1">
                <a:solidFill>
                  <a:srgbClr val="000000"/>
                </a:solidFill>
                <a:highlight>
                  <a:srgbClr val="FFFFFF"/>
                </a:highlight>
                <a:latin typeface="Roboto"/>
                <a:ea typeface="Roboto"/>
                <a:cs typeface="Roboto"/>
                <a:sym typeface="Roboto"/>
              </a:rPr>
              <a:t>Investigations have been made on the issue of COVID-19 pandemic spread in India in the current challenging scenario. Trend knowledge has been observed with the help of recovery rate and case load rate obtained for the data available. The various strategies implemented as lockdown, quarantine of population have played a significant role in reducing the risk of spread of epidemic. This study predicts that when the caseload rate gets lesser than recovery rate, there after COVID-19 patients would start to decline.</a:t>
            </a:r>
            <a:endParaRPr sz="2200" b="1">
              <a:latin typeface="Roboto"/>
              <a:ea typeface="Roboto"/>
              <a:cs typeface="Roboto"/>
              <a:sym typeface="Roboto"/>
            </a:endParaRPr>
          </a:p>
        </p:txBody>
      </p:sp>
      <p:pic>
        <p:nvPicPr>
          <p:cNvPr id="204" name="Google Shape;204;p34"/>
          <p:cNvPicPr preferRelativeResize="0"/>
          <p:nvPr/>
        </p:nvPicPr>
        <p:blipFill>
          <a:blip r:embed="rId3">
            <a:alphaModFix/>
          </a:blip>
          <a:stretch>
            <a:fillRect/>
          </a:stretch>
        </p:blipFill>
        <p:spPr>
          <a:xfrm>
            <a:off x="311700" y="791988"/>
            <a:ext cx="4381949" cy="4137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210" name="Google Shape;210;p35"/>
          <p:cNvSpPr txBox="1">
            <a:spLocks noGrp="1"/>
          </p:cNvSpPr>
          <p:nvPr>
            <p:ph type="body" idx="1"/>
          </p:nvPr>
        </p:nvSpPr>
        <p:spPr>
          <a:xfrm>
            <a:off x="1149927" y="1152475"/>
            <a:ext cx="7682372" cy="3416400"/>
          </a:xfrm>
          <a:prstGeom prst="rect">
            <a:avLst/>
          </a:prstGeom>
        </p:spPr>
        <p:txBody>
          <a:bodyPr spcFirstLastPara="1" wrap="square" lIns="91425" tIns="91425" rIns="91425" bIns="91425" anchor="t" anchorCtr="0">
            <a:noAutofit/>
          </a:bodyPr>
          <a:lstStyle/>
          <a:p>
            <a:pPr marL="101600" marR="114300" lvl="0" indent="355600" algn="just" rtl="0">
              <a:spcBef>
                <a:spcPts val="0"/>
              </a:spcBef>
              <a:spcAft>
                <a:spcPts val="0"/>
              </a:spcAft>
              <a:buNone/>
            </a:pPr>
            <a:r>
              <a:rPr lang="en" sz="1550" b="1" dirty="0">
                <a:solidFill>
                  <a:srgbClr val="000000"/>
                </a:solidFill>
                <a:latin typeface="Merriweather"/>
                <a:ea typeface="Merriweather"/>
                <a:cs typeface="Merriweather"/>
                <a:sym typeface="Merriweather"/>
              </a:rPr>
              <a:t>For the countries like India, USA, Brazil, they are the worst candidates of this pandemic, and the had suffered the most and still suffering. If we have to fought against the virus, we have test the samples in a huge number. Testing is the only without lockdown the country, as Japan is doing. Testing is the most essential thing, without which we cannot trace the curve and it will increase with a high slope.</a:t>
            </a:r>
            <a:endParaRPr sz="1550" b="1" dirty="0">
              <a:solidFill>
                <a:srgbClr val="000000"/>
              </a:solidFill>
              <a:latin typeface="Merriweather"/>
              <a:ea typeface="Merriweather"/>
              <a:cs typeface="Merriweather"/>
              <a:sym typeface="Merriweather"/>
            </a:endParaRPr>
          </a:p>
          <a:p>
            <a:pPr marL="101600" marR="114300" lvl="0" indent="355600" algn="just" rtl="0">
              <a:spcBef>
                <a:spcPts val="0"/>
              </a:spcBef>
              <a:spcAft>
                <a:spcPts val="0"/>
              </a:spcAft>
              <a:buNone/>
            </a:pPr>
            <a:r>
              <a:rPr lang="en" sz="1550" b="1" dirty="0">
                <a:solidFill>
                  <a:srgbClr val="000000"/>
                </a:solidFill>
                <a:latin typeface="Merriweather"/>
                <a:ea typeface="Merriweather"/>
                <a:cs typeface="Merriweather"/>
                <a:sym typeface="Merriweather"/>
              </a:rPr>
              <a:t>According to the prediction, India will be seeing the flattened curve of daily confirmed cases in the month of March and April, 2021. And at that moment the country will have all total 50000000 confirmed cases, which will be the nightmare for the country. If the vaccine is available then it will be another thing, but if the confirmed cases are increasing at the rate of 60k to 70k, and eventually it will increase to 90k to 100k, 1/3 of the total population of India will be affected.</a:t>
            </a:r>
            <a:endParaRPr sz="1550" b="1" dirty="0">
              <a:solidFill>
                <a:srgbClr val="000000"/>
              </a:solidFill>
              <a:latin typeface="Merriweather"/>
              <a:ea typeface="Merriweather"/>
              <a:cs typeface="Merriweather"/>
              <a:sym typeface="Merriweather"/>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2796482" y="192373"/>
            <a:ext cx="3809726" cy="821418"/>
          </a:xfrm>
          <a:prstGeom prst="rect">
            <a:avLst/>
          </a:prstGeom>
        </p:spPr>
        <p:txBody>
          <a:bodyPr spcFirstLastPara="1" wrap="square" lIns="91425" tIns="91425" rIns="91425" bIns="91425" anchor="t" anchorCtr="0">
            <a:noAutofit/>
          </a:bodyPr>
          <a:lstStyle/>
          <a:p>
            <a:pPr lvl="0"/>
            <a:r>
              <a:rPr lang="en-US" sz="4000" b="1" u="sng" dirty="0" smtClean="0">
                <a:solidFill>
                  <a:srgbClr val="FF0000"/>
                </a:solidFill>
                <a:latin typeface="Times New Roman" panose="02020603050405020304" pitchFamily="18" charset="0"/>
                <a:cs typeface="Times New Roman" panose="02020603050405020304" pitchFamily="18" charset="0"/>
              </a:rPr>
              <a:t>Impotent Link</a:t>
            </a:r>
            <a:endParaRPr sz="4000" b="1" u="sng" dirty="0">
              <a:solidFill>
                <a:srgbClr val="FF0000"/>
              </a:solidFill>
              <a:latin typeface="Times New Roman" panose="02020603050405020304" pitchFamily="18" charset="0"/>
              <a:cs typeface="Times New Roman" panose="02020603050405020304" pitchFamily="18" charset="0"/>
            </a:endParaRPr>
          </a:p>
        </p:txBody>
      </p:sp>
      <p:sp>
        <p:nvSpPr>
          <p:cNvPr id="216" name="Google Shape;216;p36"/>
          <p:cNvSpPr txBox="1">
            <a:spLocks noGrp="1"/>
          </p:cNvSpPr>
          <p:nvPr>
            <p:ph type="body" idx="1"/>
          </p:nvPr>
        </p:nvSpPr>
        <p:spPr>
          <a:xfrm>
            <a:off x="1239352" y="1152938"/>
            <a:ext cx="7725744" cy="35847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b="1" u="sng" dirty="0" smtClean="0">
                <a:solidFill>
                  <a:srgbClr val="000000"/>
                </a:solidFill>
              </a:rPr>
              <a:t>Email I’d :- </a:t>
            </a:r>
            <a:r>
              <a:rPr lang="en-US" sz="2400" dirty="0" smtClean="0">
                <a:solidFill>
                  <a:srgbClr val="000000"/>
                </a:solidFill>
                <a:hlinkClick r:id="rId3"/>
              </a:rPr>
              <a:t>amitkumar209727@gmail.com</a:t>
            </a:r>
            <a:endParaRPr lang="en-US" sz="2400" dirty="0" smtClean="0">
              <a:solidFill>
                <a:srgbClr val="000000"/>
              </a:solidFill>
            </a:endParaRPr>
          </a:p>
          <a:p>
            <a:pPr marL="0" lvl="0" indent="0" algn="l" rtl="0">
              <a:lnSpc>
                <a:spcPct val="100000"/>
              </a:lnSpc>
              <a:spcBef>
                <a:spcPts val="0"/>
              </a:spcBef>
              <a:spcAft>
                <a:spcPts val="0"/>
              </a:spcAft>
              <a:buNone/>
            </a:pPr>
            <a:endParaRPr lang="en-US" sz="2400" dirty="0" smtClean="0">
              <a:solidFill>
                <a:srgbClr val="000000"/>
              </a:solidFill>
            </a:endParaRPr>
          </a:p>
          <a:p>
            <a:pPr marL="0" lvl="0" indent="0">
              <a:buNone/>
            </a:pPr>
            <a:r>
              <a:rPr lang="en-US" sz="2400" b="1" dirty="0" err="1" smtClean="0">
                <a:solidFill>
                  <a:srgbClr val="000000"/>
                </a:solidFill>
              </a:rPr>
              <a:t>Github</a:t>
            </a:r>
            <a:r>
              <a:rPr lang="en-US" sz="2400" b="1" dirty="0" smtClean="0">
                <a:solidFill>
                  <a:srgbClr val="000000"/>
                </a:solidFill>
              </a:rPr>
              <a:t> Link :- </a:t>
            </a:r>
            <a:r>
              <a:rPr lang="en-US" sz="2400" dirty="0" smtClean="0">
                <a:solidFill>
                  <a:srgbClr val="000000"/>
                </a:solidFill>
                <a:hlinkClick r:id="rId4"/>
              </a:rPr>
              <a:t>https</a:t>
            </a:r>
            <a:r>
              <a:rPr lang="en-US" sz="2400" dirty="0">
                <a:solidFill>
                  <a:srgbClr val="000000"/>
                </a:solidFill>
                <a:hlinkClick r:id="rId4"/>
              </a:rPr>
              <a:t>://</a:t>
            </a:r>
            <a:r>
              <a:rPr lang="en-US" sz="2400" dirty="0" smtClean="0">
                <a:solidFill>
                  <a:srgbClr val="000000"/>
                </a:solidFill>
                <a:hlinkClick r:id="rId4"/>
              </a:rPr>
              <a:t>github.com/amitkumar7881</a:t>
            </a:r>
            <a:endParaRPr lang="en-US" sz="2400" dirty="0" smtClean="0">
              <a:solidFill>
                <a:srgbClr val="000000"/>
              </a:solidFill>
            </a:endParaRPr>
          </a:p>
          <a:p>
            <a:pPr marL="0" lvl="0" indent="0">
              <a:buNone/>
            </a:pPr>
            <a:endParaRPr lang="en-US" sz="2400" dirty="0" smtClean="0">
              <a:solidFill>
                <a:srgbClr val="000000"/>
              </a:solidFill>
            </a:endParaRPr>
          </a:p>
          <a:p>
            <a:pPr marL="0" lvl="0" indent="0">
              <a:buNone/>
            </a:pPr>
            <a:r>
              <a:rPr lang="en-US" sz="2400" b="1" dirty="0" err="1" smtClean="0">
                <a:solidFill>
                  <a:srgbClr val="000000"/>
                </a:solidFill>
              </a:rPr>
              <a:t>Linkdin</a:t>
            </a:r>
            <a:r>
              <a:rPr lang="en-US" sz="2400" b="1" dirty="0" smtClean="0">
                <a:solidFill>
                  <a:srgbClr val="000000"/>
                </a:solidFill>
              </a:rPr>
              <a:t> :- </a:t>
            </a:r>
            <a:r>
              <a:rPr lang="en-US" sz="2400" dirty="0">
                <a:hlinkClick r:id="rId5"/>
              </a:rPr>
              <a:t>www.linkedin.com/in/amitkumards</a:t>
            </a:r>
            <a:endParaRPr lang="en-US" sz="2400" dirty="0" smtClean="0">
              <a:solidFill>
                <a:srgbClr val="000000"/>
              </a:solidFill>
            </a:endParaRPr>
          </a:p>
          <a:p>
            <a:pPr marL="0" lvl="0" indent="0">
              <a:buNone/>
            </a:pPr>
            <a:endParaRPr lang="en-US" sz="2400" dirty="0">
              <a:solidFill>
                <a:srgbClr val="000000"/>
              </a:solidFill>
            </a:endParaRPr>
          </a:p>
          <a:p>
            <a:pPr marL="0" lvl="0" indent="0">
              <a:buNone/>
            </a:pPr>
            <a:r>
              <a:rPr lang="en-US" sz="2400" b="1" dirty="0" smtClean="0">
                <a:solidFill>
                  <a:srgbClr val="000000"/>
                </a:solidFill>
              </a:rPr>
              <a:t>My </a:t>
            </a:r>
            <a:r>
              <a:rPr lang="en-US" sz="2400" b="1" dirty="0" err="1" smtClean="0">
                <a:solidFill>
                  <a:srgbClr val="000000"/>
                </a:solidFill>
              </a:rPr>
              <a:t>Youtube</a:t>
            </a:r>
            <a:r>
              <a:rPr lang="en-US" sz="2400" b="1" dirty="0" smtClean="0">
                <a:solidFill>
                  <a:srgbClr val="000000"/>
                </a:solidFill>
              </a:rPr>
              <a:t> :- </a:t>
            </a:r>
            <a:r>
              <a:rPr lang="en-US" sz="2400" dirty="0" smtClean="0">
                <a:solidFill>
                  <a:srgbClr val="000000"/>
                </a:solidFill>
                <a:hlinkClick r:id="rId6"/>
              </a:rPr>
              <a:t>Click Here</a:t>
            </a:r>
            <a:endParaRPr lang="en-US" sz="2400" dirty="0" smtClean="0">
              <a:solidFill>
                <a:srgbClr val="000000"/>
              </a:solidFill>
            </a:endParaRPr>
          </a:p>
          <a:p>
            <a:pPr marL="0" lvl="0" indent="0">
              <a:buNone/>
            </a:pPr>
            <a:endParaRPr lang="en-US" sz="2400" dirty="0">
              <a:solidFill>
                <a:srgbClr val="000000"/>
              </a:solidFill>
            </a:endParaRPr>
          </a:p>
          <a:p>
            <a:pPr marL="0" lvl="0" indent="0">
              <a:buNone/>
            </a:pPr>
            <a:r>
              <a:rPr lang="en-US" sz="2400" b="1" dirty="0" smtClean="0">
                <a:solidFill>
                  <a:srgbClr val="000000"/>
                </a:solidFill>
              </a:rPr>
              <a:t>My Gamming :-  </a:t>
            </a:r>
            <a:r>
              <a:rPr lang="en-US" sz="2400" dirty="0" smtClean="0">
                <a:solidFill>
                  <a:srgbClr val="000000"/>
                </a:solidFill>
                <a:hlinkClick r:id="rId7"/>
              </a:rPr>
              <a:t>Click Here</a:t>
            </a:r>
            <a:endParaRPr lang="en-US" sz="2400" dirty="0" smtClean="0">
              <a:solidFill>
                <a:srgbClr val="000000"/>
              </a:solidFill>
            </a:endParaRPr>
          </a:p>
          <a:p>
            <a:pPr marL="0" lvl="0" indent="0" algn="l" rtl="0">
              <a:lnSpc>
                <a:spcPct val="100000"/>
              </a:lnSpc>
              <a:spcBef>
                <a:spcPts val="0"/>
              </a:spcBef>
              <a:spcAft>
                <a:spcPts val="0"/>
              </a:spcAft>
              <a:buNone/>
            </a:pPr>
            <a:endParaRPr lang="en-US" sz="2400" dirty="0" smtClean="0">
              <a:solidFill>
                <a:srgbClr val="000000"/>
              </a:solidFill>
            </a:endParaRPr>
          </a:p>
          <a:p>
            <a:pPr marL="0" lvl="0" indent="0" algn="l" rtl="0">
              <a:lnSpc>
                <a:spcPct val="100000"/>
              </a:lnSpc>
              <a:spcBef>
                <a:spcPts val="0"/>
              </a:spcBef>
              <a:spcAft>
                <a:spcPts val="0"/>
              </a:spcAft>
              <a:buNone/>
            </a:pPr>
            <a:endParaRPr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445025"/>
            <a:ext cx="8520600" cy="40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Thank You!</a:t>
            </a:r>
            <a:endParaRPr sz="3500" b="1"/>
          </a:p>
          <a:p>
            <a:pPr marL="0" lvl="0" indent="0" algn="ctr" rtl="0">
              <a:spcBef>
                <a:spcPts val="0"/>
              </a:spcBef>
              <a:spcAft>
                <a:spcPts val="0"/>
              </a:spcAft>
              <a:buNone/>
            </a:pPr>
            <a:r>
              <a:rPr lang="en" sz="3500" b="1"/>
              <a:t>Stay Home! Stay Safe!</a:t>
            </a:r>
            <a:endParaRPr sz="3500" b="1"/>
          </a:p>
          <a:p>
            <a:pPr marL="0" lvl="0" indent="0" algn="ctr" rtl="0">
              <a:spcBef>
                <a:spcPts val="0"/>
              </a:spcBef>
              <a:spcAft>
                <a:spcPts val="0"/>
              </a:spcAft>
              <a:buNone/>
            </a:pPr>
            <a:r>
              <a:rPr lang="en" sz="3500" b="1"/>
              <a:t>Wear Mask and keep Social Distancing</a:t>
            </a:r>
            <a:endParaRPr sz="3500" b="1"/>
          </a:p>
          <a:p>
            <a:pPr marL="0" lvl="0" indent="0" algn="ctr" rtl="0">
              <a:spcBef>
                <a:spcPts val="0"/>
              </a:spcBef>
              <a:spcAft>
                <a:spcPts val="0"/>
              </a:spcAft>
              <a:buNone/>
            </a:pPr>
            <a:r>
              <a:rPr lang="en" b="1"/>
              <a:t>------</a:t>
            </a:r>
            <a:endParaRPr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72700"/>
            <a:ext cx="8520600" cy="5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t>Affected Countries due to Covid-19</a:t>
            </a:r>
            <a:endParaRPr b="1" u="sng" dirty="0"/>
          </a:p>
        </p:txBody>
      </p:sp>
      <p:sp>
        <p:nvSpPr>
          <p:cNvPr id="79" name="Google Shape;79;p16"/>
          <p:cNvSpPr txBox="1">
            <a:spLocks noGrp="1"/>
          </p:cNvSpPr>
          <p:nvPr>
            <p:ph type="body" idx="1"/>
          </p:nvPr>
        </p:nvSpPr>
        <p:spPr>
          <a:xfrm>
            <a:off x="5593475" y="846300"/>
            <a:ext cx="3238800" cy="402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rgbClr val="000000"/>
                </a:solidFill>
                <a:latin typeface="Merriweather"/>
                <a:ea typeface="Merriweather"/>
                <a:cs typeface="Merriweather"/>
                <a:sym typeface="Merriweather"/>
              </a:rPr>
              <a:t>As per the data analysis, Covid-19 virus has spread out all over the world and affected </a:t>
            </a:r>
            <a:r>
              <a:rPr lang="en" sz="1300" b="1">
                <a:solidFill>
                  <a:srgbClr val="000000"/>
                </a:solidFill>
                <a:latin typeface="Merriweather"/>
                <a:ea typeface="Merriweather"/>
                <a:cs typeface="Merriweather"/>
                <a:sym typeface="Merriweather"/>
              </a:rPr>
              <a:t>246 countries</a:t>
            </a:r>
            <a:r>
              <a:rPr lang="en" sz="1300">
                <a:solidFill>
                  <a:srgbClr val="000000"/>
                </a:solidFill>
                <a:latin typeface="Merriweather"/>
                <a:ea typeface="Merriweather"/>
                <a:cs typeface="Merriweather"/>
                <a:sym typeface="Merriweather"/>
              </a:rPr>
              <a:t>. Among the 246 countries the Top 5 countries those are affected vastly are, </a:t>
            </a:r>
            <a:endParaRPr sz="1300">
              <a:solidFill>
                <a:srgbClr val="000000"/>
              </a:solidFill>
              <a:latin typeface="Merriweather"/>
              <a:ea typeface="Merriweather"/>
              <a:cs typeface="Merriweather"/>
              <a:sym typeface="Merriweather"/>
            </a:endParaRPr>
          </a:p>
          <a:p>
            <a:pPr marL="0" lvl="0" indent="0" algn="just" rtl="0">
              <a:spcBef>
                <a:spcPts val="1600"/>
              </a:spcBef>
              <a:spcAft>
                <a:spcPts val="1600"/>
              </a:spcAft>
              <a:buNone/>
            </a:pPr>
            <a:r>
              <a:rPr lang="en" sz="1300" b="1">
                <a:solidFill>
                  <a:srgbClr val="000000"/>
                </a:solidFill>
                <a:latin typeface="Merriweather"/>
                <a:ea typeface="Merriweather"/>
                <a:cs typeface="Merriweather"/>
                <a:sym typeface="Merriweather"/>
              </a:rPr>
              <a:t>United States of America (20.3%)</a:t>
            </a:r>
            <a:r>
              <a:rPr lang="en" sz="1300">
                <a:solidFill>
                  <a:srgbClr val="000000"/>
                </a:solidFill>
                <a:latin typeface="Merriweather"/>
                <a:ea typeface="Merriweather"/>
                <a:cs typeface="Merriweather"/>
                <a:sym typeface="Merriweather"/>
              </a:rPr>
              <a:t> of the world’s statistics. Second worst condition is of </a:t>
            </a:r>
            <a:r>
              <a:rPr lang="en" sz="1300" b="1">
                <a:solidFill>
                  <a:srgbClr val="000000"/>
                </a:solidFill>
                <a:latin typeface="Merriweather"/>
                <a:ea typeface="Merriweather"/>
                <a:cs typeface="Merriweather"/>
                <a:sym typeface="Merriweather"/>
              </a:rPr>
              <a:t>India</a:t>
            </a:r>
            <a:r>
              <a:rPr lang="en" sz="1300">
                <a:solidFill>
                  <a:srgbClr val="000000"/>
                </a:solidFill>
                <a:latin typeface="Merriweather"/>
                <a:ea typeface="Merriweather"/>
                <a:cs typeface="Merriweather"/>
                <a:sym typeface="Merriweather"/>
              </a:rPr>
              <a:t>, holding the share of </a:t>
            </a:r>
            <a:r>
              <a:rPr lang="en" sz="1300" b="1">
                <a:solidFill>
                  <a:srgbClr val="000000"/>
                </a:solidFill>
                <a:latin typeface="Merriweather"/>
                <a:ea typeface="Merriweather"/>
                <a:cs typeface="Merriweather"/>
                <a:sym typeface="Merriweather"/>
              </a:rPr>
              <a:t>16.27%</a:t>
            </a:r>
            <a:r>
              <a:rPr lang="en" sz="1300">
                <a:solidFill>
                  <a:srgbClr val="000000"/>
                </a:solidFill>
                <a:latin typeface="Merriweather"/>
                <a:ea typeface="Merriweather"/>
                <a:cs typeface="Merriweather"/>
                <a:sym typeface="Merriweather"/>
              </a:rPr>
              <a:t> and the third one is </a:t>
            </a:r>
            <a:r>
              <a:rPr lang="en" sz="1300" b="1">
                <a:solidFill>
                  <a:srgbClr val="000000"/>
                </a:solidFill>
                <a:latin typeface="Merriweather"/>
                <a:ea typeface="Merriweather"/>
                <a:cs typeface="Merriweather"/>
                <a:sym typeface="Merriweather"/>
              </a:rPr>
              <a:t>Brazil</a:t>
            </a:r>
            <a:r>
              <a:rPr lang="en" sz="1300">
                <a:solidFill>
                  <a:srgbClr val="000000"/>
                </a:solidFill>
                <a:latin typeface="Merriweather"/>
                <a:ea typeface="Merriweather"/>
                <a:cs typeface="Merriweather"/>
                <a:sym typeface="Merriweather"/>
              </a:rPr>
              <a:t>, holding the </a:t>
            </a:r>
            <a:r>
              <a:rPr lang="en" sz="1300" b="1">
                <a:solidFill>
                  <a:srgbClr val="000000"/>
                </a:solidFill>
                <a:latin typeface="Merriweather"/>
                <a:ea typeface="Merriweather"/>
                <a:cs typeface="Merriweather"/>
                <a:sym typeface="Merriweather"/>
              </a:rPr>
              <a:t>10.78%</a:t>
            </a:r>
            <a:r>
              <a:rPr lang="en" sz="1300">
                <a:solidFill>
                  <a:srgbClr val="000000"/>
                </a:solidFill>
                <a:latin typeface="Merriweather"/>
                <a:ea typeface="Merriweather"/>
                <a:cs typeface="Merriweather"/>
                <a:sym typeface="Merriweather"/>
              </a:rPr>
              <a:t> share of the world’s total confirmed cases tally. After that </a:t>
            </a:r>
            <a:r>
              <a:rPr lang="en" sz="1300" b="1">
                <a:solidFill>
                  <a:srgbClr val="000000"/>
                </a:solidFill>
                <a:latin typeface="Merriweather"/>
                <a:ea typeface="Merriweather"/>
                <a:cs typeface="Merriweather"/>
                <a:sym typeface="Merriweather"/>
              </a:rPr>
              <a:t>France and Russia</a:t>
            </a:r>
            <a:r>
              <a:rPr lang="en" sz="1300">
                <a:solidFill>
                  <a:srgbClr val="000000"/>
                </a:solidFill>
                <a:latin typeface="Merriweather"/>
                <a:ea typeface="Merriweather"/>
                <a:cs typeface="Merriweather"/>
                <a:sym typeface="Merriweather"/>
              </a:rPr>
              <a:t> showing their share percentage of </a:t>
            </a:r>
            <a:r>
              <a:rPr lang="en" sz="1300" b="1">
                <a:solidFill>
                  <a:srgbClr val="000000"/>
                </a:solidFill>
                <a:latin typeface="Merriweather"/>
                <a:ea typeface="Merriweather"/>
                <a:cs typeface="Merriweather"/>
                <a:sym typeface="Merriweather"/>
              </a:rPr>
              <a:t>3.52</a:t>
            </a:r>
            <a:r>
              <a:rPr lang="en" sz="1300">
                <a:solidFill>
                  <a:srgbClr val="000000"/>
                </a:solidFill>
                <a:latin typeface="Merriweather"/>
                <a:ea typeface="Merriweather"/>
                <a:cs typeface="Merriweather"/>
                <a:sym typeface="Merriweather"/>
              </a:rPr>
              <a:t> and </a:t>
            </a:r>
            <a:r>
              <a:rPr lang="en" sz="1300" b="1">
                <a:solidFill>
                  <a:srgbClr val="000000"/>
                </a:solidFill>
                <a:latin typeface="Merriweather"/>
                <a:ea typeface="Merriweather"/>
                <a:cs typeface="Merriweather"/>
                <a:sym typeface="Merriweather"/>
              </a:rPr>
              <a:t>3.51</a:t>
            </a:r>
            <a:r>
              <a:rPr lang="en" sz="1300">
                <a:solidFill>
                  <a:srgbClr val="000000"/>
                </a:solidFill>
                <a:latin typeface="Merriweather"/>
                <a:ea typeface="Merriweather"/>
                <a:cs typeface="Merriweather"/>
                <a:sym typeface="Merriweather"/>
              </a:rPr>
              <a:t> respectively.</a:t>
            </a:r>
            <a:endParaRPr sz="1300">
              <a:solidFill>
                <a:srgbClr val="000000"/>
              </a:solidFill>
              <a:latin typeface="Merriweather"/>
              <a:ea typeface="Merriweather"/>
              <a:cs typeface="Merriweather"/>
              <a:sym typeface="Merriweather"/>
            </a:endParaRPr>
          </a:p>
        </p:txBody>
      </p:sp>
      <p:pic>
        <p:nvPicPr>
          <p:cNvPr id="80" name="Google Shape;80;p16"/>
          <p:cNvPicPr preferRelativeResize="0"/>
          <p:nvPr/>
        </p:nvPicPr>
        <p:blipFill>
          <a:blip r:embed="rId3">
            <a:alphaModFix/>
          </a:blip>
          <a:stretch>
            <a:fillRect/>
          </a:stretch>
        </p:blipFill>
        <p:spPr>
          <a:xfrm>
            <a:off x="311700" y="846300"/>
            <a:ext cx="5281766" cy="41279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72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t>Recovery Rate and Death Rate Analysis</a:t>
            </a:r>
            <a:endParaRPr b="1" u="sng" dirty="0"/>
          </a:p>
        </p:txBody>
      </p:sp>
      <p:sp>
        <p:nvSpPr>
          <p:cNvPr id="86" name="Google Shape;86;p17"/>
          <p:cNvSpPr txBox="1">
            <a:spLocks noGrp="1"/>
          </p:cNvSpPr>
          <p:nvPr>
            <p:ph type="body" idx="1"/>
          </p:nvPr>
        </p:nvSpPr>
        <p:spPr>
          <a:xfrm>
            <a:off x="5405775" y="2208712"/>
            <a:ext cx="3738225" cy="2827416"/>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USA Highest number of Confirmed cases</a:t>
            </a:r>
            <a:endParaRPr sz="1300" dirty="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USA Highest number of Death Cases</a:t>
            </a:r>
            <a:endParaRPr sz="1300" dirty="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India Highest number of Recovered cases</a:t>
            </a:r>
            <a:endParaRPr sz="1300" dirty="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India Highest Recovery rate (0.93)</a:t>
            </a:r>
            <a:endParaRPr sz="1300" dirty="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Brazil Highest Death Rate (0.30)</a:t>
            </a:r>
            <a:endParaRPr sz="1300" dirty="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France Lowest Recovery rate (0.07)</a:t>
            </a:r>
            <a:endParaRPr sz="1300" dirty="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dirty="0">
                <a:solidFill>
                  <a:srgbClr val="000000"/>
                </a:solidFill>
                <a:latin typeface="Roboto"/>
                <a:ea typeface="Roboto"/>
                <a:cs typeface="Roboto"/>
                <a:sym typeface="Roboto"/>
              </a:rPr>
              <a:t>India Lowest Death Rate (0.01)</a:t>
            </a:r>
            <a:endParaRPr sz="1300" dirty="0">
              <a:solidFill>
                <a:srgbClr val="000000"/>
              </a:solidFill>
              <a:latin typeface="Roboto"/>
              <a:ea typeface="Roboto"/>
              <a:cs typeface="Roboto"/>
              <a:sym typeface="Roboto"/>
            </a:endParaRPr>
          </a:p>
          <a:p>
            <a:pPr marL="0" lvl="0" indent="0" algn="l" rtl="0">
              <a:spcBef>
                <a:spcPts val="1600"/>
              </a:spcBef>
              <a:spcAft>
                <a:spcPts val="1600"/>
              </a:spcAft>
              <a:buNone/>
            </a:pPr>
            <a:r>
              <a:rPr lang="en" sz="1300" dirty="0">
                <a:solidFill>
                  <a:srgbClr val="000000"/>
                </a:solidFill>
                <a:latin typeface="Roboto"/>
                <a:ea typeface="Roboto"/>
                <a:cs typeface="Roboto"/>
                <a:sym typeface="Roboto"/>
              </a:rPr>
              <a:t>The Graphical representation is also reflecting the same stats.</a:t>
            </a:r>
            <a:endParaRPr sz="1300" dirty="0">
              <a:solidFill>
                <a:srgbClr val="000000"/>
              </a:solidFill>
              <a:latin typeface="Roboto"/>
              <a:ea typeface="Roboto"/>
              <a:cs typeface="Roboto"/>
              <a:sym typeface="Roboto"/>
            </a:endParaRPr>
          </a:p>
        </p:txBody>
      </p:sp>
      <p:pic>
        <p:nvPicPr>
          <p:cNvPr id="87" name="Google Shape;87;p17"/>
          <p:cNvPicPr preferRelativeResize="0"/>
          <p:nvPr/>
        </p:nvPicPr>
        <p:blipFill>
          <a:blip r:embed="rId3">
            <a:alphaModFix/>
          </a:blip>
          <a:stretch>
            <a:fillRect/>
          </a:stretch>
        </p:blipFill>
        <p:spPr>
          <a:xfrm>
            <a:off x="5405775" y="745025"/>
            <a:ext cx="3738325" cy="1255900"/>
          </a:xfrm>
          <a:prstGeom prst="rect">
            <a:avLst/>
          </a:prstGeom>
          <a:noFill/>
          <a:ln>
            <a:noFill/>
          </a:ln>
        </p:spPr>
      </p:pic>
      <p:pic>
        <p:nvPicPr>
          <p:cNvPr id="88" name="Google Shape;88;p17"/>
          <p:cNvPicPr preferRelativeResize="0"/>
          <p:nvPr/>
        </p:nvPicPr>
        <p:blipFill>
          <a:blip r:embed="rId4">
            <a:alphaModFix/>
          </a:blip>
          <a:stretch>
            <a:fillRect/>
          </a:stretch>
        </p:blipFill>
        <p:spPr>
          <a:xfrm>
            <a:off x="456006" y="1191491"/>
            <a:ext cx="4848025" cy="384463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244475"/>
            <a:ext cx="8520600" cy="42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b="1"/>
              <a:t>Let’s see what was the origin of this virus...</a:t>
            </a:r>
            <a:endParaRPr sz="39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25675"/>
            <a:ext cx="85206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Hubei Province : CHINA</a:t>
            </a:r>
            <a:endParaRPr b="1"/>
          </a:p>
        </p:txBody>
      </p:sp>
      <p:sp>
        <p:nvSpPr>
          <p:cNvPr id="99" name="Google Shape;99;p19"/>
          <p:cNvSpPr txBox="1">
            <a:spLocks noGrp="1"/>
          </p:cNvSpPr>
          <p:nvPr>
            <p:ph type="body" idx="1"/>
          </p:nvPr>
        </p:nvSpPr>
        <p:spPr>
          <a:xfrm>
            <a:off x="311700" y="4184375"/>
            <a:ext cx="8520600" cy="7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Hubei Province of China was the origin of the Covid-19 pandemic, as we can see that No. of confirmed cases for Hubei province was at 70000 at the month of February, 2020</a:t>
            </a:r>
            <a:endParaRPr sz="1400" b="1">
              <a:solidFill>
                <a:srgbClr val="000000"/>
              </a:solidFill>
            </a:endParaRPr>
          </a:p>
        </p:txBody>
      </p:sp>
      <p:pic>
        <p:nvPicPr>
          <p:cNvPr id="100" name="Google Shape;100;p19"/>
          <p:cNvPicPr preferRelativeResize="0"/>
          <p:nvPr/>
        </p:nvPicPr>
        <p:blipFill>
          <a:blip r:embed="rId3">
            <a:alphaModFix/>
          </a:blip>
          <a:stretch>
            <a:fillRect/>
          </a:stretch>
        </p:blipFill>
        <p:spPr>
          <a:xfrm>
            <a:off x="175875" y="761775"/>
            <a:ext cx="8792258" cy="32870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206875"/>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Statistics for China</a:t>
            </a:r>
            <a:endParaRPr b="1"/>
          </a:p>
        </p:txBody>
      </p:sp>
      <p:sp>
        <p:nvSpPr>
          <p:cNvPr id="106" name="Google Shape;106;p20"/>
          <p:cNvSpPr txBox="1">
            <a:spLocks noGrp="1"/>
          </p:cNvSpPr>
          <p:nvPr>
            <p:ph type="body" idx="1"/>
          </p:nvPr>
        </p:nvSpPr>
        <p:spPr>
          <a:xfrm>
            <a:off x="4701400" y="2040475"/>
            <a:ext cx="4222200" cy="2849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solidFill>
                  <a:srgbClr val="000000"/>
                </a:solidFill>
              </a:rPr>
              <a:t>In the month of February and March China crossed the mark of 80000 in mere 28 days span and after that the cases were stagnanted and in the past 9 months the confirmed cases tally reached the mark of 3700 only. But how did China make this thing so easily?</a:t>
            </a:r>
            <a:endParaRPr sz="1600" b="1">
              <a:solidFill>
                <a:srgbClr val="000000"/>
              </a:solidFill>
            </a:endParaRPr>
          </a:p>
          <a:p>
            <a:pPr marL="0" lvl="0" indent="0" algn="just" rtl="0">
              <a:spcBef>
                <a:spcPts val="1600"/>
              </a:spcBef>
              <a:spcAft>
                <a:spcPts val="1600"/>
              </a:spcAft>
              <a:buNone/>
            </a:pPr>
            <a:r>
              <a:rPr lang="en" sz="1600" b="1">
                <a:solidFill>
                  <a:srgbClr val="000000"/>
                </a:solidFill>
              </a:rPr>
              <a:t>Let’s Find out... </a:t>
            </a:r>
            <a:endParaRPr sz="1600" b="1">
              <a:solidFill>
                <a:srgbClr val="000000"/>
              </a:solidFill>
            </a:endParaRPr>
          </a:p>
        </p:txBody>
      </p:sp>
      <p:pic>
        <p:nvPicPr>
          <p:cNvPr id="107" name="Google Shape;107;p20"/>
          <p:cNvPicPr preferRelativeResize="0"/>
          <p:nvPr/>
        </p:nvPicPr>
        <p:blipFill>
          <a:blip r:embed="rId3">
            <a:alphaModFix/>
          </a:blip>
          <a:stretch>
            <a:fillRect/>
          </a:stretch>
        </p:blipFill>
        <p:spPr>
          <a:xfrm>
            <a:off x="311700" y="687099"/>
            <a:ext cx="4389700" cy="43471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626325" y="733375"/>
            <a:ext cx="4442575" cy="124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263275"/>
            <a:ext cx="8520600" cy="5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China’s Saviour : THE LOCKDOWN PROCESS</a:t>
            </a:r>
            <a:endParaRPr b="1"/>
          </a:p>
        </p:txBody>
      </p:sp>
      <p:sp>
        <p:nvSpPr>
          <p:cNvPr id="114" name="Google Shape;114;p21"/>
          <p:cNvSpPr txBox="1">
            <a:spLocks noGrp="1"/>
          </p:cNvSpPr>
          <p:nvPr>
            <p:ph type="body" idx="1"/>
          </p:nvPr>
        </p:nvSpPr>
        <p:spPr>
          <a:xfrm>
            <a:off x="942108" y="3704825"/>
            <a:ext cx="7890191" cy="1156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400" b="1" dirty="0">
                <a:solidFill>
                  <a:srgbClr val="000000"/>
                </a:solidFill>
              </a:rPr>
              <a:t>The Lockdown was imposed on 23rd of January and revoked on 8th of April. In between this China have maintained all the safety measures to fight against this spread out. The well equipped hospital system and the medical departments of China and also the Government has done a fantastic job stop the spread out of the virus.</a:t>
            </a:r>
            <a:endParaRPr sz="1400" b="1" dirty="0">
              <a:solidFill>
                <a:srgbClr val="000000"/>
              </a:solidFill>
            </a:endParaRPr>
          </a:p>
        </p:txBody>
      </p:sp>
      <p:pic>
        <p:nvPicPr>
          <p:cNvPr id="115" name="Google Shape;115;p21"/>
          <p:cNvPicPr preferRelativeResize="0"/>
          <p:nvPr/>
        </p:nvPicPr>
        <p:blipFill>
          <a:blip r:embed="rId3">
            <a:alphaModFix/>
          </a:blip>
          <a:stretch>
            <a:fillRect/>
          </a:stretch>
        </p:blipFill>
        <p:spPr>
          <a:xfrm>
            <a:off x="216425" y="780476"/>
            <a:ext cx="8711151" cy="2859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25675"/>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Worldwide Statistics of Daily Increment of cases</a:t>
            </a:r>
            <a:endParaRPr b="1"/>
          </a:p>
        </p:txBody>
      </p:sp>
      <p:sp>
        <p:nvSpPr>
          <p:cNvPr id="121" name="Google Shape;121;p22"/>
          <p:cNvSpPr txBox="1">
            <a:spLocks noGrp="1"/>
          </p:cNvSpPr>
          <p:nvPr>
            <p:ph type="body" idx="1"/>
          </p:nvPr>
        </p:nvSpPr>
        <p:spPr>
          <a:xfrm>
            <a:off x="893618" y="3626925"/>
            <a:ext cx="7938682" cy="1102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b="1" dirty="0">
                <a:solidFill>
                  <a:srgbClr val="000000"/>
                </a:solidFill>
              </a:rPr>
              <a:t>The Daily increment in the confirmed cases are exponentially increasing, which shows how worse the situation is going to be and what we gonna face in the future days unless and until the vaccination starts.</a:t>
            </a:r>
            <a:endParaRPr b="1" dirty="0">
              <a:solidFill>
                <a:srgbClr val="000000"/>
              </a:solidFill>
            </a:endParaRPr>
          </a:p>
        </p:txBody>
      </p:sp>
      <p:pic>
        <p:nvPicPr>
          <p:cNvPr id="122" name="Google Shape;122;p22"/>
          <p:cNvPicPr preferRelativeResize="0"/>
          <p:nvPr/>
        </p:nvPicPr>
        <p:blipFill>
          <a:blip r:embed="rId3">
            <a:alphaModFix/>
          </a:blip>
          <a:stretch>
            <a:fillRect/>
          </a:stretch>
        </p:blipFill>
        <p:spPr>
          <a:xfrm>
            <a:off x="152400" y="752175"/>
            <a:ext cx="8839199" cy="287475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TotalTime>
  <Words>1425</Words>
  <Application>Microsoft Office PowerPoint</Application>
  <PresentationFormat>On-screen Show (16:9)</PresentationFormat>
  <Paragraphs>67</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Proxima Nova</vt:lpstr>
      <vt:lpstr>Merriweather</vt:lpstr>
      <vt:lpstr>Century Gothic</vt:lpstr>
      <vt:lpstr>Baskerville Old Face</vt:lpstr>
      <vt:lpstr>Lucida Bright</vt:lpstr>
      <vt:lpstr>Engravers MT</vt:lpstr>
      <vt:lpstr>Arial</vt:lpstr>
      <vt:lpstr>Roboto</vt:lpstr>
      <vt:lpstr>Times New Roman</vt:lpstr>
      <vt:lpstr>Wingdings 3</vt:lpstr>
      <vt:lpstr>Wisp</vt:lpstr>
      <vt:lpstr>Covid-19 Analysis &amp; Prediction</vt:lpstr>
      <vt:lpstr>What is COVID – 19 ?</vt:lpstr>
      <vt:lpstr>Affected Countries due to Covid-19</vt:lpstr>
      <vt:lpstr>Recovery Rate and Death Rate Analysis</vt:lpstr>
      <vt:lpstr>Let’s see what was the origin of this virus...</vt:lpstr>
      <vt:lpstr>Hubei Province : CHINA</vt:lpstr>
      <vt:lpstr>Statistics for China</vt:lpstr>
      <vt:lpstr>China’s Saviour : THE LOCKDOWN PROCESS</vt:lpstr>
      <vt:lpstr>Worldwide Statistics of Daily Increment of cases</vt:lpstr>
      <vt:lpstr>Suddenly everything changed for ITALY Epicenter 2</vt:lpstr>
      <vt:lpstr>The Giant fell down this time : USA Epicenter 3</vt:lpstr>
      <vt:lpstr>The Role Model : South Korea</vt:lpstr>
      <vt:lpstr>INDIA against Covid-19</vt:lpstr>
      <vt:lpstr>Statewise Analysis and Visualization </vt:lpstr>
      <vt:lpstr>Gender and Age-group wise Analysis</vt:lpstr>
      <vt:lpstr>State Wise Table : Recovery Rate and Death Rate</vt:lpstr>
      <vt:lpstr>Testing Done Statewise and Positive Test Rest</vt:lpstr>
      <vt:lpstr>Top 5 well equipped states with Hospital Beds</vt:lpstr>
      <vt:lpstr>Current Situation of Hospital Beds</vt:lpstr>
      <vt:lpstr>Prediction for India [for the next 25 days]</vt:lpstr>
      <vt:lpstr>Final Prediction for India as per the data collected upto 15th Nov. 2020</vt:lpstr>
      <vt:lpstr>Conclusion</vt:lpstr>
      <vt:lpstr>Impotent Link</vt:lpstr>
      <vt:lpstr>Thank You! Stay Home! Stay Safe! Wear Mask and keep Social Distancing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 &amp; Prediction</dc:title>
  <cp:lastModifiedBy>Amit</cp:lastModifiedBy>
  <cp:revision>8</cp:revision>
  <dcterms:modified xsi:type="dcterms:W3CDTF">2023-09-25T03:24:03Z</dcterms:modified>
</cp:coreProperties>
</file>