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58" r:id="rId6"/>
    <p:sldId id="259" r:id="rId7"/>
    <p:sldId id="260" r:id="rId8"/>
    <p:sldId id="261" r:id="rId9"/>
    <p:sldId id="263" r:id="rId10"/>
    <p:sldId id="262"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6" d="100"/>
          <a:sy n="86" d="100"/>
        </p:scale>
        <p:origin x="562" y="67"/>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2/13/2022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2/13/2022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2/13/2022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2/13/2022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2/13/2022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2/13/2022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2/13/2022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2/13/2022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2/13/2022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2/13/2022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5789457" y="2365081"/>
            <a:ext cx="5263745" cy="2223697"/>
          </a:xfrm>
        </p:spPr>
        <p:txBody>
          <a:bodyPr>
            <a:normAutofit/>
          </a:bodyPr>
          <a:lstStyle/>
          <a:p>
            <a:pPr>
              <a:spcAft>
                <a:spcPts val="600"/>
              </a:spcAft>
            </a:pPr>
            <a:r>
              <a:rPr lang="en-US" sz="4400" dirty="0">
                <a:solidFill>
                  <a:schemeClr val="tx1"/>
                </a:solidFill>
              </a:rPr>
              <a:t>Portuguese financial Institution</a:t>
            </a:r>
            <a:endParaRPr lang="en-US" sz="1050" dirty="0">
              <a:solidFill>
                <a:schemeClr val="tx1"/>
              </a:solidFill>
            </a:endParaRP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09523-8657-4C11-9E90-338260D78B05}"/>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98005946-039B-4CCD-9433-7BF3A86238F8}"/>
              </a:ext>
            </a:extLst>
          </p:cNvPr>
          <p:cNvSpPr>
            <a:spLocks noGrp="1"/>
          </p:cNvSpPr>
          <p:nvPr>
            <p:ph idx="1"/>
          </p:nvPr>
        </p:nvSpPr>
        <p:spPr/>
        <p:txBody>
          <a:bodyPr>
            <a:normAutofit fontScale="92500"/>
          </a:bodyPr>
          <a:lstStyle/>
          <a:p>
            <a:r>
              <a:rPr lang="en-US" sz="2400" b="0" i="0" dirty="0">
                <a:effectLst/>
                <a:latin typeface="Inter"/>
              </a:rPr>
              <a:t>Term Deposits are a major source of income for a bank. </a:t>
            </a:r>
          </a:p>
          <a:p>
            <a:r>
              <a:rPr lang="en-US" sz="2400" b="0" i="0" dirty="0">
                <a:effectLst/>
                <a:latin typeface="Inter"/>
              </a:rPr>
              <a:t>A term deposit is a cash investment held at a financial institution. </a:t>
            </a:r>
          </a:p>
          <a:p>
            <a:r>
              <a:rPr lang="en-US" sz="2400" b="0" i="0" dirty="0">
                <a:effectLst/>
                <a:latin typeface="Inter"/>
              </a:rPr>
              <a:t>Your money is invested for an agreed rate of interest over a fixed amount of time, or term. </a:t>
            </a:r>
          </a:p>
          <a:p>
            <a:r>
              <a:rPr lang="en-US" sz="2400" b="0" i="0" dirty="0">
                <a:effectLst/>
                <a:latin typeface="Inter"/>
              </a:rPr>
              <a:t>The bank has various outreach plans to sell term deposits to their customers such as:</a:t>
            </a:r>
          </a:p>
          <a:p>
            <a:pPr lvl="1"/>
            <a:r>
              <a:rPr lang="en-US" sz="2000" dirty="0">
                <a:latin typeface="Inter"/>
              </a:rPr>
              <a:t>E</a:t>
            </a:r>
            <a:r>
              <a:rPr lang="en-US" sz="2000" b="0" i="0" dirty="0">
                <a:effectLst/>
                <a:latin typeface="Inter"/>
              </a:rPr>
              <a:t>mail </a:t>
            </a:r>
            <a:r>
              <a:rPr lang="en-US" sz="2000" dirty="0">
                <a:latin typeface="Inter"/>
              </a:rPr>
              <a:t>M</a:t>
            </a:r>
            <a:r>
              <a:rPr lang="en-US" sz="2000" b="0" i="0" dirty="0">
                <a:effectLst/>
                <a:latin typeface="Inter"/>
              </a:rPr>
              <a:t>arketing</a:t>
            </a:r>
          </a:p>
          <a:p>
            <a:pPr lvl="1"/>
            <a:r>
              <a:rPr lang="en-US" sz="2000" dirty="0">
                <a:latin typeface="Inter"/>
              </a:rPr>
              <a:t>A</a:t>
            </a:r>
            <a:r>
              <a:rPr lang="en-US" sz="2000" b="0" i="0" dirty="0">
                <a:effectLst/>
                <a:latin typeface="Inter"/>
              </a:rPr>
              <a:t>dvertisements</a:t>
            </a:r>
          </a:p>
          <a:p>
            <a:pPr lvl="1"/>
            <a:r>
              <a:rPr lang="en-US" sz="2000" dirty="0">
                <a:latin typeface="Inter"/>
              </a:rPr>
              <a:t>T</a:t>
            </a:r>
            <a:r>
              <a:rPr lang="en-US" sz="2000" b="0" i="0" dirty="0">
                <a:effectLst/>
                <a:latin typeface="Inter"/>
              </a:rPr>
              <a:t>elephonic </a:t>
            </a:r>
            <a:r>
              <a:rPr lang="en-US" sz="2000" dirty="0">
                <a:latin typeface="Inter"/>
              </a:rPr>
              <a:t>M</a:t>
            </a:r>
            <a:r>
              <a:rPr lang="en-US" sz="2000" b="0" i="0" dirty="0">
                <a:effectLst/>
                <a:latin typeface="Inter"/>
              </a:rPr>
              <a:t>arketing</a:t>
            </a:r>
          </a:p>
          <a:p>
            <a:pPr lvl="1"/>
            <a:r>
              <a:rPr lang="en-US" sz="2000" dirty="0">
                <a:latin typeface="Inter"/>
              </a:rPr>
              <a:t>D</a:t>
            </a:r>
            <a:r>
              <a:rPr lang="en-US" sz="2000" b="0" i="0" dirty="0">
                <a:effectLst/>
                <a:latin typeface="Inter"/>
              </a:rPr>
              <a:t>igital </a:t>
            </a:r>
            <a:r>
              <a:rPr lang="en-US" sz="2000" dirty="0">
                <a:latin typeface="Inter"/>
              </a:rPr>
              <a:t>M</a:t>
            </a:r>
            <a:r>
              <a:rPr lang="en-US" sz="2000" b="0" i="0" dirty="0">
                <a:effectLst/>
                <a:latin typeface="Inter"/>
              </a:rPr>
              <a:t>arketing</a:t>
            </a:r>
            <a:endParaRPr lang="en-IN" sz="2000" dirty="0"/>
          </a:p>
        </p:txBody>
      </p:sp>
    </p:spTree>
    <p:extLst>
      <p:ext uri="{BB962C8B-B14F-4D97-AF65-F5344CB8AC3E}">
        <p14:creationId xmlns:p14="http://schemas.microsoft.com/office/powerpoint/2010/main" val="2876803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9D367-535E-44A4-9D32-98F8E5805341}"/>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1FF65E0F-468A-4B06-8AD3-614D41D8019C}"/>
              </a:ext>
            </a:extLst>
          </p:cNvPr>
          <p:cNvSpPr>
            <a:spLocks noGrp="1"/>
          </p:cNvSpPr>
          <p:nvPr>
            <p:ph idx="1"/>
          </p:nvPr>
        </p:nvSpPr>
        <p:spPr/>
        <p:txBody>
          <a:bodyPr>
            <a:normAutofit/>
          </a:bodyPr>
          <a:lstStyle/>
          <a:p>
            <a:r>
              <a:rPr lang="en-US" sz="2000" b="0" i="0" dirty="0">
                <a:effectLst/>
                <a:latin typeface="Inter"/>
              </a:rPr>
              <a:t>Telephonic marketing campaigns still remain one of the most effective way to reach out to people. </a:t>
            </a:r>
          </a:p>
          <a:p>
            <a:r>
              <a:rPr lang="en-US" sz="2000" b="0" i="0" dirty="0">
                <a:effectLst/>
                <a:latin typeface="Inter"/>
              </a:rPr>
              <a:t>Telephonic marketing require huge investment as large call centers are hired to actually execute these campaigns. </a:t>
            </a:r>
          </a:p>
          <a:p>
            <a:r>
              <a:rPr lang="en-US" sz="2000" b="0" i="0" dirty="0">
                <a:effectLst/>
                <a:latin typeface="Inter"/>
              </a:rPr>
              <a:t>Hence, it is crucial to identify the customers most likely to convert beforehand so that they can be specifically targeted via call.</a:t>
            </a:r>
            <a:endParaRPr lang="en-IN" sz="2000" dirty="0"/>
          </a:p>
        </p:txBody>
      </p:sp>
    </p:spTree>
    <p:extLst>
      <p:ext uri="{BB962C8B-B14F-4D97-AF65-F5344CB8AC3E}">
        <p14:creationId xmlns:p14="http://schemas.microsoft.com/office/powerpoint/2010/main" val="2516943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48FD6-8CDA-4361-BA48-549D0DE1CA85}"/>
              </a:ext>
            </a:extLst>
          </p:cNvPr>
          <p:cNvSpPr>
            <a:spLocks noGrp="1"/>
          </p:cNvSpPr>
          <p:nvPr>
            <p:ph type="title"/>
          </p:nvPr>
        </p:nvSpPr>
        <p:spPr/>
        <p:txBody>
          <a:bodyPr/>
          <a:lstStyle/>
          <a:p>
            <a:r>
              <a:rPr lang="en-US" dirty="0"/>
              <a:t>Objective</a:t>
            </a:r>
            <a:endParaRPr lang="en-IN" dirty="0"/>
          </a:p>
        </p:txBody>
      </p:sp>
      <p:sp>
        <p:nvSpPr>
          <p:cNvPr id="3" name="Content Placeholder 2">
            <a:extLst>
              <a:ext uri="{FF2B5EF4-FFF2-40B4-BE49-F238E27FC236}">
                <a16:creationId xmlns:a16="http://schemas.microsoft.com/office/drawing/2014/main" id="{306F62D9-D706-4D3F-A3D6-0314B9800AAD}"/>
              </a:ext>
            </a:extLst>
          </p:cNvPr>
          <p:cNvSpPr>
            <a:spLocks noGrp="1"/>
          </p:cNvSpPr>
          <p:nvPr>
            <p:ph idx="1"/>
          </p:nvPr>
        </p:nvSpPr>
        <p:spPr/>
        <p:txBody>
          <a:bodyPr>
            <a:normAutofit/>
          </a:bodyPr>
          <a:lstStyle/>
          <a:p>
            <a:r>
              <a:rPr lang="en-US" sz="2400" b="0" i="0" dirty="0">
                <a:effectLst/>
                <a:latin typeface="Inter"/>
              </a:rPr>
              <a:t>The goal is to predict if the client will subscribe to a term deposit (variable y)</a:t>
            </a:r>
            <a:endParaRPr lang="en-IN" sz="2400" dirty="0"/>
          </a:p>
        </p:txBody>
      </p:sp>
    </p:spTree>
    <p:extLst>
      <p:ext uri="{BB962C8B-B14F-4D97-AF65-F5344CB8AC3E}">
        <p14:creationId xmlns:p14="http://schemas.microsoft.com/office/powerpoint/2010/main" val="934667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AD565-75E6-4A6D-B0B9-6CF430852757}"/>
              </a:ext>
            </a:extLst>
          </p:cNvPr>
          <p:cNvSpPr>
            <a:spLocks noGrp="1"/>
          </p:cNvSpPr>
          <p:nvPr>
            <p:ph type="title"/>
          </p:nvPr>
        </p:nvSpPr>
        <p:spPr/>
        <p:txBody>
          <a:bodyPr/>
          <a:lstStyle/>
          <a:p>
            <a:r>
              <a:rPr lang="en-US" dirty="0"/>
              <a:t>Data Understanding</a:t>
            </a:r>
            <a:endParaRPr lang="en-IN" dirty="0"/>
          </a:p>
        </p:txBody>
      </p:sp>
      <p:sp>
        <p:nvSpPr>
          <p:cNvPr id="3" name="Content Placeholder 2">
            <a:extLst>
              <a:ext uri="{FF2B5EF4-FFF2-40B4-BE49-F238E27FC236}">
                <a16:creationId xmlns:a16="http://schemas.microsoft.com/office/drawing/2014/main" id="{D7D36F5B-5C8B-4970-AA21-30249A3AC8A1}"/>
              </a:ext>
            </a:extLst>
          </p:cNvPr>
          <p:cNvSpPr>
            <a:spLocks noGrp="1"/>
          </p:cNvSpPr>
          <p:nvPr>
            <p:ph idx="1"/>
          </p:nvPr>
        </p:nvSpPr>
        <p:spPr/>
        <p:txBody>
          <a:bodyPr>
            <a:normAutofit/>
          </a:bodyPr>
          <a:lstStyle/>
          <a:p>
            <a:r>
              <a:rPr lang="en-US" sz="2000" b="0" i="0" dirty="0">
                <a:effectLst/>
                <a:latin typeface="Inter"/>
              </a:rPr>
              <a:t>The data is related to the direct marketing campaigns of a Portuguese banking institution. </a:t>
            </a:r>
          </a:p>
          <a:p>
            <a:r>
              <a:rPr lang="en-US" sz="2000" b="0" i="0" dirty="0">
                <a:effectLst/>
                <a:latin typeface="Inter"/>
              </a:rPr>
              <a:t>The marketing campaigns were based on phone calls. </a:t>
            </a:r>
          </a:p>
          <a:p>
            <a:r>
              <a:rPr lang="en-US" sz="2000" b="0" i="0" dirty="0">
                <a:effectLst/>
                <a:latin typeface="Inter"/>
              </a:rPr>
              <a:t>Often, more than one contact to the same client was required, in order to access if the product (bank term deposit) would be ('yes') or not ('no') subscribed by the customer or not.</a:t>
            </a:r>
          </a:p>
          <a:p>
            <a:r>
              <a:rPr lang="en-IN" sz="2000" b="0" i="0" dirty="0">
                <a:effectLst/>
                <a:latin typeface="Inter"/>
              </a:rPr>
              <a:t>Missing Attribute Values: None</a:t>
            </a:r>
          </a:p>
          <a:p>
            <a:r>
              <a:rPr lang="en-US" sz="2000">
                <a:latin typeface="Inter"/>
              </a:rPr>
              <a:t>F</a:t>
            </a:r>
            <a:r>
              <a:rPr lang="en-US" sz="2000" b="0" i="0">
                <a:effectLst/>
                <a:latin typeface="Inter"/>
              </a:rPr>
              <a:t>rom May 2008 to November 2010</a:t>
            </a:r>
            <a:endParaRPr lang="en-IN" sz="1800" dirty="0"/>
          </a:p>
        </p:txBody>
      </p:sp>
    </p:spTree>
    <p:extLst>
      <p:ext uri="{BB962C8B-B14F-4D97-AF65-F5344CB8AC3E}">
        <p14:creationId xmlns:p14="http://schemas.microsoft.com/office/powerpoint/2010/main" val="902723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5AF95-B806-4889-A7A2-1B3CCAE5A1B8}"/>
              </a:ext>
            </a:extLst>
          </p:cNvPr>
          <p:cNvSpPr>
            <a:spLocks noGrp="1"/>
          </p:cNvSpPr>
          <p:nvPr>
            <p:ph type="title"/>
          </p:nvPr>
        </p:nvSpPr>
        <p:spPr/>
        <p:txBody>
          <a:bodyPr/>
          <a:lstStyle/>
          <a:p>
            <a:r>
              <a:rPr lang="en-US" dirty="0"/>
              <a:t>Data Dictionary</a:t>
            </a:r>
            <a:endParaRPr lang="en-IN" dirty="0"/>
          </a:p>
        </p:txBody>
      </p:sp>
    </p:spTree>
    <p:extLst>
      <p:ext uri="{BB962C8B-B14F-4D97-AF65-F5344CB8AC3E}">
        <p14:creationId xmlns:p14="http://schemas.microsoft.com/office/powerpoint/2010/main" val="956988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A5DD4A-6D82-4FED-BFC3-32EDE92F3526}"/>
              </a:ext>
            </a:extLst>
          </p:cNvPr>
          <p:cNvSpPr>
            <a:spLocks noGrp="1"/>
          </p:cNvSpPr>
          <p:nvPr>
            <p:ph idx="1"/>
          </p:nvPr>
        </p:nvSpPr>
        <p:spPr>
          <a:xfrm>
            <a:off x="453005" y="461394"/>
            <a:ext cx="11283193" cy="5963737"/>
          </a:xfrm>
        </p:spPr>
        <p:txBody>
          <a:bodyPr>
            <a:normAutofit fontScale="92500" lnSpcReduction="20000"/>
          </a:bodyPr>
          <a:lstStyle/>
          <a:p>
            <a:pPr marL="0" indent="0" algn="l" fontAlgn="base">
              <a:buNone/>
            </a:pPr>
            <a:r>
              <a:rPr lang="en-US" sz="1800" b="0" i="0" dirty="0">
                <a:effectLst/>
                <a:latin typeface="Yu Gothic UI Light" panose="020B0300000000000000" pitchFamily="34" charset="-128"/>
                <a:ea typeface="Yu Gothic UI Light" panose="020B0300000000000000" pitchFamily="34" charset="-128"/>
              </a:rPr>
              <a:t>1 - age (numeric)</a:t>
            </a:r>
            <a:br>
              <a:rPr lang="en-US" sz="1800" b="0" i="0" dirty="0">
                <a:effectLst/>
                <a:latin typeface="Yu Gothic UI Light" panose="020B0300000000000000" pitchFamily="34" charset="-128"/>
                <a:ea typeface="Yu Gothic UI Light" panose="020B0300000000000000" pitchFamily="34" charset="-128"/>
              </a:rPr>
            </a:br>
            <a:r>
              <a:rPr lang="en-US" sz="1800" b="0" i="0" dirty="0">
                <a:effectLst/>
                <a:latin typeface="Yu Gothic UI Light" panose="020B0300000000000000" pitchFamily="34" charset="-128"/>
                <a:ea typeface="Yu Gothic UI Light" panose="020B0300000000000000" pitchFamily="34" charset="-128"/>
              </a:rPr>
              <a:t>2 - job : type of job (categorical: "admin.","unknown","unemployed","management","housemaid","entrepreneur","student",</a:t>
            </a:r>
            <a:br>
              <a:rPr lang="en-US" sz="1800" b="0" i="0" dirty="0">
                <a:effectLst/>
                <a:latin typeface="Yu Gothic UI Light" panose="020B0300000000000000" pitchFamily="34" charset="-128"/>
                <a:ea typeface="Yu Gothic UI Light" panose="020B0300000000000000" pitchFamily="34" charset="-128"/>
              </a:rPr>
            </a:br>
            <a:r>
              <a:rPr lang="en-US" sz="1800" b="0" i="0" dirty="0">
                <a:effectLst/>
                <a:latin typeface="Yu Gothic UI Light" panose="020B0300000000000000" pitchFamily="34" charset="-128"/>
                <a:ea typeface="Yu Gothic UI Light" panose="020B0300000000000000" pitchFamily="34" charset="-128"/>
              </a:rPr>
              <a:t>"blue-</a:t>
            </a:r>
            <a:r>
              <a:rPr lang="en-US" sz="1800" b="0" i="0" dirty="0" err="1">
                <a:effectLst/>
                <a:latin typeface="Yu Gothic UI Light" panose="020B0300000000000000" pitchFamily="34" charset="-128"/>
                <a:ea typeface="Yu Gothic UI Light" panose="020B0300000000000000" pitchFamily="34" charset="-128"/>
              </a:rPr>
              <a:t>collar","self</a:t>
            </a:r>
            <a:r>
              <a:rPr lang="en-US" sz="1800" b="0" i="0" dirty="0">
                <a:effectLst/>
                <a:latin typeface="Yu Gothic UI Light" panose="020B0300000000000000" pitchFamily="34" charset="-128"/>
                <a:ea typeface="Yu Gothic UI Light" panose="020B0300000000000000" pitchFamily="34" charset="-128"/>
              </a:rPr>
              <a:t>-</a:t>
            </a:r>
            <a:r>
              <a:rPr lang="en-US" sz="1800" b="0" i="0" dirty="0" err="1">
                <a:effectLst/>
                <a:latin typeface="Yu Gothic UI Light" panose="020B0300000000000000" pitchFamily="34" charset="-128"/>
                <a:ea typeface="Yu Gothic UI Light" panose="020B0300000000000000" pitchFamily="34" charset="-128"/>
              </a:rPr>
              <a:t>employed","retired","technician","services</a:t>
            </a:r>
            <a:r>
              <a:rPr lang="en-US" sz="1800" b="0" i="0" dirty="0">
                <a:effectLst/>
                <a:latin typeface="Yu Gothic UI Light" panose="020B0300000000000000" pitchFamily="34" charset="-128"/>
                <a:ea typeface="Yu Gothic UI Light" panose="020B0300000000000000" pitchFamily="34" charset="-128"/>
              </a:rPr>
              <a:t>")</a:t>
            </a:r>
            <a:br>
              <a:rPr lang="en-US" sz="1800" b="0" i="0" dirty="0">
                <a:effectLst/>
                <a:latin typeface="Yu Gothic UI Light" panose="020B0300000000000000" pitchFamily="34" charset="-128"/>
                <a:ea typeface="Yu Gothic UI Light" panose="020B0300000000000000" pitchFamily="34" charset="-128"/>
              </a:rPr>
            </a:br>
            <a:r>
              <a:rPr lang="en-US" sz="1800" b="0" i="0" dirty="0">
                <a:effectLst/>
                <a:latin typeface="Yu Gothic UI Light" panose="020B0300000000000000" pitchFamily="34" charset="-128"/>
                <a:ea typeface="Yu Gothic UI Light" panose="020B0300000000000000" pitchFamily="34" charset="-128"/>
              </a:rPr>
              <a:t>3 - marital : marital status (categorical: "</a:t>
            </a:r>
            <a:r>
              <a:rPr lang="en-US" sz="1800" b="0" i="0" dirty="0" err="1">
                <a:effectLst/>
                <a:latin typeface="Yu Gothic UI Light" panose="020B0300000000000000" pitchFamily="34" charset="-128"/>
                <a:ea typeface="Yu Gothic UI Light" panose="020B0300000000000000" pitchFamily="34" charset="-128"/>
              </a:rPr>
              <a:t>married","divorced","single</a:t>
            </a:r>
            <a:r>
              <a:rPr lang="en-US" sz="1800" b="0" i="0" dirty="0">
                <a:effectLst/>
                <a:latin typeface="Yu Gothic UI Light" panose="020B0300000000000000" pitchFamily="34" charset="-128"/>
                <a:ea typeface="Yu Gothic UI Light" panose="020B0300000000000000" pitchFamily="34" charset="-128"/>
              </a:rPr>
              <a:t>"; note: "divorced" means divorced or widowed)</a:t>
            </a:r>
            <a:br>
              <a:rPr lang="en-US" sz="1800" b="0" i="0" dirty="0">
                <a:effectLst/>
                <a:latin typeface="Yu Gothic UI Light" panose="020B0300000000000000" pitchFamily="34" charset="-128"/>
                <a:ea typeface="Yu Gothic UI Light" panose="020B0300000000000000" pitchFamily="34" charset="-128"/>
              </a:rPr>
            </a:br>
            <a:r>
              <a:rPr lang="en-US" sz="1800" b="0" i="0" dirty="0">
                <a:effectLst/>
                <a:latin typeface="Yu Gothic UI Light" panose="020B0300000000000000" pitchFamily="34" charset="-128"/>
                <a:ea typeface="Yu Gothic UI Light" panose="020B0300000000000000" pitchFamily="34" charset="-128"/>
              </a:rPr>
              <a:t>4 - education (categorical: "</a:t>
            </a:r>
            <a:r>
              <a:rPr lang="en-US" sz="1800" b="0" i="0" dirty="0" err="1">
                <a:effectLst/>
                <a:latin typeface="Yu Gothic UI Light" panose="020B0300000000000000" pitchFamily="34" charset="-128"/>
                <a:ea typeface="Yu Gothic UI Light" panose="020B0300000000000000" pitchFamily="34" charset="-128"/>
              </a:rPr>
              <a:t>unknown","secondary","primary","tertiary</a:t>
            </a:r>
            <a:r>
              <a:rPr lang="en-US" sz="1800" b="0" i="0" dirty="0">
                <a:effectLst/>
                <a:latin typeface="Yu Gothic UI Light" panose="020B0300000000000000" pitchFamily="34" charset="-128"/>
                <a:ea typeface="Yu Gothic UI Light" panose="020B0300000000000000" pitchFamily="34" charset="-128"/>
              </a:rPr>
              <a:t>")</a:t>
            </a:r>
            <a:br>
              <a:rPr lang="en-US" sz="1800" b="0" i="0" dirty="0">
                <a:effectLst/>
                <a:latin typeface="Yu Gothic UI Light" panose="020B0300000000000000" pitchFamily="34" charset="-128"/>
                <a:ea typeface="Yu Gothic UI Light" panose="020B0300000000000000" pitchFamily="34" charset="-128"/>
              </a:rPr>
            </a:br>
            <a:r>
              <a:rPr lang="en-US" sz="1800" b="0" i="0" dirty="0">
                <a:effectLst/>
                <a:latin typeface="Yu Gothic UI Light" panose="020B0300000000000000" pitchFamily="34" charset="-128"/>
                <a:ea typeface="Yu Gothic UI Light" panose="020B0300000000000000" pitchFamily="34" charset="-128"/>
              </a:rPr>
              <a:t>5 - default: has credit in default? (binary: "</a:t>
            </a:r>
            <a:r>
              <a:rPr lang="en-US" sz="1800" b="0" i="0" dirty="0" err="1">
                <a:effectLst/>
                <a:latin typeface="Yu Gothic UI Light" panose="020B0300000000000000" pitchFamily="34" charset="-128"/>
                <a:ea typeface="Yu Gothic UI Light" panose="020B0300000000000000" pitchFamily="34" charset="-128"/>
              </a:rPr>
              <a:t>yes","no</a:t>
            </a:r>
            <a:r>
              <a:rPr lang="en-US" sz="1800" b="0" i="0" dirty="0">
                <a:effectLst/>
                <a:latin typeface="Yu Gothic UI Light" panose="020B0300000000000000" pitchFamily="34" charset="-128"/>
                <a:ea typeface="Yu Gothic UI Light" panose="020B0300000000000000" pitchFamily="34" charset="-128"/>
              </a:rPr>
              <a:t>")</a:t>
            </a:r>
            <a:br>
              <a:rPr lang="en-US" sz="1800" b="0" i="0" dirty="0">
                <a:effectLst/>
                <a:latin typeface="Yu Gothic UI Light" panose="020B0300000000000000" pitchFamily="34" charset="-128"/>
                <a:ea typeface="Yu Gothic UI Light" panose="020B0300000000000000" pitchFamily="34" charset="-128"/>
              </a:rPr>
            </a:br>
            <a:r>
              <a:rPr lang="en-US" sz="1800" b="0" i="0" dirty="0">
                <a:effectLst/>
                <a:latin typeface="Yu Gothic UI Light" panose="020B0300000000000000" pitchFamily="34" charset="-128"/>
                <a:ea typeface="Yu Gothic UI Light" panose="020B0300000000000000" pitchFamily="34" charset="-128"/>
              </a:rPr>
              <a:t>6 - balance: average yearly balance, in euros (numeric)</a:t>
            </a:r>
            <a:br>
              <a:rPr lang="en-US" sz="1800" b="0" i="0" dirty="0">
                <a:effectLst/>
                <a:latin typeface="Yu Gothic UI Light" panose="020B0300000000000000" pitchFamily="34" charset="-128"/>
                <a:ea typeface="Yu Gothic UI Light" panose="020B0300000000000000" pitchFamily="34" charset="-128"/>
              </a:rPr>
            </a:br>
            <a:r>
              <a:rPr lang="en-US" sz="1800" b="0" i="0" dirty="0">
                <a:effectLst/>
                <a:latin typeface="Yu Gothic UI Light" panose="020B0300000000000000" pitchFamily="34" charset="-128"/>
                <a:ea typeface="Yu Gothic UI Light" panose="020B0300000000000000" pitchFamily="34" charset="-128"/>
              </a:rPr>
              <a:t>7 - housing: has housing loan? (binary: "</a:t>
            </a:r>
            <a:r>
              <a:rPr lang="en-US" sz="1800" b="0" i="0" dirty="0" err="1">
                <a:effectLst/>
                <a:latin typeface="Yu Gothic UI Light" panose="020B0300000000000000" pitchFamily="34" charset="-128"/>
                <a:ea typeface="Yu Gothic UI Light" panose="020B0300000000000000" pitchFamily="34" charset="-128"/>
              </a:rPr>
              <a:t>yes","no</a:t>
            </a:r>
            <a:r>
              <a:rPr lang="en-US" sz="1800" b="0" i="0" dirty="0">
                <a:effectLst/>
                <a:latin typeface="Yu Gothic UI Light" panose="020B0300000000000000" pitchFamily="34" charset="-128"/>
                <a:ea typeface="Yu Gothic UI Light" panose="020B0300000000000000" pitchFamily="34" charset="-128"/>
              </a:rPr>
              <a:t>")</a:t>
            </a:r>
            <a:br>
              <a:rPr lang="en-US" sz="1800" b="0" i="0" dirty="0">
                <a:effectLst/>
                <a:latin typeface="Yu Gothic UI Light" panose="020B0300000000000000" pitchFamily="34" charset="-128"/>
                <a:ea typeface="Yu Gothic UI Light" panose="020B0300000000000000" pitchFamily="34" charset="-128"/>
              </a:rPr>
            </a:br>
            <a:r>
              <a:rPr lang="en-US" sz="1800" b="0" i="0" dirty="0">
                <a:effectLst/>
                <a:latin typeface="Yu Gothic UI Light" panose="020B0300000000000000" pitchFamily="34" charset="-128"/>
                <a:ea typeface="Yu Gothic UI Light" panose="020B0300000000000000" pitchFamily="34" charset="-128"/>
              </a:rPr>
              <a:t>8 - loan: has personal loan? (binary: "</a:t>
            </a:r>
            <a:r>
              <a:rPr lang="en-US" sz="1800" b="0" i="0" dirty="0" err="1">
                <a:effectLst/>
                <a:latin typeface="Yu Gothic UI Light" panose="020B0300000000000000" pitchFamily="34" charset="-128"/>
                <a:ea typeface="Yu Gothic UI Light" panose="020B0300000000000000" pitchFamily="34" charset="-128"/>
              </a:rPr>
              <a:t>yes","no</a:t>
            </a:r>
            <a:r>
              <a:rPr lang="en-US" sz="1800" b="0" i="0" dirty="0">
                <a:effectLst/>
                <a:latin typeface="Yu Gothic UI Light" panose="020B0300000000000000" pitchFamily="34" charset="-128"/>
                <a:ea typeface="Yu Gothic UI Light" panose="020B0300000000000000" pitchFamily="34" charset="-128"/>
              </a:rPr>
              <a:t>")</a:t>
            </a:r>
          </a:p>
          <a:p>
            <a:pPr marL="0" indent="0" algn="l" fontAlgn="base">
              <a:buNone/>
            </a:pPr>
            <a:br>
              <a:rPr lang="en-US" sz="1800" b="0" i="0" dirty="0">
                <a:effectLst/>
                <a:latin typeface="Yu Gothic UI Light" panose="020B0300000000000000" pitchFamily="34" charset="-128"/>
                <a:ea typeface="Yu Gothic UI Light" panose="020B0300000000000000" pitchFamily="34" charset="-128"/>
              </a:rPr>
            </a:br>
            <a:r>
              <a:rPr lang="en-US" sz="1800" b="0" i="0" dirty="0">
                <a:solidFill>
                  <a:schemeClr val="accent5">
                    <a:lumMod val="75000"/>
                  </a:schemeClr>
                </a:solidFill>
                <a:effectLst/>
                <a:latin typeface="Yu Gothic UI Light" panose="020B0300000000000000" pitchFamily="34" charset="-128"/>
                <a:ea typeface="Yu Gothic UI Light" panose="020B0300000000000000" pitchFamily="34" charset="-128"/>
              </a:rPr>
              <a:t># related with the last contact of the current campaign:</a:t>
            </a:r>
            <a:br>
              <a:rPr lang="en-US" sz="1800" b="0" i="0" dirty="0">
                <a:effectLst/>
                <a:latin typeface="Yu Gothic UI Light" panose="020B0300000000000000" pitchFamily="34" charset="-128"/>
                <a:ea typeface="Yu Gothic UI Light" panose="020B0300000000000000" pitchFamily="34" charset="-128"/>
              </a:rPr>
            </a:br>
            <a:r>
              <a:rPr lang="en-US" sz="1800" b="0" i="0" dirty="0">
                <a:effectLst/>
                <a:latin typeface="Yu Gothic UI Light" panose="020B0300000000000000" pitchFamily="34" charset="-128"/>
                <a:ea typeface="Yu Gothic UI Light" panose="020B0300000000000000" pitchFamily="34" charset="-128"/>
              </a:rPr>
              <a:t>9 - contact: contact communication type (categorical: "</a:t>
            </a:r>
            <a:r>
              <a:rPr lang="en-US" sz="1800" b="0" i="0" dirty="0" err="1">
                <a:effectLst/>
                <a:latin typeface="Yu Gothic UI Light" panose="020B0300000000000000" pitchFamily="34" charset="-128"/>
                <a:ea typeface="Yu Gothic UI Light" panose="020B0300000000000000" pitchFamily="34" charset="-128"/>
              </a:rPr>
              <a:t>unknown","telephone","cellular</a:t>
            </a:r>
            <a:r>
              <a:rPr lang="en-US" sz="1800" b="0" i="0" dirty="0">
                <a:effectLst/>
                <a:latin typeface="Yu Gothic UI Light" panose="020B0300000000000000" pitchFamily="34" charset="-128"/>
                <a:ea typeface="Yu Gothic UI Light" panose="020B0300000000000000" pitchFamily="34" charset="-128"/>
              </a:rPr>
              <a:t>")</a:t>
            </a:r>
            <a:br>
              <a:rPr lang="en-US" sz="1800" b="0" i="0" dirty="0">
                <a:effectLst/>
                <a:latin typeface="Yu Gothic UI Light" panose="020B0300000000000000" pitchFamily="34" charset="-128"/>
                <a:ea typeface="Yu Gothic UI Light" panose="020B0300000000000000" pitchFamily="34" charset="-128"/>
              </a:rPr>
            </a:br>
            <a:r>
              <a:rPr lang="en-US" sz="1800" b="0" i="0" dirty="0">
                <a:effectLst/>
                <a:latin typeface="Yu Gothic UI Light" panose="020B0300000000000000" pitchFamily="34" charset="-128"/>
                <a:ea typeface="Yu Gothic UI Light" panose="020B0300000000000000" pitchFamily="34" charset="-128"/>
              </a:rPr>
              <a:t>10 - day: last contact day of the month (numeric)</a:t>
            </a:r>
            <a:br>
              <a:rPr lang="en-US" sz="1800" b="0" i="0" dirty="0">
                <a:effectLst/>
                <a:latin typeface="Yu Gothic UI Light" panose="020B0300000000000000" pitchFamily="34" charset="-128"/>
                <a:ea typeface="Yu Gothic UI Light" panose="020B0300000000000000" pitchFamily="34" charset="-128"/>
              </a:rPr>
            </a:br>
            <a:r>
              <a:rPr lang="en-US" sz="1800" b="0" i="0" dirty="0">
                <a:effectLst/>
                <a:latin typeface="Yu Gothic UI Light" panose="020B0300000000000000" pitchFamily="34" charset="-128"/>
                <a:ea typeface="Yu Gothic UI Light" panose="020B0300000000000000" pitchFamily="34" charset="-128"/>
              </a:rPr>
              <a:t>11 - month: last contact month of year (categorical: "</a:t>
            </a:r>
            <a:r>
              <a:rPr lang="en-US" sz="1800" b="0" i="0" dirty="0" err="1">
                <a:effectLst/>
                <a:latin typeface="Yu Gothic UI Light" panose="020B0300000000000000" pitchFamily="34" charset="-128"/>
                <a:ea typeface="Yu Gothic UI Light" panose="020B0300000000000000" pitchFamily="34" charset="-128"/>
              </a:rPr>
              <a:t>jan</a:t>
            </a:r>
            <a:r>
              <a:rPr lang="en-US" sz="1800" b="0" i="0" dirty="0">
                <a:effectLst/>
                <a:latin typeface="Yu Gothic UI Light" panose="020B0300000000000000" pitchFamily="34" charset="-128"/>
                <a:ea typeface="Yu Gothic UI Light" panose="020B0300000000000000" pitchFamily="34" charset="-128"/>
              </a:rPr>
              <a:t>", "</a:t>
            </a:r>
            <a:r>
              <a:rPr lang="en-US" sz="1800" b="0" i="0" dirty="0" err="1">
                <a:effectLst/>
                <a:latin typeface="Yu Gothic UI Light" panose="020B0300000000000000" pitchFamily="34" charset="-128"/>
                <a:ea typeface="Yu Gothic UI Light" panose="020B0300000000000000" pitchFamily="34" charset="-128"/>
              </a:rPr>
              <a:t>feb</a:t>
            </a:r>
            <a:r>
              <a:rPr lang="en-US" sz="1800" b="0" i="0" dirty="0">
                <a:effectLst/>
                <a:latin typeface="Yu Gothic UI Light" panose="020B0300000000000000" pitchFamily="34" charset="-128"/>
                <a:ea typeface="Yu Gothic UI Light" panose="020B0300000000000000" pitchFamily="34" charset="-128"/>
              </a:rPr>
              <a:t>", "mar", …, "</a:t>
            </a:r>
            <a:r>
              <a:rPr lang="en-US" sz="1800" b="0" i="0" dirty="0" err="1">
                <a:effectLst/>
                <a:latin typeface="Yu Gothic UI Light" panose="020B0300000000000000" pitchFamily="34" charset="-128"/>
                <a:ea typeface="Yu Gothic UI Light" panose="020B0300000000000000" pitchFamily="34" charset="-128"/>
              </a:rPr>
              <a:t>nov</a:t>
            </a:r>
            <a:r>
              <a:rPr lang="en-US" sz="1800" b="0" i="0" dirty="0">
                <a:effectLst/>
                <a:latin typeface="Yu Gothic UI Light" panose="020B0300000000000000" pitchFamily="34" charset="-128"/>
                <a:ea typeface="Yu Gothic UI Light" panose="020B0300000000000000" pitchFamily="34" charset="-128"/>
              </a:rPr>
              <a:t>", "dec")</a:t>
            </a:r>
            <a:br>
              <a:rPr lang="en-US" sz="1800" b="0" i="0" dirty="0">
                <a:effectLst/>
                <a:latin typeface="Yu Gothic UI Light" panose="020B0300000000000000" pitchFamily="34" charset="-128"/>
                <a:ea typeface="Yu Gothic UI Light" panose="020B0300000000000000" pitchFamily="34" charset="-128"/>
              </a:rPr>
            </a:br>
            <a:r>
              <a:rPr lang="en-US" sz="1800" b="0" i="0" dirty="0">
                <a:effectLst/>
                <a:latin typeface="Yu Gothic UI Light" panose="020B0300000000000000" pitchFamily="34" charset="-128"/>
                <a:ea typeface="Yu Gothic UI Light" panose="020B0300000000000000" pitchFamily="34" charset="-128"/>
              </a:rPr>
              <a:t>12 - duration: last contact duration, in seconds (numeric)</a:t>
            </a:r>
          </a:p>
          <a:p>
            <a:pPr marL="0" indent="0" algn="l" fontAlgn="base">
              <a:buNone/>
            </a:pPr>
            <a:br>
              <a:rPr lang="en-US" sz="1800" b="0" i="0" dirty="0">
                <a:effectLst/>
                <a:latin typeface="Yu Gothic UI Light" panose="020B0300000000000000" pitchFamily="34" charset="-128"/>
                <a:ea typeface="Yu Gothic UI Light" panose="020B0300000000000000" pitchFamily="34" charset="-128"/>
              </a:rPr>
            </a:br>
            <a:r>
              <a:rPr lang="en-US" sz="1800" b="0" i="0" dirty="0">
                <a:solidFill>
                  <a:schemeClr val="accent5">
                    <a:lumMod val="75000"/>
                  </a:schemeClr>
                </a:solidFill>
                <a:effectLst/>
                <a:latin typeface="Yu Gothic UI Light" panose="020B0300000000000000" pitchFamily="34" charset="-128"/>
                <a:ea typeface="Yu Gothic UI Light" panose="020B0300000000000000" pitchFamily="34" charset="-128"/>
              </a:rPr>
              <a:t># other attributes:</a:t>
            </a:r>
            <a:br>
              <a:rPr lang="en-US" sz="1800" b="0" i="0" dirty="0">
                <a:effectLst/>
                <a:latin typeface="Yu Gothic UI Light" panose="020B0300000000000000" pitchFamily="34" charset="-128"/>
                <a:ea typeface="Yu Gothic UI Light" panose="020B0300000000000000" pitchFamily="34" charset="-128"/>
              </a:rPr>
            </a:br>
            <a:r>
              <a:rPr lang="en-US" sz="1800" b="0" i="0" dirty="0">
                <a:effectLst/>
                <a:latin typeface="Yu Gothic UI Light" panose="020B0300000000000000" pitchFamily="34" charset="-128"/>
                <a:ea typeface="Yu Gothic UI Light" panose="020B0300000000000000" pitchFamily="34" charset="-128"/>
              </a:rPr>
              <a:t>13 - campaign: number of contacts performed during this campaign and for this client (numeric, includes last contact)</a:t>
            </a:r>
            <a:br>
              <a:rPr lang="en-US" sz="1800" b="0" i="0" dirty="0">
                <a:effectLst/>
                <a:latin typeface="Yu Gothic UI Light" panose="020B0300000000000000" pitchFamily="34" charset="-128"/>
                <a:ea typeface="Yu Gothic UI Light" panose="020B0300000000000000" pitchFamily="34" charset="-128"/>
              </a:rPr>
            </a:br>
            <a:r>
              <a:rPr lang="en-US" sz="1800" b="0" i="0" dirty="0">
                <a:effectLst/>
                <a:latin typeface="Yu Gothic UI Light" panose="020B0300000000000000" pitchFamily="34" charset="-128"/>
                <a:ea typeface="Yu Gothic UI Light" panose="020B0300000000000000" pitchFamily="34" charset="-128"/>
              </a:rPr>
              <a:t>14 - </a:t>
            </a:r>
            <a:r>
              <a:rPr lang="en-US" sz="1800" b="0" i="0" dirty="0" err="1">
                <a:effectLst/>
                <a:latin typeface="Yu Gothic UI Light" panose="020B0300000000000000" pitchFamily="34" charset="-128"/>
                <a:ea typeface="Yu Gothic UI Light" panose="020B0300000000000000" pitchFamily="34" charset="-128"/>
              </a:rPr>
              <a:t>pdays</a:t>
            </a:r>
            <a:r>
              <a:rPr lang="en-US" sz="1800" b="0" i="0" dirty="0">
                <a:effectLst/>
                <a:latin typeface="Yu Gothic UI Light" panose="020B0300000000000000" pitchFamily="34" charset="-128"/>
                <a:ea typeface="Yu Gothic UI Light" panose="020B0300000000000000" pitchFamily="34" charset="-128"/>
              </a:rPr>
              <a:t>: number of days that passed by after the client was last contacted from a previous campaign (numeric, -1 means client was not previously contacted)</a:t>
            </a:r>
            <a:br>
              <a:rPr lang="en-US" sz="1800" b="0" i="0" dirty="0">
                <a:effectLst/>
                <a:latin typeface="Yu Gothic UI Light" panose="020B0300000000000000" pitchFamily="34" charset="-128"/>
                <a:ea typeface="Yu Gothic UI Light" panose="020B0300000000000000" pitchFamily="34" charset="-128"/>
              </a:rPr>
            </a:br>
            <a:r>
              <a:rPr lang="en-US" sz="1800" b="0" i="0" dirty="0">
                <a:effectLst/>
                <a:latin typeface="Yu Gothic UI Light" panose="020B0300000000000000" pitchFamily="34" charset="-128"/>
                <a:ea typeface="Yu Gothic UI Light" panose="020B0300000000000000" pitchFamily="34" charset="-128"/>
              </a:rPr>
              <a:t>15 - previous: number of contacts performed before this campaign and for this client (numeric)</a:t>
            </a:r>
            <a:br>
              <a:rPr lang="en-US" sz="1800" b="0" i="0" dirty="0">
                <a:effectLst/>
                <a:latin typeface="Yu Gothic UI Light" panose="020B0300000000000000" pitchFamily="34" charset="-128"/>
                <a:ea typeface="Yu Gothic UI Light" panose="020B0300000000000000" pitchFamily="34" charset="-128"/>
              </a:rPr>
            </a:br>
            <a:r>
              <a:rPr lang="en-US" sz="1800" b="0" i="0" dirty="0">
                <a:effectLst/>
                <a:latin typeface="Yu Gothic UI Light" panose="020B0300000000000000" pitchFamily="34" charset="-128"/>
                <a:ea typeface="Yu Gothic UI Light" panose="020B0300000000000000" pitchFamily="34" charset="-128"/>
              </a:rPr>
              <a:t>16 - </a:t>
            </a:r>
            <a:r>
              <a:rPr lang="en-US" sz="1800" b="0" i="0" dirty="0" err="1">
                <a:effectLst/>
                <a:latin typeface="Yu Gothic UI Light" panose="020B0300000000000000" pitchFamily="34" charset="-128"/>
                <a:ea typeface="Yu Gothic UI Light" panose="020B0300000000000000" pitchFamily="34" charset="-128"/>
              </a:rPr>
              <a:t>poutcome</a:t>
            </a:r>
            <a:r>
              <a:rPr lang="en-US" sz="1800" b="0" i="0" dirty="0">
                <a:effectLst/>
                <a:latin typeface="Yu Gothic UI Light" panose="020B0300000000000000" pitchFamily="34" charset="-128"/>
                <a:ea typeface="Yu Gothic UI Light" panose="020B0300000000000000" pitchFamily="34" charset="-128"/>
              </a:rPr>
              <a:t>: outcome of the previous marketing campaign (categorical: "</a:t>
            </a:r>
            <a:r>
              <a:rPr lang="en-US" sz="1800" b="0" i="0" dirty="0" err="1">
                <a:effectLst/>
                <a:latin typeface="Yu Gothic UI Light" panose="020B0300000000000000" pitchFamily="34" charset="-128"/>
                <a:ea typeface="Yu Gothic UI Light" panose="020B0300000000000000" pitchFamily="34" charset="-128"/>
              </a:rPr>
              <a:t>unknown","other","failure","success</a:t>
            </a:r>
            <a:r>
              <a:rPr lang="en-US" sz="1800" b="0" i="0" dirty="0">
                <a:effectLst/>
                <a:latin typeface="Yu Gothic UI Light" panose="020B0300000000000000" pitchFamily="34" charset="-128"/>
                <a:ea typeface="Yu Gothic UI Light" panose="020B0300000000000000" pitchFamily="34" charset="-128"/>
              </a:rPr>
              <a:t>")</a:t>
            </a:r>
            <a:br>
              <a:rPr lang="en-US" sz="1800" b="0" i="0" dirty="0">
                <a:effectLst/>
                <a:latin typeface="Yu Gothic UI Light" panose="020B0300000000000000" pitchFamily="34" charset="-128"/>
                <a:ea typeface="Yu Gothic UI Light" panose="020B0300000000000000" pitchFamily="34" charset="-128"/>
              </a:rPr>
            </a:br>
            <a:r>
              <a:rPr lang="en-US" sz="1800" b="0" i="0" dirty="0">
                <a:effectLst/>
                <a:latin typeface="Yu Gothic UI Light" panose="020B0300000000000000" pitchFamily="34" charset="-128"/>
                <a:ea typeface="Yu Gothic UI Light" panose="020B0300000000000000" pitchFamily="34" charset="-128"/>
              </a:rPr>
              <a:t>17 - y - has the client subscribed a term deposit? (binary: "</a:t>
            </a:r>
            <a:r>
              <a:rPr lang="en-US" sz="1800" b="0" i="0" dirty="0" err="1">
                <a:effectLst/>
                <a:latin typeface="Yu Gothic UI Light" panose="020B0300000000000000" pitchFamily="34" charset="-128"/>
                <a:ea typeface="Yu Gothic UI Light" panose="020B0300000000000000" pitchFamily="34" charset="-128"/>
              </a:rPr>
              <a:t>yes","no</a:t>
            </a:r>
            <a:r>
              <a:rPr lang="en-US" sz="1800" b="0" i="0" dirty="0">
                <a:effectLst/>
                <a:latin typeface="Yu Gothic UI Light" panose="020B0300000000000000" pitchFamily="34" charset="-128"/>
                <a:ea typeface="Yu Gothic UI Light" panose="020B0300000000000000" pitchFamily="34" charset="-128"/>
              </a:rPr>
              <a:t>")</a:t>
            </a:r>
          </a:p>
          <a:p>
            <a:endParaRPr lang="en-IN" sz="1800" dirty="0">
              <a:latin typeface="Yu Gothic UI Light" panose="020B0300000000000000" pitchFamily="34" charset="-128"/>
              <a:ea typeface="Yu Gothic UI Light" panose="020B0300000000000000" pitchFamily="34" charset="-128"/>
            </a:endParaRPr>
          </a:p>
        </p:txBody>
      </p:sp>
    </p:spTree>
    <p:extLst>
      <p:ext uri="{BB962C8B-B14F-4D97-AF65-F5344CB8AC3E}">
        <p14:creationId xmlns:p14="http://schemas.microsoft.com/office/powerpoint/2010/main" val="3630239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F68CEB-675A-4758-B07E-D220712B80B9}"/>
              </a:ext>
            </a:extLst>
          </p:cNvPr>
          <p:cNvSpPr txBox="1"/>
          <p:nvPr/>
        </p:nvSpPr>
        <p:spPr>
          <a:xfrm>
            <a:off x="2965142" y="1917576"/>
            <a:ext cx="3130858" cy="923330"/>
          </a:xfrm>
          <a:prstGeom prst="rect">
            <a:avLst/>
          </a:prstGeom>
          <a:noFill/>
        </p:spPr>
        <p:txBody>
          <a:bodyPr wrap="square" rtlCol="0">
            <a:spAutoFit/>
          </a:bodyPr>
          <a:lstStyle/>
          <a:p>
            <a:r>
              <a:rPr lang="en-US"/>
              <a:t>9818079393 sauveergoel04@gmail.com</a:t>
            </a:r>
          </a:p>
        </p:txBody>
      </p:sp>
    </p:spTree>
    <p:extLst>
      <p:ext uri="{BB962C8B-B14F-4D97-AF65-F5344CB8AC3E}">
        <p14:creationId xmlns:p14="http://schemas.microsoft.com/office/powerpoint/2010/main" val="14865077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purl.org/dc/terms/"/>
    <ds:schemaRef ds:uri="http://www.w3.org/XML/1998/namespace"/>
    <ds:schemaRef ds:uri="http://purl.org/dc/elements/1.1/"/>
    <ds:schemaRef ds:uri="http://schemas.microsoft.com/office/2006/documentManagement/types"/>
    <ds:schemaRef ds:uri="71af3243-3dd4-4a8d-8c0d-dd76da1f02a5"/>
    <ds:schemaRef ds:uri="16c05727-aa75-4e4a-9b5f-8a80a1165891"/>
    <ds:schemaRef ds:uri="http://purl.org/dc/dcmitype/"/>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{214C3232-233A-4C9E-9492-180FCD96BE8D}tf78438558_win32</Template>
  <TotalTime>633</TotalTime>
  <Words>602</Words>
  <Application>Microsoft Office PowerPoint</Application>
  <PresentationFormat>Widescreen</PresentationFormat>
  <Paragraphs>27</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Yu Gothic UI Light</vt:lpstr>
      <vt:lpstr>Century Gothic</vt:lpstr>
      <vt:lpstr>Garamond</vt:lpstr>
      <vt:lpstr>Inter</vt:lpstr>
      <vt:lpstr>SavonVTI</vt:lpstr>
      <vt:lpstr>Portuguese financial Institution</vt:lpstr>
      <vt:lpstr>Introduction</vt:lpstr>
      <vt:lpstr>Problem Statement</vt:lpstr>
      <vt:lpstr>Objective</vt:lpstr>
      <vt:lpstr>Data Understanding</vt:lpstr>
      <vt:lpstr>Data Dictionary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Projects</dc:title>
  <dc:creator>Sauveer Goel</dc:creator>
  <cp:lastModifiedBy>Amit Kumar</cp:lastModifiedBy>
  <cp:revision>12</cp:revision>
  <cp:lastPrinted>2022-02-10T18:55:20Z</cp:lastPrinted>
  <dcterms:created xsi:type="dcterms:W3CDTF">2022-02-10T18:41:28Z</dcterms:created>
  <dcterms:modified xsi:type="dcterms:W3CDTF">2022-02-13T16:30:43Z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