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twitter.com/AMIT_GKP" TargetMode="External"/><Relationship Id="rId4" Type="http://schemas.openxmlformats.org/officeDocument/2006/relationships/hyperlink" Target="http://twitter.com/vikash_blt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Remote Backup Systems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Amit Kumar Jaiswal(001)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Vikash Kumar Chaurasia(037)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080150" y="3966500"/>
            <a:ext cx="3413700" cy="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Block storage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283000" y="297900"/>
            <a:ext cx="87030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481300" y="529650"/>
            <a:ext cx="8382000" cy="408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Shadow Paging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ct val="100000"/>
            </a:pPr>
            <a:r>
              <a:rPr b="1" lang="en" sz="2800">
                <a:solidFill>
                  <a:schemeClr val="accent5"/>
                </a:solidFill>
              </a:rPr>
              <a:t>To commit a transaction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ct val="100000"/>
            </a:pPr>
            <a:r>
              <a:rPr b="1" lang="en" sz="2800">
                <a:solidFill>
                  <a:schemeClr val="accent5"/>
                </a:solidFill>
              </a:rPr>
              <a:t>Once pointer to shadow page table has been written, transaction is committed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ct val="100000"/>
            </a:pPr>
            <a:r>
              <a:rPr b="1" lang="en" sz="2800">
                <a:solidFill>
                  <a:schemeClr val="accent5"/>
                </a:solidFill>
              </a:rPr>
              <a:t>No recovery is needed after a crash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ct val="100000"/>
            </a:pPr>
            <a:r>
              <a:rPr b="1" lang="en" sz="2800">
                <a:solidFill>
                  <a:schemeClr val="accent5"/>
                </a:solidFill>
              </a:rPr>
              <a:t>Pages not pointed to from current/shadow page table should be freed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83099" y="712150"/>
            <a:ext cx="6298500" cy="423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Shadow Paging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100"/>
              <a:t>Advantage</a:t>
            </a:r>
          </a:p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100"/>
              <a:t>No overhead of writing log records</a:t>
            </a:r>
          </a:p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100"/>
              <a:t>Recovery is trivial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100"/>
              <a:t>Disadvantages</a:t>
            </a:r>
          </a:p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100"/>
              <a:t>Copying the entire table is expensive</a:t>
            </a:r>
          </a:p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100"/>
              <a:t>Commit overhead is high</a:t>
            </a:r>
          </a:p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100"/>
              <a:t>Data gets fragmented</a:t>
            </a:r>
          </a:p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100"/>
              <a:t>Hard to extend algorithm to allow transactions to run concurrently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100"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1430400" y="122850"/>
            <a:ext cx="7436100" cy="404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Thank You</a:t>
            </a:r>
          </a:p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Feel free to buzz us on</a:t>
            </a:r>
            <a:br>
              <a:rPr b="1" lang="en" sz="3000">
                <a:solidFill>
                  <a:schemeClr val="dk1"/>
                </a:solidFill>
              </a:rPr>
            </a:br>
            <a:r>
              <a:rPr b="1" lang="en" sz="3000">
                <a:solidFill>
                  <a:schemeClr val="dk1"/>
                </a:solidFill>
              </a:rPr>
              <a:t>Amit: </a:t>
            </a:r>
            <a:r>
              <a:rPr b="1" lang="en" sz="3000" u="sng">
                <a:solidFill>
                  <a:schemeClr val="hlink"/>
                </a:solidFill>
                <a:hlinkClick r:id="rId3"/>
              </a:rPr>
              <a:t>http://twitter.com/AMIT_GKP</a:t>
            </a:r>
          </a:p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Vikash: </a:t>
            </a:r>
            <a:r>
              <a:rPr b="1" lang="en" sz="3000" u="sng">
                <a:solidFill>
                  <a:schemeClr val="hlink"/>
                </a:solidFill>
                <a:hlinkClick r:id="rId4"/>
              </a:rPr>
              <a:t>http://twitter.com/vikash_bltr</a:t>
            </a:r>
          </a:p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535775" y="712150"/>
            <a:ext cx="8514300" cy="8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Remote Backup Systems</a:t>
            </a:r>
          </a:p>
        </p:txBody>
      </p:sp>
      <p:sp>
        <p:nvSpPr>
          <p:cNvPr id="85" name="Shape 85"/>
          <p:cNvSpPr txBox="1"/>
          <p:nvPr>
            <p:ph idx="4294967295" type="title"/>
          </p:nvPr>
        </p:nvSpPr>
        <p:spPr>
          <a:xfrm>
            <a:off x="535775" y="1480150"/>
            <a:ext cx="5197199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Remote backup systems provide high availability by allowing transaction processing to continue even if the primary site is destroyed.</a:t>
            </a:r>
          </a:p>
        </p:txBody>
      </p:sp>
      <p:pic>
        <p:nvPicPr>
          <p:cNvPr descr="dbs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050" y="2158750"/>
            <a:ext cx="4442699" cy="2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1516" t="0"/>
          <a:stretch/>
        </p:blipFill>
        <p:spPr>
          <a:xfrm>
            <a:off x="0" y="0"/>
            <a:ext cx="9005450" cy="498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2" name="Shape 9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694050" y="687400"/>
            <a:ext cx="4416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Backup Terminology</a:t>
            </a: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2855550" y="1377480"/>
            <a:ext cx="3432899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Full Backup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Level 0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Incremental Backup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Level 1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Differential Backup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Level 2,3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Detection of Failure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Backup site must detect when primary site has failed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Transfer of 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To take over control backup site first perform recovery using its copy of the database and all the long records it has received from the primary.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83098" y="712150"/>
            <a:ext cx="86222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Remote Backup Systems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Time to recover</a:t>
            </a:r>
            <a:r>
              <a:rPr b="0" lang="en" sz="2400"/>
              <a:t> : To reduce delay in takeover, backup site periodically processes the redo log records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Hot Spare : </a:t>
            </a:r>
            <a:r>
              <a:rPr b="0" lang="en" sz="2400"/>
              <a:t>configuration permits very fast takeover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0" lang="en" sz="2400"/>
              <a:t>Alternative to remote backup: distributed database with replicated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3300" y="0"/>
            <a:ext cx="5498400" cy="116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0" lang="en" sz="1200">
                <a:solidFill>
                  <a:schemeClr val="dk2"/>
                </a:solidFill>
              </a:rPr>
              <a:t>Remote backup provides a sense of security in case the primary location where the database is located gets destroyed. Remote backup can be offline or real-time or online. In case it is offline, it is maintained manually.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250" y="162725"/>
            <a:ext cx="59322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5" name="Shape 1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149975" y="570400"/>
            <a:ext cx="4738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Remote Backup Systems</a:t>
            </a: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2855550" y="1105700"/>
            <a:ext cx="3432900" cy="377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Ensure durability of updates by delaying transaction commit until update is logged at backup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One-safe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is the pain you cure with your solution?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Two-very-safe</a:t>
            </a:r>
            <a:b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commit when transaction’s commit log record is written at primary and backup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Two-safe</a:t>
            </a:r>
            <a:b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proceed as in two-very-safe if both primary and backup are active.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.png" id="122" name="Shape 122"/>
          <p:cNvPicPr preferRelativeResize="0"/>
          <p:nvPr/>
        </p:nvPicPr>
        <p:blipFill rotWithShape="1">
          <a:blip r:embed="rId3">
            <a:alphaModFix/>
          </a:blip>
          <a:srcRect b="0" l="16702" r="16702" t="0"/>
          <a:stretch/>
        </p:blipFill>
        <p:spPr>
          <a:xfrm>
            <a:off x="0" y="0"/>
            <a:ext cx="4567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" type="body"/>
          </p:nvPr>
        </p:nvSpPr>
        <p:spPr>
          <a:xfrm>
            <a:off x="4832750" y="980400"/>
            <a:ext cx="4033799" cy="318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Shadow Paging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Shadow paging is an alternative to log-based recovery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Maintain two page tables during the lifetime of a transaction –the current page table, and the shadow page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subTitle"/>
          </p:nvPr>
        </p:nvSpPr>
        <p:spPr>
          <a:xfrm>
            <a:off x="265500" y="653700"/>
            <a:ext cx="2911200" cy="383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Shadow Paging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To start with, both the page tables are identical. Only current page table is used for data item accesses during execution of the transaction.</a:t>
            </a:r>
          </a:p>
        </p:txBody>
      </p:sp>
      <p:pic>
        <p:nvPicPr>
          <p:cNvPr descr="spaging.png" id="129" name="Shape 129"/>
          <p:cNvPicPr preferRelativeResize="0"/>
          <p:nvPr/>
        </p:nvPicPr>
        <p:blipFill rotWithShape="1">
          <a:blip r:embed="rId3">
            <a:alphaModFix/>
          </a:blip>
          <a:srcRect b="841" l="9063" r="10154" t="2399"/>
          <a:stretch/>
        </p:blipFill>
        <p:spPr>
          <a:xfrm>
            <a:off x="3264449" y="83362"/>
            <a:ext cx="5879548" cy="497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