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9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68D500D-E73A-4B6A-8185-88041DF6138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5640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geo-tagged articles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5640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element has a wikidata item identifier - a PID!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9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66978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cfd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57200" y="54864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cc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57200" y="484452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cc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7200" y="66978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cfd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457200" y="15084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cfd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66978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cfd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457200" y="575712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cfd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66978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cfd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457200" y="575712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cfd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66978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cfd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"/>
          <p:cNvSpPr/>
          <p:nvPr/>
        </p:nvSpPr>
        <p:spPr>
          <a:xfrm>
            <a:off x="457200" y="152388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da00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8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www.wikidata.org/wiki/Q1867" TargetMode="External"/><Relationship Id="rId2" Type="http://schemas.openxmlformats.org/officeDocument/2006/relationships/hyperlink" Target="http://www.wikidata.org/wiki/Q83101" TargetMode="External"/><Relationship Id="rId3" Type="http://schemas.openxmlformats.org/officeDocument/2006/relationships/hyperlink" Target="http://www.wikidata.org/wiki/Q159" TargetMode="External"/><Relationship Id="rId4" Type="http://schemas.openxmlformats.org/officeDocument/2006/relationships/hyperlink" Target="https://commons.wikimedia.org/wiki/User:Denny/Wikidata_growth" TargetMode="External"/><Relationship Id="rId5" Type="http://schemas.openxmlformats.org/officeDocument/2006/relationships/hyperlink" Target="http://simia.net/treeoflife/" TargetMode="External"/><Relationship Id="rId6" Type="http://schemas.openxmlformats.org/officeDocument/2006/relationships/hyperlink" Target="http://toolserver.org/~magnus/ts2/php/wd_query.php" TargetMode="External"/><Relationship Id="rId7" Type="http://schemas.openxmlformats.org/officeDocument/2006/relationships/hyperlink" Target="http://toolserver.org/~magnus/ts2/geneawiki/" TargetMode="External"/><Relationship Id="rId8" Type="http://schemas.openxmlformats.org/officeDocument/2006/relationships/hyperlink" Target="http://fissl.indus.uberspace.de/#1867" TargetMode="External"/><Relationship Id="rId9" Type="http://schemas.openxmlformats.org/officeDocument/2006/relationships/hyperlink" Target="http://tools.wmflabs.org/reasonator/?q=Q42" TargetMode="External"/><Relationship Id="rId10" Type="http://schemas.openxmlformats.org/officeDocument/2006/relationships/hyperlink" Target="http://toolserver.org/~magnus/thetalkpage/" TargetMode="External"/><Relationship Id="rId1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751680"/>
            <a:ext cx="8228880" cy="40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n-IN" sz="7200" spc="-1" strike="noStrike">
                <a:solidFill>
                  <a:srgbClr val="cc020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Wikidata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cc020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Open Structured Data by Wikimedia for Everyone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57200" y="4955040"/>
            <a:ext cx="8228880" cy="16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en-IN" sz="3000" spc="-1" strike="noStrike">
                <a:solidFill>
                  <a:srgbClr val="5b595a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Amit Kumar Jaiswal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3000" spc="-1" strike="noStrike">
                <a:solidFill>
                  <a:srgbClr val="5b595a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@AMIT_GKP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3000" spc="-1" strike="noStrike">
                <a:solidFill>
                  <a:srgbClr val="5b595a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WikiTolearn India Conference’17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6" name="Shape 55" descr=""/>
          <p:cNvPicPr/>
          <p:nvPr/>
        </p:nvPicPr>
        <p:blipFill>
          <a:blip r:embed="rId1"/>
          <a:stretch/>
        </p:blipFill>
        <p:spPr>
          <a:xfrm>
            <a:off x="457200" y="5105520"/>
            <a:ext cx="1895400" cy="134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2232000" y="273600"/>
            <a:ext cx="822888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ORAL HISTORY AT THE COMPUTER HISTORY MUSEUM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848880" y="936000"/>
            <a:ext cx="7877880" cy="57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57200" y="5875200"/>
            <a:ext cx="822888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editor recruiting and retention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1" name="Shape 104" descr=""/>
          <p:cNvPicPr/>
          <p:nvPr/>
        </p:nvPicPr>
        <p:blipFill>
          <a:blip r:embed="rId1"/>
          <a:stretch/>
        </p:blipFill>
        <p:spPr>
          <a:xfrm>
            <a:off x="369720" y="536760"/>
            <a:ext cx="8557920" cy="477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5875200"/>
            <a:ext cx="822888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coverage and reach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2473200" y="6076440"/>
            <a:ext cx="419652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English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4" name="Shape 115" descr=""/>
          <p:cNvPicPr/>
          <p:nvPr/>
        </p:nvPicPr>
        <p:blipFill>
          <a:blip r:embed="rId1"/>
          <a:stretch/>
        </p:blipFill>
        <p:spPr>
          <a:xfrm>
            <a:off x="0" y="1143000"/>
            <a:ext cx="914328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473200" y="6076440"/>
            <a:ext cx="419652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French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6" name="Shape 121" descr=""/>
          <p:cNvPicPr/>
          <p:nvPr/>
        </p:nvPicPr>
        <p:blipFill>
          <a:blip r:embed="rId1"/>
          <a:stretch/>
        </p:blipFill>
        <p:spPr>
          <a:xfrm>
            <a:off x="0" y="1143000"/>
            <a:ext cx="914328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2473200" y="6076440"/>
            <a:ext cx="419652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Italian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8" name="Shape 127" descr=""/>
          <p:cNvPicPr/>
          <p:nvPr/>
        </p:nvPicPr>
        <p:blipFill>
          <a:blip r:embed="rId1"/>
          <a:stretch/>
        </p:blipFill>
        <p:spPr>
          <a:xfrm>
            <a:off x="0" y="1143000"/>
            <a:ext cx="914328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2473200" y="6076440"/>
            <a:ext cx="419652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Greek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0" name="Shape 133" descr=""/>
          <p:cNvPicPr/>
          <p:nvPr/>
        </p:nvPicPr>
        <p:blipFill>
          <a:blip r:embed="rId1"/>
          <a:stretch/>
        </p:blipFill>
        <p:spPr>
          <a:xfrm>
            <a:off x="0" y="1143000"/>
            <a:ext cx="914328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2473200" y="6076440"/>
            <a:ext cx="419652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Turkish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2" name="Shape 139" descr=""/>
          <p:cNvPicPr/>
          <p:nvPr/>
        </p:nvPicPr>
        <p:blipFill>
          <a:blip r:embed="rId1"/>
          <a:stretch/>
        </p:blipFill>
        <p:spPr>
          <a:xfrm>
            <a:off x="0" y="1143000"/>
            <a:ext cx="914328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473200" y="6076440"/>
            <a:ext cx="419652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Chinese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4" name="Shape 145" descr=""/>
          <p:cNvPicPr/>
          <p:nvPr/>
        </p:nvPicPr>
        <p:blipFill>
          <a:blip r:embed="rId1"/>
          <a:stretch/>
        </p:blipFill>
        <p:spPr>
          <a:xfrm>
            <a:off x="0" y="1143000"/>
            <a:ext cx="914328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Shape 71" descr=""/>
          <p:cNvPicPr/>
          <p:nvPr/>
        </p:nvPicPr>
        <p:blipFill>
          <a:blip r:embed="rId1"/>
          <a:stretch/>
        </p:blipFill>
        <p:spPr>
          <a:xfrm>
            <a:off x="1278000" y="0"/>
            <a:ext cx="658728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57200" y="945000"/>
            <a:ext cx="822888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Who of you has edited Wikipedia before?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997160" y="2419560"/>
            <a:ext cx="3688920" cy="20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Wikidata to the elusion!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7" name="Shape 156" descr=""/>
          <p:cNvPicPr/>
          <p:nvPr/>
        </p:nvPicPr>
        <p:blipFill>
          <a:blip r:embed="rId1"/>
          <a:stretch/>
        </p:blipFill>
        <p:spPr>
          <a:xfrm>
            <a:off x="382320" y="2307600"/>
            <a:ext cx="3996000" cy="224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Shape 161" descr=""/>
          <p:cNvPicPr/>
          <p:nvPr/>
        </p:nvPicPr>
        <p:blipFill>
          <a:blip r:embed="rId1"/>
          <a:stretch/>
        </p:blipFill>
        <p:spPr>
          <a:xfrm>
            <a:off x="4161600" y="2801160"/>
            <a:ext cx="934200" cy="1213200"/>
          </a:xfrm>
          <a:prstGeom prst="rect">
            <a:avLst/>
          </a:prstGeom>
          <a:ln>
            <a:noFill/>
          </a:ln>
        </p:spPr>
      </p:pic>
      <p:pic>
        <p:nvPicPr>
          <p:cNvPr id="339" name="Shape 162" descr=""/>
          <p:cNvPicPr/>
          <p:nvPr/>
        </p:nvPicPr>
        <p:blipFill>
          <a:blip r:embed="rId2"/>
          <a:stretch/>
        </p:blipFill>
        <p:spPr>
          <a:xfrm>
            <a:off x="1602360" y="940320"/>
            <a:ext cx="1131840" cy="1089360"/>
          </a:xfrm>
          <a:prstGeom prst="rect">
            <a:avLst/>
          </a:prstGeom>
          <a:ln>
            <a:noFill/>
          </a:ln>
        </p:spPr>
      </p:pic>
      <p:pic>
        <p:nvPicPr>
          <p:cNvPr id="340" name="Shape 163" descr=""/>
          <p:cNvPicPr/>
          <p:nvPr/>
        </p:nvPicPr>
        <p:blipFill>
          <a:blip r:embed="rId3"/>
          <a:stretch/>
        </p:blipFill>
        <p:spPr>
          <a:xfrm>
            <a:off x="519120" y="2770560"/>
            <a:ext cx="1131840" cy="1089360"/>
          </a:xfrm>
          <a:prstGeom prst="rect">
            <a:avLst/>
          </a:prstGeom>
          <a:ln>
            <a:noFill/>
          </a:ln>
        </p:spPr>
      </p:pic>
      <p:pic>
        <p:nvPicPr>
          <p:cNvPr id="341" name="Shape 164" descr=""/>
          <p:cNvPicPr/>
          <p:nvPr/>
        </p:nvPicPr>
        <p:blipFill>
          <a:blip r:embed="rId4"/>
          <a:stretch/>
        </p:blipFill>
        <p:spPr>
          <a:xfrm>
            <a:off x="6593040" y="4879800"/>
            <a:ext cx="1131840" cy="1089360"/>
          </a:xfrm>
          <a:prstGeom prst="rect">
            <a:avLst/>
          </a:prstGeom>
          <a:ln>
            <a:noFill/>
          </a:ln>
        </p:spPr>
      </p:pic>
      <p:pic>
        <p:nvPicPr>
          <p:cNvPr id="342" name="Shape 165" descr=""/>
          <p:cNvPicPr/>
          <p:nvPr/>
        </p:nvPicPr>
        <p:blipFill>
          <a:blip r:embed="rId5"/>
          <a:stretch/>
        </p:blipFill>
        <p:spPr>
          <a:xfrm>
            <a:off x="3994560" y="5506920"/>
            <a:ext cx="1131840" cy="1089360"/>
          </a:xfrm>
          <a:prstGeom prst="rect">
            <a:avLst/>
          </a:prstGeom>
          <a:ln>
            <a:noFill/>
          </a:ln>
        </p:spPr>
      </p:pic>
      <p:pic>
        <p:nvPicPr>
          <p:cNvPr id="343" name="Shape 166" descr=""/>
          <p:cNvPicPr/>
          <p:nvPr/>
        </p:nvPicPr>
        <p:blipFill>
          <a:blip r:embed="rId6"/>
          <a:stretch/>
        </p:blipFill>
        <p:spPr>
          <a:xfrm>
            <a:off x="1602360" y="4879800"/>
            <a:ext cx="1131840" cy="1089360"/>
          </a:xfrm>
          <a:prstGeom prst="rect">
            <a:avLst/>
          </a:prstGeom>
          <a:ln>
            <a:noFill/>
          </a:ln>
        </p:spPr>
      </p:pic>
      <p:pic>
        <p:nvPicPr>
          <p:cNvPr id="344" name="Shape 167" descr=""/>
          <p:cNvPicPr/>
          <p:nvPr/>
        </p:nvPicPr>
        <p:blipFill>
          <a:blip r:embed="rId7"/>
          <a:stretch/>
        </p:blipFill>
        <p:spPr>
          <a:xfrm>
            <a:off x="7492320" y="2770560"/>
            <a:ext cx="1131840" cy="1089360"/>
          </a:xfrm>
          <a:prstGeom prst="rect">
            <a:avLst/>
          </a:prstGeom>
          <a:ln>
            <a:noFill/>
          </a:ln>
        </p:spPr>
      </p:pic>
      <p:pic>
        <p:nvPicPr>
          <p:cNvPr id="345" name="Shape 168" descr=""/>
          <p:cNvPicPr/>
          <p:nvPr/>
        </p:nvPicPr>
        <p:blipFill>
          <a:blip r:embed="rId8"/>
          <a:stretch/>
        </p:blipFill>
        <p:spPr>
          <a:xfrm>
            <a:off x="3994560" y="261000"/>
            <a:ext cx="1131840" cy="1089360"/>
          </a:xfrm>
          <a:prstGeom prst="rect">
            <a:avLst/>
          </a:prstGeom>
          <a:ln>
            <a:noFill/>
          </a:ln>
        </p:spPr>
      </p:pic>
      <p:sp>
        <p:nvSpPr>
          <p:cNvPr id="346" name="CustomShape 1"/>
          <p:cNvSpPr/>
          <p:nvPr/>
        </p:nvSpPr>
        <p:spPr>
          <a:xfrm flipH="1">
            <a:off x="2115720" y="3326400"/>
            <a:ext cx="942840" cy="20484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 rot="16200000">
            <a:off x="4106520" y="1801080"/>
            <a:ext cx="907560" cy="21240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 rot="5400000">
            <a:off x="4107240" y="4802760"/>
            <a:ext cx="907560" cy="21240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4"/>
          <p:cNvSpPr/>
          <p:nvPr/>
        </p:nvSpPr>
        <p:spPr>
          <a:xfrm rot="18936000">
            <a:off x="5722560" y="2183400"/>
            <a:ext cx="925200" cy="20880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5"/>
          <p:cNvSpPr/>
          <p:nvPr/>
        </p:nvSpPr>
        <p:spPr>
          <a:xfrm>
            <a:off x="6197760" y="3326400"/>
            <a:ext cx="942840" cy="20484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6"/>
          <p:cNvSpPr/>
          <p:nvPr/>
        </p:nvSpPr>
        <p:spPr>
          <a:xfrm rot="8136000">
            <a:off x="2742840" y="4524840"/>
            <a:ext cx="925200" cy="20880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7"/>
          <p:cNvSpPr/>
          <p:nvPr/>
        </p:nvSpPr>
        <p:spPr>
          <a:xfrm flipH="1" rot="2664000">
            <a:off x="2676960" y="2183400"/>
            <a:ext cx="925200" cy="20916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8"/>
          <p:cNvSpPr/>
          <p:nvPr/>
        </p:nvSpPr>
        <p:spPr>
          <a:xfrm flipH="1" rot="13464000">
            <a:off x="5722920" y="4524480"/>
            <a:ext cx="925200" cy="20916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9"/>
          <p:cNvSpPr/>
          <p:nvPr/>
        </p:nvSpPr>
        <p:spPr>
          <a:xfrm>
            <a:off x="6738120" y="844920"/>
            <a:ext cx="1398240" cy="981000"/>
          </a:xfrm>
          <a:prstGeom prst="cloud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Shape 182" descr=""/>
          <p:cNvPicPr/>
          <p:nvPr/>
        </p:nvPicPr>
        <p:blipFill>
          <a:blip r:embed="rId1"/>
          <a:stretch/>
        </p:blipFill>
        <p:spPr>
          <a:xfrm>
            <a:off x="3465360" y="2822040"/>
            <a:ext cx="934200" cy="1213200"/>
          </a:xfrm>
          <a:prstGeom prst="rect">
            <a:avLst/>
          </a:prstGeom>
          <a:ln>
            <a:noFill/>
          </a:ln>
        </p:spPr>
      </p:pic>
      <p:pic>
        <p:nvPicPr>
          <p:cNvPr id="356" name="Shape 183" descr=""/>
          <p:cNvPicPr/>
          <p:nvPr/>
        </p:nvPicPr>
        <p:blipFill>
          <a:blip r:embed="rId2"/>
          <a:stretch/>
        </p:blipFill>
        <p:spPr>
          <a:xfrm>
            <a:off x="1602360" y="940320"/>
            <a:ext cx="1131840" cy="1089360"/>
          </a:xfrm>
          <a:prstGeom prst="rect">
            <a:avLst/>
          </a:prstGeom>
          <a:ln>
            <a:noFill/>
          </a:ln>
        </p:spPr>
      </p:pic>
      <p:pic>
        <p:nvPicPr>
          <p:cNvPr id="357" name="Shape 184" descr=""/>
          <p:cNvPicPr/>
          <p:nvPr/>
        </p:nvPicPr>
        <p:blipFill>
          <a:blip r:embed="rId3"/>
          <a:stretch/>
        </p:blipFill>
        <p:spPr>
          <a:xfrm>
            <a:off x="519120" y="2770560"/>
            <a:ext cx="1131840" cy="1089360"/>
          </a:xfrm>
          <a:prstGeom prst="rect">
            <a:avLst/>
          </a:prstGeom>
          <a:ln>
            <a:noFill/>
          </a:ln>
        </p:spPr>
      </p:pic>
      <p:pic>
        <p:nvPicPr>
          <p:cNvPr id="358" name="Shape 185" descr=""/>
          <p:cNvPicPr/>
          <p:nvPr/>
        </p:nvPicPr>
        <p:blipFill>
          <a:blip r:embed="rId4"/>
          <a:stretch/>
        </p:blipFill>
        <p:spPr>
          <a:xfrm>
            <a:off x="6593040" y="4879800"/>
            <a:ext cx="1131840" cy="1089360"/>
          </a:xfrm>
          <a:prstGeom prst="rect">
            <a:avLst/>
          </a:prstGeom>
          <a:ln>
            <a:noFill/>
          </a:ln>
        </p:spPr>
      </p:pic>
      <p:pic>
        <p:nvPicPr>
          <p:cNvPr id="359" name="Shape 186" descr=""/>
          <p:cNvPicPr/>
          <p:nvPr/>
        </p:nvPicPr>
        <p:blipFill>
          <a:blip r:embed="rId5"/>
          <a:stretch/>
        </p:blipFill>
        <p:spPr>
          <a:xfrm>
            <a:off x="3994560" y="5506920"/>
            <a:ext cx="1131840" cy="1089360"/>
          </a:xfrm>
          <a:prstGeom prst="rect">
            <a:avLst/>
          </a:prstGeom>
          <a:ln>
            <a:noFill/>
          </a:ln>
        </p:spPr>
      </p:pic>
      <p:pic>
        <p:nvPicPr>
          <p:cNvPr id="360" name="Shape 187" descr=""/>
          <p:cNvPicPr/>
          <p:nvPr/>
        </p:nvPicPr>
        <p:blipFill>
          <a:blip r:embed="rId6"/>
          <a:stretch/>
        </p:blipFill>
        <p:spPr>
          <a:xfrm>
            <a:off x="1602360" y="4879800"/>
            <a:ext cx="1131840" cy="1089360"/>
          </a:xfrm>
          <a:prstGeom prst="rect">
            <a:avLst/>
          </a:prstGeom>
          <a:ln>
            <a:noFill/>
          </a:ln>
        </p:spPr>
      </p:pic>
      <p:pic>
        <p:nvPicPr>
          <p:cNvPr id="361" name="Shape 188" descr=""/>
          <p:cNvPicPr/>
          <p:nvPr/>
        </p:nvPicPr>
        <p:blipFill>
          <a:blip r:embed="rId7"/>
          <a:stretch/>
        </p:blipFill>
        <p:spPr>
          <a:xfrm>
            <a:off x="7492320" y="2770560"/>
            <a:ext cx="1131840" cy="1089360"/>
          </a:xfrm>
          <a:prstGeom prst="rect">
            <a:avLst/>
          </a:prstGeom>
          <a:ln>
            <a:noFill/>
          </a:ln>
        </p:spPr>
      </p:pic>
      <p:pic>
        <p:nvPicPr>
          <p:cNvPr id="362" name="Shape 189" descr=""/>
          <p:cNvPicPr/>
          <p:nvPr/>
        </p:nvPicPr>
        <p:blipFill>
          <a:blip r:embed="rId8"/>
          <a:stretch/>
        </p:blipFill>
        <p:spPr>
          <a:xfrm>
            <a:off x="3994560" y="261000"/>
            <a:ext cx="1131840" cy="1089360"/>
          </a:xfrm>
          <a:prstGeom prst="rect">
            <a:avLst/>
          </a:prstGeom>
          <a:ln>
            <a:noFill/>
          </a:ln>
        </p:spPr>
      </p:pic>
      <p:sp>
        <p:nvSpPr>
          <p:cNvPr id="363" name="CustomShape 1"/>
          <p:cNvSpPr/>
          <p:nvPr/>
        </p:nvSpPr>
        <p:spPr>
          <a:xfrm flipH="1">
            <a:off x="2115720" y="3326400"/>
            <a:ext cx="942840" cy="20484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"/>
          <p:cNvSpPr/>
          <p:nvPr/>
        </p:nvSpPr>
        <p:spPr>
          <a:xfrm rot="16200000">
            <a:off x="4106520" y="1801080"/>
            <a:ext cx="907560" cy="21240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"/>
          <p:cNvSpPr/>
          <p:nvPr/>
        </p:nvSpPr>
        <p:spPr>
          <a:xfrm rot="5400000">
            <a:off x="4107240" y="4802760"/>
            <a:ext cx="907560" cy="21240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"/>
          <p:cNvSpPr/>
          <p:nvPr/>
        </p:nvSpPr>
        <p:spPr>
          <a:xfrm rot="18936000">
            <a:off x="5722560" y="2183400"/>
            <a:ext cx="925200" cy="20880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5"/>
          <p:cNvSpPr/>
          <p:nvPr/>
        </p:nvSpPr>
        <p:spPr>
          <a:xfrm>
            <a:off x="6197760" y="3326400"/>
            <a:ext cx="942840" cy="20484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6"/>
          <p:cNvSpPr/>
          <p:nvPr/>
        </p:nvSpPr>
        <p:spPr>
          <a:xfrm rot="8136000">
            <a:off x="2742840" y="4524840"/>
            <a:ext cx="925200" cy="20880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7"/>
          <p:cNvSpPr/>
          <p:nvPr/>
        </p:nvSpPr>
        <p:spPr>
          <a:xfrm flipH="1" rot="2664000">
            <a:off x="2676960" y="2183400"/>
            <a:ext cx="925200" cy="20916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8"/>
          <p:cNvSpPr/>
          <p:nvPr/>
        </p:nvSpPr>
        <p:spPr>
          <a:xfrm flipH="1" rot="13464000">
            <a:off x="5722920" y="4524480"/>
            <a:ext cx="925200" cy="209160"/>
          </a:xfrm>
          <a:prstGeom prst="rightArrow">
            <a:avLst>
              <a:gd name="adj1" fmla="val 21026"/>
              <a:gd name="adj2" fmla="val 36892"/>
            </a:avLst>
          </a:prstGeom>
          <a:solidFill>
            <a:srgbClr val="f3f3f3"/>
          </a:solidFill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9"/>
          <p:cNvSpPr/>
          <p:nvPr/>
        </p:nvSpPr>
        <p:spPr>
          <a:xfrm>
            <a:off x="6738120" y="844920"/>
            <a:ext cx="1398240" cy="981000"/>
          </a:xfrm>
          <a:prstGeom prst="cloud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72" name="Shape 199" descr=""/>
          <p:cNvPicPr/>
          <p:nvPr/>
        </p:nvPicPr>
        <p:blipFill>
          <a:blip r:embed="rId9"/>
          <a:stretch/>
        </p:blipFill>
        <p:spPr>
          <a:xfrm>
            <a:off x="4503960" y="2958120"/>
            <a:ext cx="175104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800">
              <a:lnSpc>
                <a:spcPct val="150000"/>
              </a:lnSpc>
              <a:buClr>
                <a:srgbClr val="000000"/>
              </a:buClr>
              <a:buSzPct val="46000"/>
              <a:buFont typeface="Ubuntu"/>
              <a:buChar char="●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repository of the world's knowledge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SzPct val="46000"/>
              <a:buFont typeface="Ubuntu"/>
              <a:buChar char="●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database anyone can read and edit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SzPct val="46000"/>
              <a:buFont typeface="Ubuntu"/>
              <a:buChar char="●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multi-lingual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SzPct val="46000"/>
              <a:buFont typeface="Ubuntu"/>
              <a:buChar char="●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Free Software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But let me show you!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da000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But what is Wikidata actually?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57200" y="3082680"/>
            <a:ext cx="822888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Demo wikidata.org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is Wikidata helping?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800">
              <a:lnSpc>
                <a:spcPct val="150000"/>
              </a:lnSpc>
              <a:buClr>
                <a:srgbClr val="000000"/>
              </a:buClr>
              <a:buSzPct val="46000"/>
              <a:buFont typeface="Arial"/>
              <a:buChar char="●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allow a lot of easy micro-contributions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SzPct val="46000"/>
              <a:buFont typeface="Arial"/>
              <a:buChar char="●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 smaller languages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SzPct val="46000"/>
              <a:buFont typeface="Arial"/>
              <a:buChar char="●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allow easy data entry and editing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000000"/>
              </a:buClr>
              <a:buSzPct val="46000"/>
              <a:buFont typeface="Arial"/>
              <a:buChar char="●"/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automate some stuff currently done by hand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mean for the world outside Wikimedia?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80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large multi-lingual knowledge base with references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huge amount of data under an open license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for free!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accessible via an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edited and maintained by a large community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you can run your own instance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457200" y="3082680"/>
            <a:ext cx="822888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TextShape 2"/>
          <p:cNvSpPr txBox="1"/>
          <p:nvPr/>
        </p:nvSpPr>
        <p:spPr>
          <a:xfrm rot="25800">
            <a:off x="-16920" y="1097280"/>
            <a:ext cx="9144360" cy="450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algn="ctr"/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Wikidata Data Model</a:t>
            </a:r>
            <a:endParaRPr b="1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11760" y="592920"/>
            <a:ext cx="851976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"/>
          <p:cNvSpPr/>
          <p:nvPr/>
        </p:nvSpPr>
        <p:spPr>
          <a:xfrm flipH="1">
            <a:off x="3804120" y="1617840"/>
            <a:ext cx="4641840" cy="13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0" y="1296000"/>
            <a:ext cx="9143640" cy="55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57200" y="3082680"/>
            <a:ext cx="822888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Demo geocoordinates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945000"/>
            <a:ext cx="8228880" cy="49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Was it easy?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Shape 221" descr=""/>
          <p:cNvPicPr/>
          <p:nvPr/>
        </p:nvPicPr>
        <p:blipFill>
          <a:blip r:embed="rId1"/>
          <a:stretch/>
        </p:blipFill>
        <p:spPr>
          <a:xfrm>
            <a:off x="0" y="1143000"/>
            <a:ext cx="914328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1718280" y="1795680"/>
            <a:ext cx="5706720" cy="32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5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wikidata.org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@wikidata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#wikimedia-wikidata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wikidata-l@lists.wikimedia.org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amitkumarj441@gmail.com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8" name="Shape 248" descr=""/>
          <p:cNvPicPr/>
          <p:nvPr/>
        </p:nvPicPr>
        <p:blipFill>
          <a:blip r:embed="rId1"/>
          <a:stretch/>
        </p:blipFill>
        <p:spPr>
          <a:xfrm>
            <a:off x="6790680" y="5225400"/>
            <a:ext cx="1895400" cy="134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57200" y="2485440"/>
            <a:ext cx="8228880" cy="188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Appendix: Pages used for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1"/>
              </a:rPr>
              <a:t>http://www.wikidata.org/wiki/Q1867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2"/>
              </a:rPr>
              <a:t>http://www.wikidata.org/wiki/Q83101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3"/>
              </a:rPr>
              <a:t>http://www.wikidata.org/wiki/Q159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4"/>
              </a:rPr>
              <a:t>https://commons.wikimedia.org/wiki/User:Denny/Wikidata_growth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5"/>
              </a:rPr>
              <a:t>http://simia.net/treeoflife/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6"/>
              </a:rPr>
              <a:t>toolserver.org/~magnus/ts2/php/wd_query.php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7"/>
              </a:rPr>
              <a:t>toolserver.org/~magnus/ts2/geneawiki/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8"/>
              </a:rPr>
              <a:t>http://fissl.indus.uberspace.de/#1867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9"/>
              </a:rPr>
              <a:t>tools.wmflabs.org/reasonator/?q=Q42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  <a:hlinkClick r:id="rId10"/>
              </a:rPr>
              <a:t>http://toolserver.org/~magnus/thetalkpage/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57200" y="2485440"/>
            <a:ext cx="8228880" cy="188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Imagine a world in which every single human being can freely share in the sum of all knowledge.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75" descr=""/>
          <p:cNvPicPr/>
          <p:nvPr/>
        </p:nvPicPr>
        <p:blipFill>
          <a:blip r:embed="rId1"/>
          <a:stretch/>
        </p:blipFill>
        <p:spPr>
          <a:xfrm>
            <a:off x="1872000" y="729000"/>
            <a:ext cx="5399640" cy="53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hape 80" descr=""/>
          <p:cNvPicPr/>
          <p:nvPr/>
        </p:nvPicPr>
        <p:blipFill>
          <a:blip r:embed="rId1"/>
          <a:stretch/>
        </p:blipFill>
        <p:spPr>
          <a:xfrm>
            <a:off x="114120" y="1458360"/>
            <a:ext cx="4316400" cy="3940920"/>
          </a:xfrm>
          <a:prstGeom prst="rect">
            <a:avLst/>
          </a:prstGeom>
          <a:ln>
            <a:noFill/>
          </a:ln>
        </p:spPr>
      </p:pic>
      <p:sp>
        <p:nvSpPr>
          <p:cNvPr id="312" name="CustomShape 1"/>
          <p:cNvSpPr/>
          <p:nvPr/>
        </p:nvSpPr>
        <p:spPr>
          <a:xfrm>
            <a:off x="4527000" y="1773720"/>
            <a:ext cx="4652640" cy="33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2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articles: 23 000 000+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edits: 1 400 000 000+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languages: 286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565520" y="1773720"/>
            <a:ext cx="4613760" cy="33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2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images: 14 300 000+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videos: 18 000+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audio: 165 000+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4" name="Shape 87" descr=""/>
          <p:cNvPicPr/>
          <p:nvPr/>
        </p:nvPicPr>
        <p:blipFill>
          <a:blip r:embed="rId1"/>
          <a:stretch/>
        </p:blipFill>
        <p:spPr>
          <a:xfrm>
            <a:off x="148680" y="576360"/>
            <a:ext cx="4247280" cy="570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200" y="3082680"/>
            <a:ext cx="822888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But...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57200" y="5875200"/>
            <a:ext cx="822888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People who died recently by place of death(Country)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Shape 98" descr=""/>
          <p:cNvPicPr/>
          <p:nvPr/>
        </p:nvPicPr>
        <p:blipFill>
          <a:blip r:embed="rId1"/>
          <a:stretch/>
        </p:blipFill>
        <p:spPr>
          <a:xfrm>
            <a:off x="68400" y="63360"/>
            <a:ext cx="7851240" cy="540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2017-01-17T13:04:15Z</dcterms:modified>
  <cp:revision>3</cp:revision>
  <dc:subject/>
  <dc:title/>
</cp:coreProperties>
</file>