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92"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F409C7D-8859-4AED-9FD6-E393086B0C81}"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4285241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409C7D-8859-4AED-9FD6-E393086B0C81}"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2519752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409C7D-8859-4AED-9FD6-E393086B0C81}"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2782437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F409C7D-8859-4AED-9FD6-E393086B0C81}"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3661255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409C7D-8859-4AED-9FD6-E393086B0C81}" type="datetimeFigureOut">
              <a:rPr lang="en-IN" smtClean="0"/>
              <a:t>05-06-2025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287030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F409C7D-8859-4AED-9FD6-E393086B0C81}"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346977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F409C7D-8859-4AED-9FD6-E393086B0C81}" type="datetimeFigureOut">
              <a:rPr lang="en-IN" smtClean="0"/>
              <a:t>05-06-2025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1394735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F409C7D-8859-4AED-9FD6-E393086B0C81}" type="datetimeFigureOut">
              <a:rPr lang="en-IN" smtClean="0"/>
              <a:t>05-06-2025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302190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09C7D-8859-4AED-9FD6-E393086B0C81}" type="datetimeFigureOut">
              <a:rPr lang="en-IN" smtClean="0"/>
              <a:t>05-06-2025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41917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09C7D-8859-4AED-9FD6-E393086B0C81}"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2287894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409C7D-8859-4AED-9FD6-E393086B0C81}" type="datetimeFigureOut">
              <a:rPr lang="en-IN" smtClean="0"/>
              <a:t>05-06-2025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B3111-6AB3-4AA9-BED4-A649ED5B5187}" type="slidenum">
              <a:rPr lang="en-IN" smtClean="0"/>
              <a:t>‹#›</a:t>
            </a:fld>
            <a:endParaRPr lang="en-IN"/>
          </a:p>
        </p:txBody>
      </p:sp>
    </p:spTree>
    <p:extLst>
      <p:ext uri="{BB962C8B-B14F-4D97-AF65-F5344CB8AC3E}">
        <p14:creationId xmlns:p14="http://schemas.microsoft.com/office/powerpoint/2010/main" val="1708643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5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09C7D-8859-4AED-9FD6-E393086B0C81}" type="datetimeFigureOut">
              <a:rPr lang="en-IN" smtClean="0"/>
              <a:t>05-06-2025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4B3111-6AB3-4AA9-BED4-A649ED5B5187}" type="slidenum">
              <a:rPr lang="en-IN" smtClean="0"/>
              <a:t>‹#›</a:t>
            </a:fld>
            <a:endParaRPr lang="en-IN"/>
          </a:p>
        </p:txBody>
      </p:sp>
    </p:spTree>
    <p:extLst>
      <p:ext uri="{BB962C8B-B14F-4D97-AF65-F5344CB8AC3E}">
        <p14:creationId xmlns:p14="http://schemas.microsoft.com/office/powerpoint/2010/main" val="394129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amitkumarjy/power_pulse-energy-forecas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ml/datasets/individual+household+electric+power+consump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PowerPulse</a:t>
            </a:r>
            <a:r>
              <a:rPr lang="en-US" dirty="0" smtClean="0"/>
              <a:t> - Household Energy Usage Forecast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3737406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Version Control &amp; Reproducibility</a:t>
            </a:r>
          </a:p>
        </p:txBody>
      </p:sp>
      <p:sp>
        <p:nvSpPr>
          <p:cNvPr id="3" name="Content Placeholder 2"/>
          <p:cNvSpPr>
            <a:spLocks noGrp="1"/>
          </p:cNvSpPr>
          <p:nvPr>
            <p:ph idx="1"/>
          </p:nvPr>
        </p:nvSpPr>
        <p:spPr/>
        <p:txBody>
          <a:bodyPr/>
          <a:lstStyle/>
          <a:p>
            <a:r>
              <a:rPr lang="en-US" dirty="0"/>
              <a:t>Project hosted on </a:t>
            </a:r>
            <a:r>
              <a:rPr lang="en-US" dirty="0" err="1"/>
              <a:t>GitHub</a:t>
            </a:r>
            <a:r>
              <a:rPr lang="en-US" dirty="0"/>
              <a:t>: </a:t>
            </a:r>
            <a:r>
              <a:rPr lang="en-US" dirty="0" err="1">
                <a:hlinkClick r:id="rId2"/>
              </a:rPr>
              <a:t>power_pulse</a:t>
            </a:r>
            <a:r>
              <a:rPr lang="en-US" dirty="0">
                <a:hlinkClick r:id="rId2"/>
              </a:rPr>
              <a:t>-energy-forecast</a:t>
            </a:r>
            <a:endParaRPr lang="en-US" dirty="0"/>
          </a:p>
          <a:p>
            <a:r>
              <a:rPr lang="en-US" dirty="0"/>
              <a:t>Used </a:t>
            </a:r>
            <a:r>
              <a:rPr lang="en-US" dirty="0" err="1"/>
              <a:t>git</a:t>
            </a:r>
            <a:r>
              <a:rPr lang="en-US" dirty="0"/>
              <a:t> for version control</a:t>
            </a:r>
          </a:p>
          <a:p>
            <a:r>
              <a:rPr lang="en-US" dirty="0"/>
              <a:t>Random seeds set in models for reproducibility</a:t>
            </a:r>
          </a:p>
          <a:p>
            <a:endParaRPr lang="en-IN" dirty="0"/>
          </a:p>
        </p:txBody>
      </p:sp>
    </p:spTree>
    <p:extLst>
      <p:ext uri="{BB962C8B-B14F-4D97-AF65-F5344CB8AC3E}">
        <p14:creationId xmlns:p14="http://schemas.microsoft.com/office/powerpoint/2010/main" val="21002158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r>
              <a:rPr lang="en-US" dirty="0"/>
              <a:t>The project successfully delivers a high-performing energy prediction model with insightful analytics. It can be extended further by integrating real-time weather data or deploying it as a </a:t>
            </a:r>
            <a:r>
              <a:rPr lang="en-US" dirty="0" err="1"/>
              <a:t>Streamlit</a:t>
            </a:r>
            <a:r>
              <a:rPr lang="en-US" dirty="0"/>
              <a:t> web app for public utility use.</a:t>
            </a:r>
            <a:endParaRPr lang="en-IN" dirty="0"/>
          </a:p>
        </p:txBody>
      </p:sp>
    </p:spTree>
    <p:extLst>
      <p:ext uri="{BB962C8B-B14F-4D97-AF65-F5344CB8AC3E}">
        <p14:creationId xmlns:p14="http://schemas.microsoft.com/office/powerpoint/2010/main" val="18134446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r>
              <a:rPr lang="en-IN" dirty="0"/>
              <a:t>Project Overview</a:t>
            </a:r>
          </a:p>
        </p:txBody>
      </p:sp>
      <p:sp>
        <p:nvSpPr>
          <p:cNvPr id="3" name="Content Placeholder 2"/>
          <p:cNvSpPr>
            <a:spLocks noGrp="1"/>
          </p:cNvSpPr>
          <p:nvPr>
            <p:ph idx="1"/>
          </p:nvPr>
        </p:nvSpPr>
        <p:spPr/>
        <p:txBody>
          <a:bodyPr/>
          <a:lstStyle/>
          <a:p>
            <a:r>
              <a:rPr lang="en-US" dirty="0"/>
              <a:t>The goal of this project is to build an accurate machine learning model to predict household power consumption and identify key factors affecting energy usage. It also aims to visualize consumption trends to aid in better energy management and planning.</a:t>
            </a:r>
          </a:p>
          <a:p>
            <a:endParaRPr lang="en-IN" dirty="0"/>
          </a:p>
        </p:txBody>
      </p:sp>
    </p:spTree>
    <p:extLst>
      <p:ext uri="{BB962C8B-B14F-4D97-AF65-F5344CB8AC3E}">
        <p14:creationId xmlns:p14="http://schemas.microsoft.com/office/powerpoint/2010/main" val="4241827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Dataset Description</a:t>
            </a:r>
          </a:p>
        </p:txBody>
      </p:sp>
      <p:sp>
        <p:nvSpPr>
          <p:cNvPr id="3" name="Content Placeholder 2"/>
          <p:cNvSpPr>
            <a:spLocks noGrp="1"/>
          </p:cNvSpPr>
          <p:nvPr>
            <p:ph idx="1"/>
          </p:nvPr>
        </p:nvSpPr>
        <p:spPr/>
        <p:txBody>
          <a:bodyPr>
            <a:normAutofit fontScale="85000" lnSpcReduction="10000"/>
          </a:bodyPr>
          <a:lstStyle/>
          <a:p>
            <a:r>
              <a:rPr lang="en-US" b="1" dirty="0"/>
              <a:t>Source</a:t>
            </a:r>
            <a:r>
              <a:rPr lang="en-US" dirty="0"/>
              <a:t>: </a:t>
            </a:r>
            <a:r>
              <a:rPr lang="en-US" dirty="0" smtClean="0">
                <a:hlinkClick r:id="rId2"/>
              </a:rPr>
              <a:t>UCI Machine Learning Repository</a:t>
            </a:r>
            <a:endParaRPr lang="en-US" dirty="0" smtClean="0"/>
          </a:p>
          <a:p>
            <a:r>
              <a:rPr lang="en-US" b="1" dirty="0" smtClean="0"/>
              <a:t>Records</a:t>
            </a:r>
            <a:r>
              <a:rPr lang="en-US" dirty="0" smtClean="0"/>
              <a:t>: ~2 million (from December 2006 to November 2010)</a:t>
            </a:r>
          </a:p>
          <a:p>
            <a:r>
              <a:rPr lang="en-US" b="1" dirty="0" smtClean="0"/>
              <a:t>Attributes </a:t>
            </a:r>
            <a:r>
              <a:rPr lang="en-US" b="1" dirty="0"/>
              <a:t>Used</a:t>
            </a:r>
            <a:r>
              <a:rPr lang="en-US" dirty="0"/>
              <a:t>:</a:t>
            </a:r>
          </a:p>
          <a:p>
            <a:r>
              <a:rPr lang="en-US" dirty="0" err="1"/>
              <a:t>Global_active_power</a:t>
            </a:r>
            <a:endParaRPr lang="en-US" dirty="0"/>
          </a:p>
          <a:p>
            <a:r>
              <a:rPr lang="en-US" dirty="0" err="1"/>
              <a:t>Global_reactive_power</a:t>
            </a:r>
            <a:endParaRPr lang="en-US" dirty="0"/>
          </a:p>
          <a:p>
            <a:r>
              <a:rPr lang="en-US" dirty="0"/>
              <a:t>Voltage</a:t>
            </a:r>
          </a:p>
          <a:p>
            <a:r>
              <a:rPr lang="en-US" dirty="0" err="1"/>
              <a:t>Global_intensity</a:t>
            </a:r>
            <a:endParaRPr lang="en-US" dirty="0"/>
          </a:p>
          <a:p>
            <a:r>
              <a:rPr lang="en-US" dirty="0"/>
              <a:t>Sub_metering_1, Sub_metering_2, Sub_metering_3</a:t>
            </a:r>
          </a:p>
          <a:p>
            <a:r>
              <a:rPr lang="en-US" dirty="0"/>
              <a:t>Date, Time (combined into </a:t>
            </a:r>
            <a:r>
              <a:rPr lang="en-US" dirty="0" err="1"/>
              <a:t>DateTime</a:t>
            </a:r>
            <a:r>
              <a:rPr lang="en-US" dirty="0"/>
              <a:t>)</a:t>
            </a:r>
          </a:p>
          <a:p>
            <a:endParaRPr lang="en-IN" dirty="0"/>
          </a:p>
        </p:txBody>
      </p:sp>
    </p:spTree>
    <p:extLst>
      <p:ext uri="{BB962C8B-B14F-4D97-AF65-F5344CB8AC3E}">
        <p14:creationId xmlns:p14="http://schemas.microsoft.com/office/powerpoint/2010/main" val="24760981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a:t>
            </a:r>
            <a:r>
              <a:rPr lang="en-IN" dirty="0" err="1"/>
              <a:t>Preprocessing</a:t>
            </a:r>
            <a:endParaRPr lang="en-IN" dirty="0"/>
          </a:p>
        </p:txBody>
      </p:sp>
      <p:sp>
        <p:nvSpPr>
          <p:cNvPr id="3" name="Content Placeholder 2"/>
          <p:cNvSpPr>
            <a:spLocks noGrp="1"/>
          </p:cNvSpPr>
          <p:nvPr>
            <p:ph idx="1"/>
          </p:nvPr>
        </p:nvSpPr>
        <p:spPr/>
        <p:txBody>
          <a:bodyPr/>
          <a:lstStyle/>
          <a:p>
            <a:r>
              <a:rPr lang="en-US" dirty="0"/>
              <a:t>Removed or imputed null values (~25k)</a:t>
            </a:r>
          </a:p>
          <a:p>
            <a:r>
              <a:rPr lang="en-US" dirty="0"/>
              <a:t>Converted date &amp; time into a combined </a:t>
            </a:r>
            <a:r>
              <a:rPr lang="en-US" dirty="0" err="1"/>
              <a:t>DateTime</a:t>
            </a:r>
            <a:r>
              <a:rPr lang="en-US" dirty="0"/>
              <a:t> column</a:t>
            </a:r>
          </a:p>
          <a:p>
            <a:r>
              <a:rPr lang="en-US" dirty="0"/>
              <a:t>Extracted time-based features: Hour, Day, Month, Weekday</a:t>
            </a:r>
          </a:p>
          <a:p>
            <a:r>
              <a:rPr lang="en-US" dirty="0"/>
              <a:t>Removed non-numeric values and ensured correct </a:t>
            </a:r>
            <a:r>
              <a:rPr lang="en-US" dirty="0" err="1"/>
              <a:t>datatypes</a:t>
            </a:r>
            <a:endParaRPr lang="en-US" dirty="0"/>
          </a:p>
          <a:p>
            <a:endParaRPr lang="en-IN" dirty="0"/>
          </a:p>
        </p:txBody>
      </p:sp>
    </p:spTree>
    <p:extLst>
      <p:ext uri="{BB962C8B-B14F-4D97-AF65-F5344CB8AC3E}">
        <p14:creationId xmlns:p14="http://schemas.microsoft.com/office/powerpoint/2010/main" val="18250106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 Engineering</a:t>
            </a:r>
          </a:p>
        </p:txBody>
      </p:sp>
      <p:sp>
        <p:nvSpPr>
          <p:cNvPr id="3" name="Content Placeholder 2"/>
          <p:cNvSpPr>
            <a:spLocks noGrp="1"/>
          </p:cNvSpPr>
          <p:nvPr>
            <p:ph idx="1"/>
          </p:nvPr>
        </p:nvSpPr>
        <p:spPr/>
        <p:txBody>
          <a:bodyPr>
            <a:normAutofit lnSpcReduction="10000"/>
          </a:bodyPr>
          <a:lstStyle/>
          <a:p>
            <a:r>
              <a:rPr lang="en-US" dirty="0"/>
              <a:t>Created additional features:</a:t>
            </a:r>
          </a:p>
          <a:p>
            <a:r>
              <a:rPr lang="en-US" b="1" dirty="0" err="1"/>
              <a:t>Daily_avg_power</a:t>
            </a:r>
            <a:endParaRPr lang="en-US" dirty="0"/>
          </a:p>
          <a:p>
            <a:r>
              <a:rPr lang="en-US" b="1" dirty="0"/>
              <a:t>Rolling Averages (3hr, 24hr)</a:t>
            </a:r>
            <a:endParaRPr lang="en-US" dirty="0"/>
          </a:p>
          <a:p>
            <a:r>
              <a:rPr lang="en-US" b="1" dirty="0"/>
              <a:t>Lag Features (Lag_1, Lag_24)</a:t>
            </a:r>
            <a:endParaRPr lang="en-US" dirty="0"/>
          </a:p>
          <a:p>
            <a:r>
              <a:rPr lang="en-US" b="1" dirty="0"/>
              <a:t>Peak Hour Indicator</a:t>
            </a:r>
            <a:endParaRPr lang="en-US" dirty="0"/>
          </a:p>
          <a:p>
            <a:r>
              <a:rPr lang="en-US" dirty="0"/>
              <a:t>Analyzed correlation with target variable</a:t>
            </a:r>
          </a:p>
          <a:p>
            <a:r>
              <a:rPr lang="en-US" dirty="0"/>
              <a:t>Visualized hourly and daily energy usage trends</a:t>
            </a:r>
          </a:p>
          <a:p>
            <a:endParaRPr lang="en-IN" dirty="0"/>
          </a:p>
        </p:txBody>
      </p:sp>
    </p:spTree>
    <p:extLst>
      <p:ext uri="{BB962C8B-B14F-4D97-AF65-F5344CB8AC3E}">
        <p14:creationId xmlns:p14="http://schemas.microsoft.com/office/powerpoint/2010/main" val="406833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Development</a:t>
            </a:r>
          </a:p>
        </p:txBody>
      </p:sp>
      <p:sp>
        <p:nvSpPr>
          <p:cNvPr id="3" name="Content Placeholder 2"/>
          <p:cNvSpPr>
            <a:spLocks noGrp="1"/>
          </p:cNvSpPr>
          <p:nvPr>
            <p:ph idx="1"/>
          </p:nvPr>
        </p:nvSpPr>
        <p:spPr/>
        <p:txBody>
          <a:bodyPr/>
          <a:lstStyle/>
          <a:p>
            <a:r>
              <a:rPr lang="en-US" dirty="0"/>
              <a:t>Models Trained:</a:t>
            </a:r>
          </a:p>
          <a:p>
            <a:r>
              <a:rPr lang="en-US" dirty="0"/>
              <a:t>Linear Regression</a:t>
            </a:r>
          </a:p>
          <a:p>
            <a:r>
              <a:rPr lang="en-US" dirty="0"/>
              <a:t>Random Forest </a:t>
            </a:r>
            <a:r>
              <a:rPr lang="en-US" dirty="0" err="1"/>
              <a:t>Regressor</a:t>
            </a:r>
            <a:endParaRPr lang="en-US" dirty="0"/>
          </a:p>
          <a:p>
            <a:r>
              <a:rPr lang="en-US" dirty="0"/>
              <a:t>Gradient Boosting </a:t>
            </a:r>
            <a:r>
              <a:rPr lang="en-US" dirty="0" err="1"/>
              <a:t>Regressor</a:t>
            </a:r>
            <a:endParaRPr lang="en-US" dirty="0"/>
          </a:p>
          <a:p>
            <a:r>
              <a:rPr lang="en-US" dirty="0"/>
              <a:t>Neural Network (MLP)</a:t>
            </a:r>
          </a:p>
          <a:p>
            <a:endParaRPr lang="en-IN" dirty="0"/>
          </a:p>
        </p:txBody>
      </p:sp>
    </p:spTree>
    <p:extLst>
      <p:ext uri="{BB962C8B-B14F-4D97-AF65-F5344CB8AC3E}">
        <p14:creationId xmlns:p14="http://schemas.microsoft.com/office/powerpoint/2010/main" val="4184902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 Evaluation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83510437"/>
              </p:ext>
            </p:extLst>
          </p:nvPr>
        </p:nvGraphicFramePr>
        <p:xfrm>
          <a:off x="457200" y="1600200"/>
          <a:ext cx="8229600" cy="185420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IN" dirty="0"/>
                        <a:t>Model</a:t>
                      </a:r>
                    </a:p>
                  </a:txBody>
                  <a:tcPr anchor="ctr"/>
                </a:tc>
                <a:tc>
                  <a:txBody>
                    <a:bodyPr/>
                    <a:lstStyle/>
                    <a:p>
                      <a:r>
                        <a:rPr lang="en-IN"/>
                        <a:t>RMSE</a:t>
                      </a:r>
                    </a:p>
                  </a:txBody>
                  <a:tcPr anchor="ctr"/>
                </a:tc>
                <a:tc>
                  <a:txBody>
                    <a:bodyPr/>
                    <a:lstStyle/>
                    <a:p>
                      <a:r>
                        <a:rPr lang="en-IN"/>
                        <a:t>MAE</a:t>
                      </a:r>
                    </a:p>
                  </a:txBody>
                  <a:tcPr anchor="ctr"/>
                </a:tc>
                <a:tc>
                  <a:txBody>
                    <a:bodyPr/>
                    <a:lstStyle/>
                    <a:p>
                      <a:r>
                        <a:rPr lang="en-IN"/>
                        <a:t>R²</a:t>
                      </a:r>
                    </a:p>
                  </a:txBody>
                  <a:tcPr anchor="ctr"/>
                </a:tc>
              </a:tr>
              <a:tr h="370840">
                <a:tc>
                  <a:txBody>
                    <a:bodyPr/>
                    <a:lstStyle/>
                    <a:p>
                      <a:r>
                        <a:rPr lang="en-IN"/>
                        <a:t>Linear Regression</a:t>
                      </a:r>
                    </a:p>
                  </a:txBody>
                  <a:tcPr anchor="ctr"/>
                </a:tc>
                <a:tc>
                  <a:txBody>
                    <a:bodyPr/>
                    <a:lstStyle/>
                    <a:p>
                      <a:r>
                        <a:rPr lang="en-IN"/>
                        <a:t>0.0000</a:t>
                      </a:r>
                    </a:p>
                  </a:txBody>
                  <a:tcPr anchor="ctr"/>
                </a:tc>
                <a:tc>
                  <a:txBody>
                    <a:bodyPr/>
                    <a:lstStyle/>
                    <a:p>
                      <a:r>
                        <a:rPr lang="en-IN"/>
                        <a:t>0.0000</a:t>
                      </a:r>
                    </a:p>
                  </a:txBody>
                  <a:tcPr anchor="ctr"/>
                </a:tc>
                <a:tc>
                  <a:txBody>
                    <a:bodyPr/>
                    <a:lstStyle/>
                    <a:p>
                      <a:r>
                        <a:rPr lang="en-IN"/>
                        <a:t>1.0000</a:t>
                      </a:r>
                    </a:p>
                  </a:txBody>
                  <a:tcPr anchor="ctr"/>
                </a:tc>
              </a:tr>
              <a:tr h="370840">
                <a:tc>
                  <a:txBody>
                    <a:bodyPr/>
                    <a:lstStyle/>
                    <a:p>
                      <a:r>
                        <a:rPr lang="en-IN"/>
                        <a:t>Random Forest</a:t>
                      </a:r>
                    </a:p>
                  </a:txBody>
                  <a:tcPr anchor="ctr"/>
                </a:tc>
                <a:tc>
                  <a:txBody>
                    <a:bodyPr/>
                    <a:lstStyle/>
                    <a:p>
                      <a:r>
                        <a:rPr lang="en-IN"/>
                        <a:t>0.0178</a:t>
                      </a:r>
                    </a:p>
                  </a:txBody>
                  <a:tcPr anchor="ctr"/>
                </a:tc>
                <a:tc>
                  <a:txBody>
                    <a:bodyPr/>
                    <a:lstStyle/>
                    <a:p>
                      <a:r>
                        <a:rPr lang="en-IN"/>
                        <a:t>0.0063</a:t>
                      </a:r>
                    </a:p>
                  </a:txBody>
                  <a:tcPr anchor="ctr"/>
                </a:tc>
                <a:tc>
                  <a:txBody>
                    <a:bodyPr/>
                    <a:lstStyle/>
                    <a:p>
                      <a:r>
                        <a:rPr lang="en-IN"/>
                        <a:t>0.9996</a:t>
                      </a:r>
                    </a:p>
                  </a:txBody>
                  <a:tcPr anchor="ctr"/>
                </a:tc>
              </a:tr>
              <a:tr h="370840">
                <a:tc>
                  <a:txBody>
                    <a:bodyPr/>
                    <a:lstStyle/>
                    <a:p>
                      <a:r>
                        <a:rPr lang="en-IN"/>
                        <a:t>Gradient Boosting</a:t>
                      </a:r>
                    </a:p>
                  </a:txBody>
                  <a:tcPr anchor="ctr"/>
                </a:tc>
                <a:tc>
                  <a:txBody>
                    <a:bodyPr/>
                    <a:lstStyle/>
                    <a:p>
                      <a:r>
                        <a:rPr lang="en-IN"/>
                        <a:t>0.0349</a:t>
                      </a:r>
                    </a:p>
                  </a:txBody>
                  <a:tcPr anchor="ctr"/>
                </a:tc>
                <a:tc>
                  <a:txBody>
                    <a:bodyPr/>
                    <a:lstStyle/>
                    <a:p>
                      <a:r>
                        <a:rPr lang="en-IN"/>
                        <a:t>0.0215</a:t>
                      </a:r>
                    </a:p>
                  </a:txBody>
                  <a:tcPr anchor="ctr"/>
                </a:tc>
                <a:tc>
                  <a:txBody>
                    <a:bodyPr/>
                    <a:lstStyle/>
                    <a:p>
                      <a:r>
                        <a:rPr lang="en-IN"/>
                        <a:t>0.9986</a:t>
                      </a:r>
                    </a:p>
                  </a:txBody>
                  <a:tcPr anchor="ctr"/>
                </a:tc>
              </a:tr>
              <a:tr h="370840">
                <a:tc>
                  <a:txBody>
                    <a:bodyPr/>
                    <a:lstStyle/>
                    <a:p>
                      <a:r>
                        <a:rPr lang="en-IN"/>
                        <a:t>Neural Network</a:t>
                      </a:r>
                    </a:p>
                  </a:txBody>
                  <a:tcPr anchor="ctr"/>
                </a:tc>
                <a:tc>
                  <a:txBody>
                    <a:bodyPr/>
                    <a:lstStyle/>
                    <a:p>
                      <a:r>
                        <a:rPr lang="en-IN"/>
                        <a:t>0.0081</a:t>
                      </a:r>
                    </a:p>
                  </a:txBody>
                  <a:tcPr anchor="ctr"/>
                </a:tc>
                <a:tc>
                  <a:txBody>
                    <a:bodyPr/>
                    <a:lstStyle/>
                    <a:p>
                      <a:r>
                        <a:rPr lang="en-IN"/>
                        <a:t>0.0059</a:t>
                      </a:r>
                    </a:p>
                  </a:txBody>
                  <a:tcPr anchor="ctr"/>
                </a:tc>
                <a:tc>
                  <a:txBody>
                    <a:bodyPr/>
                    <a:lstStyle/>
                    <a:p>
                      <a:r>
                        <a:rPr lang="en-IN" dirty="0"/>
                        <a:t>0.9999</a:t>
                      </a:r>
                    </a:p>
                  </a:txBody>
                  <a:tcPr anchor="ctr"/>
                </a:tc>
              </a:tr>
            </a:tbl>
          </a:graphicData>
        </a:graphic>
      </p:graphicFrame>
      <p:sp>
        <p:nvSpPr>
          <p:cNvPr id="5" name="Rectangle 4"/>
          <p:cNvSpPr/>
          <p:nvPr/>
        </p:nvSpPr>
        <p:spPr>
          <a:xfrm>
            <a:off x="683568" y="4149080"/>
            <a:ext cx="7920880"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Best Performing Model</a:t>
            </a:r>
            <a:r>
              <a:rPr lang="en-IN" dirty="0"/>
              <a:t>: </a:t>
            </a:r>
            <a:r>
              <a:rPr lang="en-IN" b="1" dirty="0"/>
              <a:t>Neural Network (MLP)</a:t>
            </a:r>
            <a:endParaRPr lang="en-IN" dirty="0"/>
          </a:p>
        </p:txBody>
      </p:sp>
    </p:spTree>
    <p:extLst>
      <p:ext uri="{BB962C8B-B14F-4D97-AF65-F5344CB8AC3E}">
        <p14:creationId xmlns:p14="http://schemas.microsoft.com/office/powerpoint/2010/main" val="2958621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Insights</a:t>
            </a:r>
          </a:p>
        </p:txBody>
      </p:sp>
      <p:sp>
        <p:nvSpPr>
          <p:cNvPr id="3" name="Content Placeholder 2"/>
          <p:cNvSpPr>
            <a:spLocks noGrp="1"/>
          </p:cNvSpPr>
          <p:nvPr>
            <p:ph idx="1"/>
          </p:nvPr>
        </p:nvSpPr>
        <p:spPr/>
        <p:txBody>
          <a:bodyPr/>
          <a:lstStyle/>
          <a:p>
            <a:r>
              <a:rPr lang="en-US" dirty="0" err="1"/>
              <a:t>Global_intensity</a:t>
            </a:r>
            <a:r>
              <a:rPr lang="en-US" dirty="0"/>
              <a:t> and Sub_metering_3 are major contributors to active power usage</a:t>
            </a:r>
          </a:p>
          <a:p>
            <a:r>
              <a:rPr lang="en-US" dirty="0"/>
              <a:t>Power usage increases during peak evening hours (5 PM - 9 PM)</a:t>
            </a:r>
          </a:p>
          <a:p>
            <a:r>
              <a:rPr lang="en-US" dirty="0"/>
              <a:t>Feature importance graphs and correlation </a:t>
            </a:r>
            <a:r>
              <a:rPr lang="en-US" dirty="0" err="1"/>
              <a:t>heatmaps</a:t>
            </a:r>
            <a:r>
              <a:rPr lang="en-US" dirty="0"/>
              <a:t> confirm strong relation of </a:t>
            </a:r>
            <a:r>
              <a:rPr lang="en-US" dirty="0" err="1"/>
              <a:t>Global_intensity</a:t>
            </a:r>
            <a:r>
              <a:rPr lang="en-US" dirty="0"/>
              <a:t> with active </a:t>
            </a:r>
            <a:r>
              <a:rPr lang="en-US" dirty="0" err="1"/>
              <a:t>powe</a:t>
            </a:r>
            <a:endParaRPr lang="en-US" dirty="0"/>
          </a:p>
          <a:p>
            <a:endParaRPr lang="en-IN" dirty="0"/>
          </a:p>
        </p:txBody>
      </p:sp>
    </p:spTree>
    <p:extLst>
      <p:ext uri="{BB962C8B-B14F-4D97-AF65-F5344CB8AC3E}">
        <p14:creationId xmlns:p14="http://schemas.microsoft.com/office/powerpoint/2010/main" val="13334034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Visualizations</a:t>
            </a:r>
          </a:p>
        </p:txBody>
      </p:sp>
      <p:sp>
        <p:nvSpPr>
          <p:cNvPr id="3" name="Content Placeholder 2"/>
          <p:cNvSpPr>
            <a:spLocks noGrp="1"/>
          </p:cNvSpPr>
          <p:nvPr>
            <p:ph idx="1"/>
          </p:nvPr>
        </p:nvSpPr>
        <p:spPr/>
        <p:txBody>
          <a:bodyPr>
            <a:normAutofit lnSpcReduction="10000"/>
          </a:bodyPr>
          <a:lstStyle/>
          <a:p>
            <a:r>
              <a:rPr lang="en-US" dirty="0"/>
              <a:t>Time-Series Plots for Power Usage</a:t>
            </a:r>
          </a:p>
          <a:p>
            <a:r>
              <a:rPr lang="en-US" dirty="0"/>
              <a:t>Actual </a:t>
            </a:r>
            <a:r>
              <a:rPr lang="en-US" dirty="0" err="1"/>
              <a:t>vs</a:t>
            </a:r>
            <a:r>
              <a:rPr lang="en-US" dirty="0"/>
              <a:t> Predicted Graphs</a:t>
            </a:r>
          </a:p>
          <a:p>
            <a:r>
              <a:rPr lang="en-US" dirty="0"/>
              <a:t>Feature Importance (Random Forest)</a:t>
            </a:r>
          </a:p>
          <a:p>
            <a:r>
              <a:rPr lang="en-US" dirty="0"/>
              <a:t>Residual Distribution for Neural Network</a:t>
            </a:r>
          </a:p>
          <a:p>
            <a:r>
              <a:rPr lang="en-US" dirty="0"/>
              <a:t>Correlation </a:t>
            </a:r>
            <a:r>
              <a:rPr lang="en-US" dirty="0" err="1"/>
              <a:t>Heatmap</a:t>
            </a:r>
            <a:endParaRPr lang="en-US" dirty="0"/>
          </a:p>
          <a:p>
            <a:r>
              <a:rPr lang="en-US" dirty="0"/>
              <a:t>Boxplot of power consumption by hour</a:t>
            </a:r>
          </a:p>
          <a:p>
            <a:r>
              <a:rPr lang="en-US" dirty="0"/>
              <a:t>All graphs are saved in </a:t>
            </a:r>
            <a:r>
              <a:rPr lang="en-US" dirty="0" smtClean="0"/>
              <a:t>visualization </a:t>
            </a:r>
            <a:r>
              <a:rPr lang="en-US" dirty="0"/>
              <a:t>folder of the repository.</a:t>
            </a:r>
          </a:p>
          <a:p>
            <a:endParaRPr lang="en-IN" dirty="0"/>
          </a:p>
        </p:txBody>
      </p:sp>
    </p:spTree>
    <p:extLst>
      <p:ext uri="{BB962C8B-B14F-4D97-AF65-F5344CB8AC3E}">
        <p14:creationId xmlns:p14="http://schemas.microsoft.com/office/powerpoint/2010/main" val="9222242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356</Words>
  <Application>Microsoft Office PowerPoint</Application>
  <PresentationFormat>On-screen Show (4:3)</PresentationFormat>
  <Paragraphs>72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PowerPulse - Household Energy Usage Forecast</vt:lpstr>
      <vt:lpstr> Project Overview</vt:lpstr>
      <vt:lpstr>Dataset Description</vt:lpstr>
      <vt:lpstr>Data Preprocessing</vt:lpstr>
      <vt:lpstr>Feature Engineering</vt:lpstr>
      <vt:lpstr>Model Development</vt:lpstr>
      <vt:lpstr>Model Evaluation</vt:lpstr>
      <vt:lpstr>Insights</vt:lpstr>
      <vt:lpstr>Visualizations</vt:lpstr>
      <vt:lpstr>Version Control &amp; Reproducibility</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dc:creator>
  <cp:lastModifiedBy>AMIT</cp:lastModifiedBy>
  <cp:revision>5</cp:revision>
  <dcterms:created xsi:type="dcterms:W3CDTF">2025-06-04T07:36:14Z</dcterms:created>
  <dcterms:modified xsi:type="dcterms:W3CDTF">2025-06-05T09:47:42Z</dcterms:modified>
</cp:coreProperties>
</file>