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6" r:id="rId2"/>
    <p:sldId id="258" r:id="rId3"/>
    <p:sldId id="259" r:id="rId4"/>
    <p:sldId id="262" r:id="rId5"/>
    <p:sldId id="269" r:id="rId6"/>
    <p:sldId id="277" r:id="rId7"/>
    <p:sldId id="267" r:id="rId8"/>
    <p:sldId id="270" r:id="rId9"/>
    <p:sldId id="271" r:id="rId10"/>
    <p:sldId id="272" r:id="rId11"/>
    <p:sldId id="273" r:id="rId12"/>
    <p:sldId id="274" r:id="rId13"/>
    <p:sldId id="264" r:id="rId14"/>
    <p:sldId id="276"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29915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121580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307169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744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2867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141625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653997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4852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79441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272969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400892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316745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424857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112483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312955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330063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2F075-B04D-44FB-A90F-BF200C2F1D74}" type="datetimeFigureOut">
              <a:rPr lang="en-IN" smtClean="0"/>
              <a:pPr/>
              <a:t>23-04-2024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159263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print">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822F075-B04D-44FB-A90F-BF200C2F1D74}" type="datetimeFigureOut">
              <a:rPr lang="en-IN" smtClean="0"/>
              <a:pPr/>
              <a:t>23-04-2024</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9BD7FF8-2ED4-4333-A17A-573599B7631E}" type="slidenum">
              <a:rPr lang="en-IN" smtClean="0"/>
              <a:pPr/>
              <a:t>‹#›</a:t>
            </a:fld>
            <a:endParaRPr lang="en-IN" dirty="0"/>
          </a:p>
        </p:txBody>
      </p:sp>
    </p:spTree>
    <p:extLst>
      <p:ext uri="{BB962C8B-B14F-4D97-AF65-F5344CB8AC3E}">
        <p14:creationId xmlns:p14="http://schemas.microsoft.com/office/powerpoint/2010/main" val="150913935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815" y="4637705"/>
            <a:ext cx="8881469" cy="707886"/>
          </a:xfrm>
          <a:prstGeom prst="rect">
            <a:avLst/>
          </a:prstGeom>
        </p:spPr>
        <p:txBody>
          <a:bodyPr wrap="none">
            <a:spAutoFit/>
          </a:bodyPr>
          <a:lstStyle/>
          <a:p>
            <a:pPr algn="ctr"/>
            <a:r>
              <a:rPr lang="en-US" sz="2000" dirty="0">
                <a:latin typeface="Times New Roman" panose="02020603050405020304" pitchFamily="18" charset="0"/>
                <a:cs typeface="Times New Roman" panose="02020603050405020304" pitchFamily="18" charset="0"/>
              </a:rPr>
              <a:t>Group – 16</a:t>
            </a:r>
          </a:p>
          <a:p>
            <a:pPr algn="ctr"/>
            <a:r>
              <a:rPr lang="en-US" sz="2000" dirty="0">
                <a:latin typeface="Times New Roman" panose="02020603050405020304" pitchFamily="18" charset="0"/>
                <a:cs typeface="Times New Roman" panose="02020603050405020304" pitchFamily="18" charset="0"/>
              </a:rPr>
              <a:t>Gaurav Deswal, Jayshil Shah, Amit Prajapati, Rohit Gupta, Ankur Bhoi, Kirtan Shah</a:t>
            </a:r>
            <a:endParaRPr lang="en-IN" sz="2000" b="1" dirty="0">
              <a:ln/>
              <a:solidFill>
                <a:schemeClr val="accent3"/>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86142" y="2470947"/>
            <a:ext cx="7970843"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1">
                    <a:lumMod val="50000"/>
                  </a:schemeClr>
                </a:solidFill>
                <a:effectLst/>
                <a:latin typeface="Times New Roman" panose="02020603050405020304" pitchFamily="18" charset="0"/>
                <a:cs typeface="Times New Roman" panose="02020603050405020304" pitchFamily="18" charset="0"/>
              </a:rPr>
              <a:t>Public Opinion Analysis</a:t>
            </a:r>
          </a:p>
          <a:p>
            <a:pPr algn="ctr"/>
            <a:r>
              <a:rPr lang="en-US" sz="4400" b="1" cap="none" spc="0" dirty="0">
                <a:ln/>
                <a:solidFill>
                  <a:schemeClr val="accent1">
                    <a:lumMod val="50000"/>
                  </a:schemeClr>
                </a:solidFill>
                <a:effectLst/>
                <a:latin typeface="Times New Roman" panose="02020603050405020304" pitchFamily="18" charset="0"/>
                <a:cs typeface="Times New Roman" panose="02020603050405020304" pitchFamily="18" charset="0"/>
              </a:rPr>
              <a:t> for Government Policy Makers</a:t>
            </a:r>
            <a:endParaRPr lang="en-IN" sz="4400" b="1" cap="none" spc="0" dirty="0">
              <a:ln/>
              <a:solidFill>
                <a:schemeClr val="accent1">
                  <a:lumMod val="50000"/>
                </a:schemeClr>
              </a:solidFill>
              <a:effectLst/>
            </a:endParaRPr>
          </a:p>
        </p:txBody>
      </p:sp>
    </p:spTree>
    <p:extLst>
      <p:ext uri="{BB962C8B-B14F-4D97-AF65-F5344CB8AC3E}">
        <p14:creationId xmlns:p14="http://schemas.microsoft.com/office/powerpoint/2010/main" val="83872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2085680" y="1197205"/>
            <a:ext cx="8077200" cy="420170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919288" y="1247775"/>
            <a:ext cx="8353425" cy="43624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1094" y="463427"/>
            <a:ext cx="2339102" cy="646331"/>
          </a:xfrm>
          <a:prstGeom prst="rect">
            <a:avLst/>
          </a:prstGeom>
        </p:spPr>
        <p:txBody>
          <a:bodyPr wrap="none">
            <a:spAutoFit/>
          </a:bodyPr>
          <a:lstStyle/>
          <a:p>
            <a:pPr algn="ctr"/>
            <a:r>
              <a:rPr lang="en-US" sz="3600" b="1" dirty="0">
                <a:ln/>
                <a:solidFill>
                  <a:schemeClr val="accent1">
                    <a:lumMod val="50000"/>
                  </a:schemeClr>
                </a:solidFill>
                <a:latin typeface="Times New Roman" panose="02020603050405020304" pitchFamily="18" charset="0"/>
                <a:cs typeface="Times New Roman" panose="02020603050405020304" pitchFamily="18" charset="0"/>
              </a:rPr>
              <a:t>Evaluation</a:t>
            </a:r>
            <a:endParaRPr lang="en-IN" sz="3600" b="1" dirty="0">
              <a:ln/>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90084" y="1668544"/>
            <a:ext cx="5219700" cy="136595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91852" y="3761935"/>
            <a:ext cx="5231877" cy="173389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721016" y="1649691"/>
            <a:ext cx="4933950" cy="1376314"/>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6677319" y="3742441"/>
            <a:ext cx="5175316" cy="1753385"/>
          </a:xfrm>
          <a:prstGeom prst="rect">
            <a:avLst/>
          </a:prstGeom>
          <a:noFill/>
          <a:ln w="9525">
            <a:noFill/>
            <a:miter lim="800000"/>
            <a:headEnd/>
            <a:tailEnd/>
          </a:ln>
        </p:spPr>
      </p:pic>
      <p:sp>
        <p:nvSpPr>
          <p:cNvPr id="11" name="Rectangle 10"/>
          <p:cNvSpPr/>
          <p:nvPr/>
        </p:nvSpPr>
        <p:spPr>
          <a:xfrm>
            <a:off x="141367" y="1732423"/>
            <a:ext cx="540534" cy="830997"/>
          </a:xfrm>
          <a:prstGeom prst="rect">
            <a:avLst/>
          </a:prstGeom>
          <a:noFill/>
        </p:spPr>
        <p:txBody>
          <a:bodyPr wrap="none" lIns="91440" tIns="45720" rIns="91440" bIns="45720">
            <a:spAutoFit/>
          </a:bodyPr>
          <a:lstStyle/>
          <a:p>
            <a:pPr algn="ct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3" name="Rectangle 12"/>
          <p:cNvSpPr/>
          <p:nvPr/>
        </p:nvSpPr>
        <p:spPr>
          <a:xfrm>
            <a:off x="5901179" y="2130457"/>
            <a:ext cx="860668" cy="461665"/>
          </a:xfrm>
          <a:prstGeom prst="rect">
            <a:avLst/>
          </a:prstGeom>
          <a:noFill/>
        </p:spPr>
        <p:txBody>
          <a:bodyPr wrap="square" lIns="91440" tIns="45720" rIns="91440" bIns="45720">
            <a:spAutoFit/>
          </a:bodyPr>
          <a:lstStyle/>
          <a:p>
            <a:pPr algn="ct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 name="Rectangle 13"/>
          <p:cNvSpPr/>
          <p:nvPr/>
        </p:nvSpPr>
        <p:spPr>
          <a:xfrm>
            <a:off x="506845" y="3311893"/>
            <a:ext cx="2547439" cy="400110"/>
          </a:xfrm>
          <a:prstGeom prst="rect">
            <a:avLst/>
          </a:prstGeom>
        </p:spPr>
        <p:txBody>
          <a:bodyPr wrap="square">
            <a:spAutoFit/>
          </a:bodyPr>
          <a:lstStyle/>
          <a:p>
            <a:pPr algn="ctr"/>
            <a:r>
              <a:rPr lang="en-US" sz="2000" b="1" dirty="0">
                <a:ln/>
                <a:latin typeface="Times New Roman" panose="02020603050405020304" pitchFamily="18" charset="0"/>
                <a:cs typeface="Times New Roman" panose="02020603050405020304" pitchFamily="18" charset="0"/>
              </a:rPr>
              <a:t>Confusion Matrix</a:t>
            </a:r>
            <a:endParaRPr lang="en-IN" sz="2000" b="1" dirty="0">
              <a:ln/>
              <a:latin typeface="Times New Roman" panose="02020603050405020304" pitchFamily="18" charset="0"/>
              <a:cs typeface="Times New Roman" panose="02020603050405020304" pitchFamily="18" charset="0"/>
            </a:endParaRPr>
          </a:p>
        </p:txBody>
      </p:sp>
      <p:sp>
        <p:nvSpPr>
          <p:cNvPr id="15" name="Rectangle 14"/>
          <p:cNvSpPr/>
          <p:nvPr/>
        </p:nvSpPr>
        <p:spPr>
          <a:xfrm>
            <a:off x="6419023" y="3313465"/>
            <a:ext cx="2547439" cy="400110"/>
          </a:xfrm>
          <a:prstGeom prst="rect">
            <a:avLst/>
          </a:prstGeom>
        </p:spPr>
        <p:txBody>
          <a:bodyPr wrap="square">
            <a:spAutoFit/>
          </a:bodyPr>
          <a:lstStyle/>
          <a:p>
            <a:pPr algn="ctr"/>
            <a:r>
              <a:rPr lang="en-US" sz="2000" b="1" dirty="0">
                <a:ln/>
                <a:latin typeface="Times New Roman" panose="02020603050405020304" pitchFamily="18" charset="0"/>
                <a:cs typeface="Times New Roman" panose="02020603050405020304" pitchFamily="18" charset="0"/>
              </a:rPr>
              <a:t>Confusion Matrix</a:t>
            </a:r>
            <a:endParaRPr lang="en-IN" sz="2000" b="1" dirty="0">
              <a:l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3111" y="2915794"/>
            <a:ext cx="6815669" cy="19764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p:txBody>
      </p:sp>
      <p:sp>
        <p:nvSpPr>
          <p:cNvPr id="6" name="Subtitle 2"/>
          <p:cNvSpPr txBox="1">
            <a:spLocks/>
          </p:cNvSpPr>
          <p:nvPr/>
        </p:nvSpPr>
        <p:spPr>
          <a:xfrm>
            <a:off x="924652" y="2493307"/>
            <a:ext cx="10588080" cy="282137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spcAft>
                <a:spcPts val="0"/>
              </a:spcAft>
            </a:pPr>
            <a:r>
              <a:rPr lang="en-US" sz="1600" dirty="0">
                <a:latin typeface="Times New Roman" panose="02020603050405020304" pitchFamily="18" charset="0"/>
                <a:cs typeface="Times New Roman" panose="02020603050405020304" pitchFamily="18" charset="0"/>
              </a:rPr>
              <a:t>Identifying Spam Comments: Distinguishing between genuine public opinions and spam/bot-generated comments poses a significant challenge. Developing robust algorithms to filter out spam while ensuring authentic public feedback is essential for accurate analysis.</a:t>
            </a:r>
          </a:p>
          <a:p>
            <a:pPr algn="just">
              <a:spcAft>
                <a:spcPts val="0"/>
              </a:spcAft>
            </a:pPr>
            <a:r>
              <a:rPr lang="en-US" sz="1600" dirty="0">
                <a:latin typeface="Times New Roman" panose="02020603050405020304" pitchFamily="18" charset="0"/>
                <a:cs typeface="Times New Roman" panose="02020603050405020304" pitchFamily="18" charset="0"/>
              </a:rPr>
              <a:t>Scalability and Real-Time Processing: Processing a large volume of comments in real-time to provide timely insights to policymakers requires scalable infrastructure and efficient algorithms. Ensuring the system can handle varying levels of demand without sacrificing performance is essential.</a:t>
            </a:r>
          </a:p>
          <a:p>
            <a:pPr algn="just">
              <a:spcAft>
                <a:spcPts val="0"/>
              </a:spcAft>
            </a:pPr>
            <a:r>
              <a:rPr lang="en-US" sz="1600" dirty="0">
                <a:latin typeface="Times New Roman" panose="02020603050405020304" pitchFamily="18" charset="0"/>
                <a:cs typeface="Times New Roman" panose="02020603050405020304" pitchFamily="18" charset="0"/>
              </a:rPr>
              <a:t>Limited Policy Coverage on Reddit: The effectiveness of the system heavily relies on the availability of relevant policy data and discussions on Reddit. Some policies may not generate sufficient discussion or may be discussed in niche communities, limiting the breadth of coverage and insights provided by the application.</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3223165" y="1645279"/>
            <a:ext cx="5596405"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1">
                    <a:lumMod val="50000"/>
                  </a:schemeClr>
                </a:solidFill>
                <a:latin typeface="Times New Roman" panose="02020603050405020304" pitchFamily="18" charset="0"/>
                <a:cs typeface="Times New Roman" panose="02020603050405020304" pitchFamily="18" charset="0"/>
              </a:rPr>
              <a:t>Challenges and Limitations</a:t>
            </a:r>
            <a:endParaRPr lang="en-IN" sz="3600" b="1" cap="none" spc="0" dirty="0">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65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18" y="618517"/>
            <a:ext cx="10364451" cy="1596177"/>
          </a:xfrm>
        </p:spPr>
        <p:txBody>
          <a:bodyPr/>
          <a:lstStyle/>
          <a:p>
            <a:r>
              <a:rPr lang="en-US" b="1" cap="none" dirty="0">
                <a:ln/>
                <a:solidFill>
                  <a:schemeClr val="accent1">
                    <a:lumMod val="50000"/>
                  </a:schemeClr>
                </a:solidFill>
                <a:latin typeface="Times New Roman" panose="02020603050405020304" pitchFamily="18" charset="0"/>
                <a:cs typeface="Times New Roman" panose="02020603050405020304" pitchFamily="18" charset="0"/>
              </a:rPr>
              <a:t>Conclusion</a:t>
            </a:r>
            <a:br>
              <a:rPr lang="en-IN" b="1" cap="none" dirty="0">
                <a:ln/>
                <a:solidFill>
                  <a:schemeClr val="accent1">
                    <a:lumMod val="50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970334" y="2065434"/>
            <a:ext cx="10363826" cy="3424107"/>
          </a:xfrm>
        </p:spPr>
        <p:txBody>
          <a:bodyPr>
            <a:normAutofit/>
          </a:bodyPr>
          <a:lstStyle/>
          <a:p>
            <a:pPr algn="just">
              <a:buNone/>
            </a:pPr>
            <a:r>
              <a:rPr lang="en-US" sz="1600" cap="none" dirty="0">
                <a:latin typeface="Times New Roman" pitchFamily="18" charset="0"/>
                <a:cs typeface="Times New Roman" pitchFamily="18" charset="0"/>
              </a:rPr>
              <a:t>   	The project successfully analyzed public opinion on government policies using </a:t>
            </a:r>
            <a:r>
              <a:rPr lang="en-US" sz="1600" cap="none" dirty="0" err="1">
                <a:latin typeface="Times New Roman" pitchFamily="18" charset="0"/>
                <a:cs typeface="Times New Roman" pitchFamily="18" charset="0"/>
              </a:rPr>
              <a:t>reddit</a:t>
            </a:r>
            <a:r>
              <a:rPr lang="en-US" sz="1600" cap="none" dirty="0">
                <a:latin typeface="Times New Roman" pitchFamily="18" charset="0"/>
                <a:cs typeface="Times New Roman" pitchFamily="18" charset="0"/>
              </a:rPr>
              <a:t> comments, showcasing the potential of natural language processing and sentiment analysis. Performance varied across policies, with </a:t>
            </a:r>
            <a:r>
              <a:rPr lang="en-US" sz="1600" cap="none" dirty="0" err="1">
                <a:latin typeface="Times New Roman" pitchFamily="18" charset="0"/>
                <a:cs typeface="Times New Roman" pitchFamily="18" charset="0"/>
              </a:rPr>
              <a:t>pradhan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mantri</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jan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dhan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yojana</a:t>
            </a:r>
            <a:r>
              <a:rPr lang="en-US" sz="1600" cap="none" dirty="0">
                <a:latin typeface="Times New Roman" pitchFamily="18" charset="0"/>
                <a:cs typeface="Times New Roman" pitchFamily="18" charset="0"/>
              </a:rPr>
              <a:t> exhibiting moderate accuracy and </a:t>
            </a:r>
            <a:r>
              <a:rPr lang="en-US" sz="1600" cap="none" dirty="0" err="1">
                <a:latin typeface="Times New Roman" pitchFamily="18" charset="0"/>
                <a:cs typeface="Times New Roman" pitchFamily="18" charset="0"/>
              </a:rPr>
              <a:t>pradhan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mantri</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kisan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samman</a:t>
            </a:r>
            <a:r>
              <a:rPr lang="en-US" sz="1600" cap="none" dirty="0">
                <a:latin typeface="Times New Roman" pitchFamily="18" charset="0"/>
                <a:cs typeface="Times New Roman" pitchFamily="18" charset="0"/>
              </a:rPr>
              <a:t> </a:t>
            </a:r>
            <a:r>
              <a:rPr lang="en-US" sz="1600" cap="none" dirty="0" err="1">
                <a:latin typeface="Times New Roman" pitchFamily="18" charset="0"/>
                <a:cs typeface="Times New Roman" pitchFamily="18" charset="0"/>
              </a:rPr>
              <a:t>nidhi</a:t>
            </a:r>
            <a:r>
              <a:rPr lang="en-US" sz="1600" cap="none" dirty="0">
                <a:latin typeface="Times New Roman" pitchFamily="18" charset="0"/>
                <a:cs typeface="Times New Roman" pitchFamily="18" charset="0"/>
              </a:rPr>
              <a:t> (PM </a:t>
            </a:r>
            <a:r>
              <a:rPr lang="en-US" sz="1600" cap="none" dirty="0" err="1">
                <a:latin typeface="Times New Roman" pitchFamily="18" charset="0"/>
                <a:cs typeface="Times New Roman" pitchFamily="18" charset="0"/>
              </a:rPr>
              <a:t>kisan</a:t>
            </a:r>
            <a:r>
              <a:rPr lang="en-US" sz="1600" cap="none" dirty="0">
                <a:latin typeface="Times New Roman" pitchFamily="18" charset="0"/>
                <a:cs typeface="Times New Roman" pitchFamily="18" charset="0"/>
              </a:rPr>
              <a:t>) demonstrating higher metrics. These results highlight the effectiveness of leveraging social media data to gauge public sentiment and guide policy decisions. It also gives the top concerns and ideas on the given by public on the selected policies. Future work can focus on refining the system's precision and recall for more nuanced policy evaluation.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35423" y="2825727"/>
            <a:ext cx="5085046" cy="1200329"/>
          </a:xfrm>
          <a:prstGeom prst="rect">
            <a:avLst/>
          </a:prstGeom>
          <a:noFill/>
        </p:spPr>
        <p:txBody>
          <a:bodyPr wrap="none" lIns="91440" tIns="45720" rIns="91440" bIns="45720">
            <a:spAutoFit/>
          </a:bodyPr>
          <a:lstStyle/>
          <a:p>
            <a:pPr algn="ctr"/>
            <a:r>
              <a:rPr lang="en-US" sz="7200" dirty="0">
                <a:ln w="0"/>
                <a:solidFill>
                  <a:schemeClr val="accent1">
                    <a:lumMod val="50000"/>
                  </a:schemeClr>
                </a:solidFill>
                <a:effectLst>
                  <a:outerShdw blurRad="38100" dist="19050" dir="2700000" algn="tl" rotWithShape="0">
                    <a:schemeClr val="dk1">
                      <a:alpha val="40000"/>
                    </a:schemeClr>
                  </a:outerShdw>
                </a:effectLst>
                <a:latin typeface="Times New Roman" pitchFamily="18" charset="0"/>
                <a:cs typeface="Times New Roman" pitchFamily="18" charset="0"/>
              </a:rPr>
              <a:t>Thank You !!</a:t>
            </a:r>
            <a:endParaRPr lang="en-US" sz="7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1015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3111" y="2915794"/>
            <a:ext cx="6815669" cy="19764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p:txBody>
      </p:sp>
      <p:sp>
        <p:nvSpPr>
          <p:cNvPr id="6" name="Subtitle 2"/>
          <p:cNvSpPr txBox="1">
            <a:spLocks/>
          </p:cNvSpPr>
          <p:nvPr/>
        </p:nvSpPr>
        <p:spPr>
          <a:xfrm>
            <a:off x="1403621" y="2562611"/>
            <a:ext cx="9551761" cy="268277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1600" dirty="0">
                <a:latin typeface="Times New Roman" panose="02020603050405020304" pitchFamily="18" charset="0"/>
                <a:cs typeface="Times New Roman" panose="02020603050405020304" pitchFamily="18" charset="0"/>
              </a:rPr>
              <a:t>We aim to develop an Information Retrieval System (IRS) web application, called ‘Public Opinion Analysis for Government Policy Makers, tailored for government officials responsible for public policy. </a:t>
            </a:r>
          </a:p>
          <a:p>
            <a:pPr algn="just"/>
            <a:r>
              <a:rPr lang="en-US" sz="1600" dirty="0">
                <a:latin typeface="Times New Roman" panose="02020603050405020304" pitchFamily="18" charset="0"/>
                <a:cs typeface="Times New Roman" panose="02020603050405020304" pitchFamily="18" charset="0"/>
              </a:rPr>
              <a:t>This tool will gather public sentiment and feedback from Reddit regarding implemented policies. </a:t>
            </a:r>
          </a:p>
          <a:p>
            <a:pPr algn="just"/>
            <a:r>
              <a:rPr lang="en-US" sz="1600" dirty="0">
                <a:latin typeface="Times New Roman" panose="02020603050405020304" pitchFamily="18" charset="0"/>
                <a:cs typeface="Times New Roman" panose="02020603050405020304" pitchFamily="18" charset="0"/>
              </a:rPr>
              <a:t>With the help of LLM using Retrieval Augmented Generation (RAG) techniques, it will analyze the Reddit comments, extracting public ideas and concerns aiding in policy refinement and development.</a:t>
            </a:r>
          </a:p>
          <a:p>
            <a:pPr algn="just"/>
            <a:r>
              <a:rPr lang="en-US" sz="1600" dirty="0">
                <a:latin typeface="Times New Roman" panose="02020603050405020304" pitchFamily="18" charset="0"/>
                <a:cs typeface="Times New Roman" panose="02020603050405020304" pitchFamily="18" charset="0"/>
              </a:rPr>
              <a:t>Our project serves as a vital link between the public and policymakers, gathering and delivering the concerns and problems voiced by people on Reddit directly to government officials. By doing so, we bridge the gap between citizens and policymakers, facilitating the resolution of issues related to government policies.</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2265601" y="1193497"/>
            <a:ext cx="7139776"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accent1">
                    <a:lumMod val="50000"/>
                  </a:schemeClr>
                </a:solidFill>
                <a:effectLst/>
                <a:latin typeface="Times New Roman" panose="02020603050405020304" pitchFamily="18" charset="0"/>
                <a:cs typeface="Times New Roman" panose="02020603050405020304" pitchFamily="18" charset="0"/>
              </a:rPr>
              <a:t>Problem Statement and Motivation</a:t>
            </a:r>
            <a:endParaRPr lang="en-IN" sz="3600" b="1" cap="none" spc="0" dirty="0">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37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3111" y="2915794"/>
            <a:ext cx="6815669" cy="19764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p:txBody>
      </p:sp>
      <p:sp>
        <p:nvSpPr>
          <p:cNvPr id="6" name="Subtitle 2"/>
          <p:cNvSpPr txBox="1">
            <a:spLocks/>
          </p:cNvSpPr>
          <p:nvPr/>
        </p:nvSpPr>
        <p:spPr>
          <a:xfrm>
            <a:off x="811440" y="1106187"/>
            <a:ext cx="10614206" cy="553845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spcAft>
                <a:spcPts val="0"/>
              </a:spcAft>
              <a:buNone/>
            </a:pPr>
            <a:r>
              <a:rPr lang="en-US" sz="1600" b="1" dirty="0">
                <a:latin typeface="Times New Roman" panose="02020603050405020304" pitchFamily="18" charset="0"/>
                <a:cs typeface="Times New Roman" panose="02020603050405020304" pitchFamily="18" charset="0"/>
              </a:rPr>
              <a:t>1.   </a:t>
            </a:r>
            <a:r>
              <a:rPr lang="en-US" sz="1800" b="1" u="sng" dirty="0">
                <a:latin typeface="Times New Roman" panose="02020603050405020304" pitchFamily="18" charset="0"/>
                <a:cs typeface="Times New Roman" panose="02020603050405020304" pitchFamily="18" charset="0"/>
              </a:rPr>
              <a:t>An Approach towards Comprehensive Sentimental Data Analysis and Opinion Mining. - IEEE</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paper introduces a method for analyzing sentiments and opinions automatically. </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It uses tools like the Stanford Parser and SentiWordNet to process and score sentiments, presenting results</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visually with the Google Chart API.</a:t>
            </a:r>
          </a:p>
          <a:p>
            <a:pPr marL="0" indent="0" algn="just">
              <a:spcAft>
                <a:spcPts val="0"/>
              </a:spcAft>
              <a:buNone/>
            </a:pPr>
            <a:r>
              <a:rPr lang="en-US" sz="1800" b="1" dirty="0">
                <a:latin typeface="Times New Roman" panose="02020603050405020304" pitchFamily="18" charset="0"/>
                <a:cs typeface="Times New Roman" panose="02020603050405020304" pitchFamily="18" charset="0"/>
              </a:rPr>
              <a:t>2.   </a:t>
            </a:r>
            <a:r>
              <a:rPr lang="en-US" sz="1800" b="1" u="sng" dirty="0">
                <a:latin typeface="Times New Roman" panose="02020603050405020304" pitchFamily="18" charset="0"/>
                <a:cs typeface="Times New Roman" panose="02020603050405020304" pitchFamily="18" charset="0"/>
              </a:rPr>
              <a:t>Social Media Web Scraping Using Social Media Developers API and Regex.</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study suggests a web scraping technique using Facebook and Twitter APIs along with regular expressions to</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handle overload and redundancy in social media.</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research underscores the significance of web scraping in data extraction and mentions relevant tools</a:t>
            </a:r>
          </a:p>
          <a:p>
            <a:pPr marL="0" indent="0" algn="just">
              <a:spcAft>
                <a:spcPts val="0"/>
              </a:spcAft>
              <a:buNone/>
            </a:pPr>
            <a:r>
              <a:rPr lang="en-US" sz="1600" b="1" dirty="0">
                <a:latin typeface="Times New Roman" panose="02020603050405020304" pitchFamily="18" charset="0"/>
                <a:cs typeface="Times New Roman" panose="02020603050405020304" pitchFamily="18" charset="0"/>
              </a:rPr>
              <a:t>3.   </a:t>
            </a:r>
            <a:r>
              <a:rPr lang="en-US" sz="1600" b="1" u="sng" dirty="0">
                <a:latin typeface="Times New Roman" panose="02020603050405020304" pitchFamily="18" charset="0"/>
                <a:cs typeface="Times New Roman" panose="02020603050405020304" pitchFamily="18" charset="0"/>
              </a:rPr>
              <a:t>Public Opinion Mining For Effective Policy Making</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paper proposes a method to assess public sentiment on government policies such as Ganga rejuvenation and state</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separation through online forums.</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system includes steps like user registration, opinion gathering, sentiment analysis, and visualizing results, aiming to</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improve democratic engagement and policymaking.</a:t>
            </a:r>
          </a:p>
          <a:p>
            <a:pPr marL="0" indent="0" algn="just">
              <a:spcAft>
                <a:spcPts val="0"/>
              </a:spcAft>
              <a:buNone/>
            </a:pPr>
            <a:r>
              <a:rPr lang="en-US" sz="1600" b="1" dirty="0">
                <a:latin typeface="Times New Roman" panose="02020603050405020304" pitchFamily="18" charset="0"/>
                <a:cs typeface="Times New Roman" panose="02020603050405020304" pitchFamily="18" charset="0"/>
              </a:rPr>
              <a:t>4. </a:t>
            </a:r>
            <a:r>
              <a:rPr lang="en-US" sz="1800" b="1" u="sng" dirty="0">
                <a:latin typeface="Times New Roman" panose="02020603050405020304" pitchFamily="18" charset="0"/>
                <a:cs typeface="Times New Roman" panose="02020603050405020304" pitchFamily="18" charset="0"/>
              </a:rPr>
              <a:t>Mining Public Opinion on Indian Government Policies Using R</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The paper explores public sentiment on Indian Government policies using Twitter data, employing standard methods in R</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programming for data processing and sentiment analysis.</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Focusing on policies like Article 370 and the New Motor Vehicle Act 2019, it offers insights into how the public perceives</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government initiatives.</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a:t>
            </a:r>
          </a:p>
          <a:p>
            <a:pPr marL="0" indent="0" algn="just">
              <a:spcAft>
                <a:spcPts val="0"/>
              </a:spcAft>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3712241" y="547595"/>
            <a:ext cx="3381631"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1">
                    <a:lumMod val="50000"/>
                  </a:schemeClr>
                </a:solidFill>
                <a:latin typeface="Times New Roman" panose="02020603050405020304" pitchFamily="18" charset="0"/>
                <a:cs typeface="Times New Roman" panose="02020603050405020304" pitchFamily="18" charset="0"/>
              </a:rPr>
              <a:t>Literature Review</a:t>
            </a:r>
            <a:endParaRPr lang="en-IN" sz="3200" b="1" cap="none" spc="0" dirty="0">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3111" y="2915794"/>
            <a:ext cx="6815669" cy="19764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dirty="0"/>
          </a:p>
        </p:txBody>
      </p:sp>
      <p:sp>
        <p:nvSpPr>
          <p:cNvPr id="6" name="Subtitle 2"/>
          <p:cNvSpPr txBox="1">
            <a:spLocks/>
          </p:cNvSpPr>
          <p:nvPr/>
        </p:nvSpPr>
        <p:spPr>
          <a:xfrm>
            <a:off x="1403621" y="2562611"/>
            <a:ext cx="9447259" cy="139108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US" sz="1600" dirty="0">
                <a:latin typeface="Times New Roman" panose="02020603050405020304" pitchFamily="18" charset="0"/>
                <a:cs typeface="Times New Roman" panose="02020603050405020304" pitchFamily="18" charset="0"/>
              </a:rPr>
              <a:t>Unlike existing approaches that mainly analyze sentiment, our project goes beyond by extracting actionable insights from public comments on Reddit. We not only provide sentiment statistics but also provide public ideas and the most frequently occurring concerns directly relevant to government policies offering our end-user i.e. policymakers valuable real-time feedback for informed decision-making.</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4821069" y="1733428"/>
            <a:ext cx="1697901"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1">
                    <a:lumMod val="50000"/>
                  </a:schemeClr>
                </a:solidFill>
                <a:latin typeface="Times New Roman" panose="02020603050405020304" pitchFamily="18" charset="0"/>
                <a:cs typeface="Times New Roman" panose="02020603050405020304" pitchFamily="18" charset="0"/>
              </a:rPr>
              <a:t>Novelty</a:t>
            </a:r>
            <a:endParaRPr lang="en-IN" sz="3600" b="1" cap="none" spc="0" dirty="0">
              <a:ln/>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53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5097"/>
            <a:ext cx="10364451" cy="1998481"/>
          </a:xfrm>
        </p:spPr>
        <p:txBody>
          <a:bodyPr/>
          <a:lstStyle/>
          <a:p>
            <a:r>
              <a:rPr lang="en-US" b="1" cap="none" dirty="0">
                <a:ln/>
                <a:solidFill>
                  <a:schemeClr val="accent1">
                    <a:lumMod val="50000"/>
                  </a:schemeClr>
                </a:solidFill>
                <a:latin typeface="Times New Roman" panose="02020603050405020304" pitchFamily="18" charset="0"/>
                <a:cs typeface="Times New Roman" panose="02020603050405020304" pitchFamily="18" charset="0"/>
              </a:rPr>
              <a:t>Methodology</a:t>
            </a:r>
            <a:br>
              <a:rPr lang="en-IN" b="1" cap="none" dirty="0">
                <a:ln/>
                <a:solidFill>
                  <a:schemeClr val="accent1">
                    <a:lumMod val="50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904347" y="1781666"/>
            <a:ext cx="10363826" cy="5307292"/>
          </a:xfrm>
        </p:spPr>
        <p:txBody>
          <a:bodyPr>
            <a:noAutofit/>
          </a:bodyPr>
          <a:lstStyle/>
          <a:p>
            <a:pPr algn="just">
              <a:buNone/>
            </a:pP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User  Input and Policy Selection:</a:t>
            </a:r>
          </a:p>
          <a:p>
            <a:pPr algn="just">
              <a:lnSpc>
                <a:spcPct val="100000"/>
              </a:lnSpc>
              <a:buNone/>
            </a:pPr>
            <a:r>
              <a:rPr lang="en-US" sz="1600" cap="none" dirty="0">
                <a:latin typeface="Times New Roman" pitchFamily="18" charset="0"/>
                <a:cs typeface="Times New Roman" pitchFamily="18" charset="0"/>
              </a:rPr>
              <a:t>     Users select a policy name from a dropdown menu on the web application interface. The selected policy name is used query to fetch relevant comments from </a:t>
            </a:r>
            <a:r>
              <a:rPr lang="en-US" sz="1600" cap="none" dirty="0" err="1">
                <a:latin typeface="Times New Roman" pitchFamily="18" charset="0"/>
                <a:cs typeface="Times New Roman" pitchFamily="18" charset="0"/>
              </a:rPr>
              <a:t>reddit</a:t>
            </a:r>
            <a:r>
              <a:rPr lang="en-US" sz="1600" cap="none" dirty="0">
                <a:latin typeface="Times New Roman" pitchFamily="18" charset="0"/>
                <a:cs typeface="Times New Roman" pitchFamily="18" charset="0"/>
              </a:rPr>
              <a:t>. Implement a smart </a:t>
            </a:r>
            <a:r>
              <a:rPr lang="en-US" sz="1600" cap="none" dirty="0" err="1">
                <a:latin typeface="Times New Roman" pitchFamily="18" charset="0"/>
                <a:cs typeface="Times New Roman" pitchFamily="18" charset="0"/>
              </a:rPr>
              <a:t>autocomplete</a:t>
            </a:r>
            <a:r>
              <a:rPr lang="en-US" sz="1600" cap="none" dirty="0">
                <a:latin typeface="Times New Roman" pitchFamily="18" charset="0"/>
                <a:cs typeface="Times New Roman" pitchFamily="18" charset="0"/>
              </a:rPr>
              <a:t> feature to assist users in accurately selecting policy names. This feature suggests complete policy names as user’s type, improving the accuracy of policy selection and reducing the risk of confusion.</a:t>
            </a:r>
          </a:p>
          <a:p>
            <a:pPr algn="just">
              <a:lnSpc>
                <a:spcPct val="100000"/>
              </a:lnSpc>
              <a:buNone/>
            </a:pP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Data Collection from </a:t>
            </a:r>
            <a:r>
              <a:rPr lang="en-US" sz="1600" b="1" cap="none" dirty="0" err="1">
                <a:ln/>
                <a:solidFill>
                  <a:schemeClr val="accent1">
                    <a:lumMod val="50000"/>
                  </a:schemeClr>
                </a:solidFill>
                <a:latin typeface="Times New Roman" panose="02020603050405020304" pitchFamily="18" charset="0"/>
                <a:cs typeface="Times New Roman" panose="02020603050405020304" pitchFamily="18" charset="0"/>
              </a:rPr>
              <a:t>Reddit</a:t>
            </a: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 :</a:t>
            </a:r>
          </a:p>
          <a:p>
            <a:pPr algn="just">
              <a:lnSpc>
                <a:spcPct val="100000"/>
              </a:lnSpc>
              <a:buNone/>
            </a:pPr>
            <a:r>
              <a:rPr lang="en-US" sz="1600" cap="none" dirty="0">
                <a:latin typeface="Times New Roman" pitchFamily="18" charset="0"/>
                <a:cs typeface="Times New Roman" pitchFamily="18" charset="0"/>
              </a:rPr>
              <a:t>	Utilize </a:t>
            </a:r>
            <a:r>
              <a:rPr lang="en-US" sz="1600" cap="none" dirty="0" err="1">
                <a:latin typeface="Times New Roman" pitchFamily="18" charset="0"/>
                <a:cs typeface="Times New Roman" pitchFamily="18" charset="0"/>
              </a:rPr>
              <a:t>reddit's</a:t>
            </a:r>
            <a:r>
              <a:rPr lang="en-US" sz="1600" cap="none" dirty="0">
                <a:latin typeface="Times New Roman" pitchFamily="18" charset="0"/>
                <a:cs typeface="Times New Roman" pitchFamily="18" charset="0"/>
              </a:rPr>
              <a:t> API to fetch public posts and comments related to the selected policy. Gather a sufficient number of comments to ensure comprehensive coverage of public opinions.</a:t>
            </a:r>
          </a:p>
          <a:p>
            <a:pPr algn="just">
              <a:lnSpc>
                <a:spcPct val="100000"/>
              </a:lnSpc>
              <a:buNone/>
            </a:pP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Policy Context Retrieval:</a:t>
            </a:r>
          </a:p>
          <a:p>
            <a:pPr algn="just">
              <a:lnSpc>
                <a:spcPct val="100000"/>
              </a:lnSpc>
              <a:buNone/>
            </a:pPr>
            <a:r>
              <a:rPr lang="en-US" sz="1600" cap="none" dirty="0">
                <a:latin typeface="Times New Roman" pitchFamily="18" charset="0"/>
                <a:cs typeface="Times New Roman" pitchFamily="18" charset="0"/>
              </a:rPr>
              <a:t>	Retrieve context and details about the selected policy from trusted websites or sources. This information will provide background and context for understanding the policy being discussed in the </a:t>
            </a:r>
            <a:r>
              <a:rPr lang="en-US" sz="1600" cap="none" dirty="0" err="1">
                <a:latin typeface="Times New Roman" pitchFamily="18" charset="0"/>
                <a:cs typeface="Times New Roman" pitchFamily="18" charset="0"/>
              </a:rPr>
              <a:t>reddit</a:t>
            </a:r>
            <a:r>
              <a:rPr lang="en-US" sz="1600" cap="none" dirty="0">
                <a:latin typeface="Times New Roman" pitchFamily="18" charset="0"/>
                <a:cs typeface="Times New Roman" pitchFamily="18" charset="0"/>
              </a:rPr>
              <a:t> comments.</a:t>
            </a:r>
            <a:endParaRPr lang="en-US" sz="1600" b="1" cap="none" dirty="0">
              <a:ln/>
              <a:solidFill>
                <a:schemeClr val="accent1">
                  <a:lumMod val="50000"/>
                </a:schemeClr>
              </a:solidFill>
              <a:latin typeface="Times New Roman" pitchFamily="18" charset="0"/>
              <a:cs typeface="Times New Roman" pitchFamily="18" charset="0"/>
            </a:endParaRPr>
          </a:p>
          <a:p>
            <a:pPr algn="just">
              <a:lnSpc>
                <a:spcPct val="100000"/>
              </a:lnSpc>
              <a:buNone/>
            </a:pPr>
            <a:endParaRPr lang="en-US" sz="1600" b="1" cap="none" dirty="0">
              <a:ln/>
              <a:solidFill>
                <a:schemeClr val="accent1">
                  <a:lumMod val="50000"/>
                </a:schemeClr>
              </a:solidFill>
              <a:latin typeface="Times New Roman" pitchFamily="18" charset="0"/>
              <a:cs typeface="Times New Roman" pitchFamily="18" charset="0"/>
            </a:endParaRPr>
          </a:p>
          <a:p>
            <a:pPr algn="just">
              <a:lnSpc>
                <a:spcPct val="100000"/>
              </a:lnSpc>
              <a:buNone/>
            </a:pPr>
            <a:endParaRPr lang="en-US" sz="1600" cap="none" dirty="0">
              <a:latin typeface="Times New Roman" pitchFamily="18" charset="0"/>
              <a:cs typeface="Times New Roman" pitchFamily="18" charset="0"/>
            </a:endParaRPr>
          </a:p>
          <a:p>
            <a:pPr algn="just">
              <a:lnSpc>
                <a:spcPct val="100000"/>
              </a:lnSpc>
              <a:buNone/>
            </a:pPr>
            <a:br>
              <a:rPr lang="en-IN" sz="1600" cap="none" dirty="0">
                <a:ln/>
                <a:solidFill>
                  <a:schemeClr val="accent1">
                    <a:lumMod val="50000"/>
                  </a:schemeClr>
                </a:solidFill>
                <a:latin typeface="Times New Roman" panose="02020603050405020304" pitchFamily="18" charset="0"/>
                <a:cs typeface="Times New Roman" panose="02020603050405020304" pitchFamily="18" charset="0"/>
              </a:rPr>
            </a:br>
            <a:endParaRPr lang="en-US" sz="1600" cap="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5097"/>
            <a:ext cx="10364451" cy="1923067"/>
          </a:xfrm>
        </p:spPr>
        <p:txBody>
          <a:bodyPr/>
          <a:lstStyle/>
          <a:p>
            <a:r>
              <a:rPr lang="en-US" b="1" cap="none" dirty="0">
                <a:ln/>
                <a:solidFill>
                  <a:schemeClr val="accent1">
                    <a:lumMod val="50000"/>
                  </a:schemeClr>
                </a:solidFill>
                <a:latin typeface="Times New Roman" panose="02020603050405020304" pitchFamily="18" charset="0"/>
                <a:cs typeface="Times New Roman" panose="02020603050405020304" pitchFamily="18" charset="0"/>
              </a:rPr>
              <a:t>Methodology</a:t>
            </a:r>
            <a:br>
              <a:rPr lang="en-IN" b="1" cap="none" dirty="0">
                <a:ln/>
                <a:solidFill>
                  <a:schemeClr val="accent1">
                    <a:lumMod val="50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904347" y="1508288"/>
            <a:ext cx="10363826" cy="5580669"/>
          </a:xfrm>
        </p:spPr>
        <p:txBody>
          <a:bodyPr>
            <a:noAutofit/>
          </a:bodyPr>
          <a:lstStyle/>
          <a:p>
            <a:pPr algn="just">
              <a:lnSpc>
                <a:spcPct val="100000"/>
              </a:lnSpc>
              <a:buNone/>
            </a:pPr>
            <a:endParaRPr lang="en-US" sz="1600" cap="none" dirty="0">
              <a:latin typeface="Times New Roman" pitchFamily="18" charset="0"/>
              <a:cs typeface="Times New Roman" pitchFamily="18" charset="0"/>
            </a:endParaRPr>
          </a:p>
          <a:p>
            <a:pPr algn="just">
              <a:lnSpc>
                <a:spcPct val="100000"/>
              </a:lnSpc>
              <a:buNone/>
            </a:pP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Language Model Evaluation with RAG:</a:t>
            </a:r>
          </a:p>
          <a:p>
            <a:pPr algn="just">
              <a:lnSpc>
                <a:spcPct val="100000"/>
              </a:lnSpc>
              <a:buNone/>
            </a:pPr>
            <a:r>
              <a:rPr lang="en-US" sz="1600" cap="none" dirty="0">
                <a:latin typeface="Times New Roman" pitchFamily="18" charset="0"/>
                <a:cs typeface="Times New Roman" pitchFamily="18" charset="0"/>
              </a:rPr>
              <a:t>	Utilize </a:t>
            </a:r>
            <a:r>
              <a:rPr lang="en-US" sz="1600" cap="none" dirty="0" err="1">
                <a:latin typeface="Times New Roman" pitchFamily="18" charset="0"/>
                <a:cs typeface="Times New Roman" pitchFamily="18" charset="0"/>
              </a:rPr>
              <a:t>gemini</a:t>
            </a:r>
            <a:r>
              <a:rPr lang="en-US" sz="1600" cap="none" dirty="0">
                <a:latin typeface="Times New Roman" pitchFamily="18" charset="0"/>
                <a:cs typeface="Times New Roman" pitchFamily="18" charset="0"/>
              </a:rPr>
              <a:t>, an LLM with RAG, to analyze comment relevance to the selected policy. RAG combines retrieval and generation, leveraging pre-existing policy context and generating responses. Evaluate semantic relevance to filter irrelevant comments, enhancing efficiency. RAG offers computational efficiency and comprehensive understanding, crucial for large-scale social media datasets like </a:t>
            </a:r>
            <a:r>
              <a:rPr lang="en-US" sz="1600" cap="none" dirty="0" err="1">
                <a:latin typeface="Times New Roman" pitchFamily="18" charset="0"/>
                <a:cs typeface="Times New Roman" pitchFamily="18" charset="0"/>
              </a:rPr>
              <a:t>reddit</a:t>
            </a:r>
            <a:r>
              <a:rPr lang="en-US" sz="1600" cap="none" dirty="0">
                <a:latin typeface="Times New Roman" pitchFamily="18" charset="0"/>
                <a:cs typeface="Times New Roman" pitchFamily="18" charset="0"/>
              </a:rPr>
              <a:t>. Perform sentiment analysis on filtered comments to gauge public sentiment towards the policy.</a:t>
            </a:r>
          </a:p>
          <a:p>
            <a:pPr algn="just">
              <a:lnSpc>
                <a:spcPct val="100000"/>
              </a:lnSpc>
              <a:buNone/>
            </a:pPr>
            <a:r>
              <a:rPr lang="en-US" sz="1600" b="1" cap="none" dirty="0">
                <a:ln/>
                <a:solidFill>
                  <a:schemeClr val="accent1">
                    <a:lumMod val="50000"/>
                  </a:schemeClr>
                </a:solidFill>
                <a:latin typeface="Times New Roman" panose="02020603050405020304" pitchFamily="18" charset="0"/>
                <a:cs typeface="Times New Roman" panose="02020603050405020304" pitchFamily="18" charset="0"/>
              </a:rPr>
              <a:t>Policy Generation from Comments :</a:t>
            </a:r>
          </a:p>
          <a:p>
            <a:pPr algn="just">
              <a:lnSpc>
                <a:spcPct val="100000"/>
              </a:lnSpc>
              <a:buNone/>
            </a:pPr>
            <a:r>
              <a:rPr lang="en-US" sz="1600" cap="none" dirty="0">
                <a:ln/>
                <a:latin typeface="Times New Roman" panose="02020603050405020304" pitchFamily="18" charset="0"/>
                <a:cs typeface="Times New Roman" panose="02020603050405020304" pitchFamily="18" charset="0"/>
              </a:rPr>
              <a:t>	Aggregate insights from the analyzed comments to generate new policies or refine existing ones. Identify recurring themes, concerns, or suggestions expressed in the comments. Use these insights to inform policymaking decisions and potentially adapt policies based on public feedback.</a:t>
            </a:r>
          </a:p>
          <a:p>
            <a:pPr algn="just">
              <a:lnSpc>
                <a:spcPct val="100000"/>
              </a:lnSpc>
              <a:buNone/>
            </a:pPr>
            <a:endParaRPr lang="en-US" sz="1600" b="1" cap="none" dirty="0">
              <a:ln/>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00000"/>
              </a:lnSpc>
              <a:buNone/>
            </a:pPr>
            <a:endParaRPr lang="en-US" sz="1600" cap="none" dirty="0">
              <a:latin typeface="Times New Roman" pitchFamily="18" charset="0"/>
              <a:cs typeface="Times New Roman" pitchFamily="18" charset="0"/>
            </a:endParaRPr>
          </a:p>
          <a:p>
            <a:pPr algn="just">
              <a:lnSpc>
                <a:spcPct val="100000"/>
              </a:lnSpc>
              <a:buNone/>
            </a:pPr>
            <a:br>
              <a:rPr lang="en-IN" sz="1600" cap="none" dirty="0">
                <a:ln/>
                <a:solidFill>
                  <a:schemeClr val="accent1">
                    <a:lumMod val="50000"/>
                  </a:schemeClr>
                </a:solidFill>
                <a:latin typeface="Times New Roman" panose="02020603050405020304" pitchFamily="18" charset="0"/>
                <a:cs typeface="Times New Roman" panose="02020603050405020304" pitchFamily="18" charset="0"/>
              </a:rPr>
            </a:br>
            <a:endParaRPr lang="en-US" sz="1600"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IRP@.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98" r="59199"/>
          <a:stretch/>
        </p:blipFill>
        <p:spPr bwMode="auto">
          <a:xfrm>
            <a:off x="3317631" y="656493"/>
            <a:ext cx="4700954" cy="59553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4404411" y="187626"/>
            <a:ext cx="2581989" cy="830997"/>
          </a:xfrm>
          <a:prstGeom prst="rect">
            <a:avLst/>
          </a:prstGeom>
        </p:spPr>
        <p:txBody>
          <a:bodyPr wrap="none">
            <a:spAutoFit/>
          </a:bodyPr>
          <a:lstStyle/>
          <a:p>
            <a:pPr algn="ctr"/>
            <a:r>
              <a:rPr lang="en-IN" sz="2400" b="1" dirty="0">
                <a:ln/>
                <a:solidFill>
                  <a:schemeClr val="accent1">
                    <a:lumMod val="50000"/>
                  </a:schemeClr>
                </a:solidFill>
                <a:latin typeface="Times New Roman" panose="02020603050405020304" pitchFamily="18" charset="0"/>
                <a:cs typeface="Times New Roman" panose="02020603050405020304" pitchFamily="18" charset="0"/>
              </a:rPr>
              <a:t>Proposed Solution</a:t>
            </a:r>
          </a:p>
          <a:p>
            <a:pPr algn="ctr"/>
            <a:endParaRPr lang="en-IN" sz="2400" b="1" dirty="0">
              <a:ln/>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82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50449"/>
            <a:ext cx="10364451" cy="1791091"/>
          </a:xfrm>
        </p:spPr>
        <p:txBody>
          <a:bodyPr/>
          <a:lstStyle/>
          <a:p>
            <a:r>
              <a:rPr lang="en-US" b="1" cap="none" dirty="0">
                <a:ln/>
                <a:solidFill>
                  <a:schemeClr val="accent1">
                    <a:lumMod val="50000"/>
                  </a:schemeClr>
                </a:solidFill>
                <a:latin typeface="Times New Roman" panose="02020603050405020304" pitchFamily="18" charset="0"/>
                <a:cs typeface="Times New Roman" panose="02020603050405020304" pitchFamily="18" charset="0"/>
              </a:rPr>
              <a:t>Results</a:t>
            </a:r>
            <a:endParaRPr lang="en-US" dirty="0"/>
          </a:p>
        </p:txBody>
      </p:sp>
      <p:pic>
        <p:nvPicPr>
          <p:cNvPr id="1026" name="Picture 2"/>
          <p:cNvPicPr>
            <a:picLocks noGrp="1" noChangeAspect="1" noChangeArrowheads="1"/>
          </p:cNvPicPr>
          <p:nvPr>
            <p:ph sz="quarter" idx="13"/>
          </p:nvPr>
        </p:nvPicPr>
        <p:blipFill>
          <a:blip r:embed="rId2" cstate="print"/>
          <a:srcRect/>
          <a:stretch>
            <a:fillRect/>
          </a:stretch>
        </p:blipFill>
        <p:spPr bwMode="auto">
          <a:xfrm>
            <a:off x="3139125" y="471340"/>
            <a:ext cx="6561056" cy="4138367"/>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3139126" y="4782925"/>
            <a:ext cx="6561055" cy="1943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913775" y="226244"/>
            <a:ext cx="10364452" cy="2714920"/>
          </a:xfrm>
        </p:spPr>
        <p:txBody>
          <a:bodyPr/>
          <a:lstStyle/>
          <a:p>
            <a:r>
              <a:rPr lang="en-US" sz="3600" b="1" cap="none" dirty="0">
                <a:ln/>
                <a:solidFill>
                  <a:schemeClr val="accent1">
                    <a:lumMod val="50000"/>
                  </a:schemeClr>
                </a:solidFill>
                <a:latin typeface="Times New Roman" panose="02020603050405020304" pitchFamily="18" charset="0"/>
                <a:cs typeface="Times New Roman" panose="02020603050405020304" pitchFamily="18" charset="0"/>
              </a:rPr>
              <a:t>Output</a:t>
            </a:r>
            <a:r>
              <a:rPr lang="en-US" sz="2400" b="1" cap="none" dirty="0">
                <a:ln/>
                <a:solidFill>
                  <a:schemeClr val="accent1">
                    <a:lumMod val="50000"/>
                  </a:schemeClr>
                </a:solidFill>
                <a:latin typeface="Times New Roman" panose="02020603050405020304" pitchFamily="18" charset="0"/>
                <a:cs typeface="Times New Roman" panose="02020603050405020304" pitchFamily="18" charset="0"/>
              </a:rPr>
              <a:t> </a:t>
            </a:r>
          </a:p>
          <a:p>
            <a:endParaRPr lang="en-US" b="1" cap="none" dirty="0">
              <a:ln/>
              <a:solidFill>
                <a:schemeClr val="accent1">
                  <a:lumMod val="50000"/>
                </a:schemeClr>
              </a:solidFill>
              <a:latin typeface="Times New Roman" panose="02020603050405020304" pitchFamily="18" charset="0"/>
              <a:cs typeface="Times New Roman" panose="02020603050405020304" pitchFamily="18" charset="0"/>
            </a:endParaRP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605481" y="1299377"/>
            <a:ext cx="8169356" cy="435670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588</TotalTime>
  <Words>1012</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Droplet</vt:lpstr>
      <vt:lpstr>PowerPoint Presentation</vt:lpstr>
      <vt:lpstr>PowerPoint Presentation</vt:lpstr>
      <vt:lpstr>PowerPoint Presentation</vt:lpstr>
      <vt:lpstr>PowerPoint Presentation</vt:lpstr>
      <vt:lpstr>Methodology </vt:lpstr>
      <vt:lpstr>Methodology </vt:lpstr>
      <vt:lpstr>PowerPoint Presentation</vt:lpstr>
      <vt:lpstr>Results</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Kirtan Shah</cp:lastModifiedBy>
  <cp:revision>107</cp:revision>
  <dcterms:created xsi:type="dcterms:W3CDTF">2023-09-06T09:36:45Z</dcterms:created>
  <dcterms:modified xsi:type="dcterms:W3CDTF">2024-04-23T17:26:48Z</dcterms:modified>
</cp:coreProperties>
</file>