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T Interphases Bold" charset="1" panose="02000803060000020004"/>
      <p:regular r:id="rId20"/>
    </p:embeddedFont>
    <p:embeddedFont>
      <p:font typeface="Akzidenz-Grotesk Heavy" charset="1" panose="02000503050000020004"/>
      <p:regular r:id="rId21"/>
    </p:embeddedFont>
    <p:embeddedFont>
      <p:font typeface="Akzidenz-Grotesk Bold" charset="1" panose="02000803050000020004"/>
      <p:regular r:id="rId22"/>
    </p:embeddedFont>
    <p:embeddedFont>
      <p:font typeface="Open Sans Bold" charset="1" panose="020B08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8B1D8">
                <a:alpha val="100000"/>
              </a:srgbClr>
            </a:gs>
            <a:gs pos="100000">
              <a:srgbClr val="9B87C4">
                <a:alpha val="100000"/>
              </a:srgbClr>
            </a:gs>
          </a:gsLst>
          <a:lin ang="2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82305" y="-1169214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09518" y="3036795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5400000">
            <a:off x="11930741" y="1764372"/>
            <a:ext cx="1804579" cy="2649435"/>
          </a:xfrm>
          <a:custGeom>
            <a:avLst/>
            <a:gdLst/>
            <a:ahLst/>
            <a:cxnLst/>
            <a:rect r="r" b="b" t="t" l="l"/>
            <a:pathLst>
              <a:path h="2649435" w="1804579">
                <a:moveTo>
                  <a:pt x="0" y="0"/>
                </a:moveTo>
                <a:lnTo>
                  <a:pt x="1804578" y="0"/>
                </a:lnTo>
                <a:lnTo>
                  <a:pt x="1804578" y="2649435"/>
                </a:lnTo>
                <a:lnTo>
                  <a:pt x="0" y="2649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3124" t="0" r="-13692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2578592" y="952500"/>
            <a:ext cx="3855720" cy="8382000"/>
          </a:xfrm>
          <a:custGeom>
            <a:avLst/>
            <a:gdLst/>
            <a:ahLst/>
            <a:cxnLst/>
            <a:rect r="r" b="b" t="t" l="l"/>
            <a:pathLst>
              <a:path h="8382000" w="3855720">
                <a:moveTo>
                  <a:pt x="3855720" y="0"/>
                </a:moveTo>
                <a:lnTo>
                  <a:pt x="0" y="0"/>
                </a:lnTo>
                <a:lnTo>
                  <a:pt x="0" y="8382000"/>
                </a:lnTo>
                <a:lnTo>
                  <a:pt x="3855720" y="8382000"/>
                </a:lnTo>
                <a:lnTo>
                  <a:pt x="385572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14500" y="6569075"/>
            <a:ext cx="10959906" cy="1720850"/>
            <a:chOff x="0" y="0"/>
            <a:chExt cx="14613207" cy="229446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4613207" cy="2294467"/>
              <a:chOff x="0" y="0"/>
              <a:chExt cx="3608414" cy="56656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2700" y="12700"/>
                <a:ext cx="3543645" cy="497989"/>
              </a:xfrm>
              <a:custGeom>
                <a:avLst/>
                <a:gdLst/>
                <a:ahLst/>
                <a:cxnLst/>
                <a:rect r="r" b="b" t="t" l="l"/>
                <a:pathLst>
                  <a:path h="497989" w="3543645">
                    <a:moveTo>
                      <a:pt x="146050" y="497989"/>
                    </a:moveTo>
                    <a:lnTo>
                      <a:pt x="3397595" y="497989"/>
                    </a:lnTo>
                    <a:cubicBezTo>
                      <a:pt x="3477604" y="497989"/>
                      <a:pt x="3543645" y="431949"/>
                      <a:pt x="3543645" y="351939"/>
                    </a:cubicBezTo>
                    <a:lnTo>
                      <a:pt x="3543645" y="146050"/>
                    </a:lnTo>
                    <a:cubicBezTo>
                      <a:pt x="3543645" y="66040"/>
                      <a:pt x="3477604" y="0"/>
                      <a:pt x="3397595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51939"/>
                    </a:lnTo>
                    <a:cubicBezTo>
                      <a:pt x="0" y="433219"/>
                      <a:pt x="66040" y="497989"/>
                      <a:pt x="146050" y="497989"/>
                    </a:cubicBezTo>
                    <a:close/>
                  </a:path>
                </a:pathLst>
              </a:custGeom>
              <a:solidFill>
                <a:srgbClr val="FFC759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608415" cy="566569"/>
              </a:xfrm>
              <a:custGeom>
                <a:avLst/>
                <a:gdLst/>
                <a:ahLst/>
                <a:cxnLst/>
                <a:rect r="r" b="b" t="t" l="l"/>
                <a:pathLst>
                  <a:path h="566569" w="3608415">
                    <a:moveTo>
                      <a:pt x="3544915" y="74930"/>
                    </a:moveTo>
                    <a:cubicBezTo>
                      <a:pt x="3516974" y="30480"/>
                      <a:pt x="3467445" y="0"/>
                      <a:pt x="3410295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64639"/>
                    </a:lnTo>
                    <a:cubicBezTo>
                      <a:pt x="0" y="416709"/>
                      <a:pt x="25400" y="462429"/>
                      <a:pt x="63500" y="491639"/>
                    </a:cubicBezTo>
                    <a:cubicBezTo>
                      <a:pt x="91440" y="536089"/>
                      <a:pt x="140970" y="566569"/>
                      <a:pt x="207074" y="566569"/>
                    </a:cubicBezTo>
                    <a:lnTo>
                      <a:pt x="3449665" y="566569"/>
                    </a:lnTo>
                    <a:cubicBezTo>
                      <a:pt x="3537295" y="566569"/>
                      <a:pt x="3608415" y="495449"/>
                      <a:pt x="3608415" y="407819"/>
                    </a:cubicBezTo>
                    <a:lnTo>
                      <a:pt x="3608415" y="196162"/>
                    </a:lnTo>
                    <a:cubicBezTo>
                      <a:pt x="3608414" y="149860"/>
                      <a:pt x="3583014" y="104140"/>
                      <a:pt x="3544915" y="74930"/>
                    </a:cubicBezTo>
                    <a:close/>
                    <a:moveTo>
                      <a:pt x="12700" y="364639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10295" y="12700"/>
                    </a:lnTo>
                    <a:cubicBezTo>
                      <a:pt x="3490304" y="12700"/>
                      <a:pt x="3556345" y="78740"/>
                      <a:pt x="3556345" y="158750"/>
                    </a:cubicBezTo>
                    <a:lnTo>
                      <a:pt x="3556345" y="364639"/>
                    </a:lnTo>
                    <a:cubicBezTo>
                      <a:pt x="3556345" y="444649"/>
                      <a:pt x="3490304" y="510689"/>
                      <a:pt x="3410295" y="510689"/>
                    </a:cubicBezTo>
                    <a:lnTo>
                      <a:pt x="158750" y="510689"/>
                    </a:lnTo>
                    <a:cubicBezTo>
                      <a:pt x="78740" y="510689"/>
                      <a:pt x="12700" y="445919"/>
                      <a:pt x="12700" y="364639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459763" y="502708"/>
              <a:ext cx="13530748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b="true" sz="5000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From Team : ELECTROSTORM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14500" y="2517590"/>
            <a:ext cx="11486827" cy="412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10"/>
              </a:lnSpc>
            </a:pPr>
            <a:r>
              <a:rPr lang="en-US" sz="14810" b="true">
                <a:solidFill>
                  <a:srgbClr val="171733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URBAN</a:t>
            </a:r>
          </a:p>
          <a:p>
            <a:pPr algn="l">
              <a:lnSpc>
                <a:spcPts val="14810"/>
              </a:lnSpc>
            </a:pPr>
            <a:r>
              <a:rPr lang="en-US" b="true" sz="14810">
                <a:solidFill>
                  <a:srgbClr val="171733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GUARD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8B1D8">
                <a:alpha val="100000"/>
              </a:srgbClr>
            </a:gs>
            <a:gs pos="100000">
              <a:srgbClr val="9B87C4">
                <a:alpha val="100000"/>
              </a:srgbClr>
            </a:gs>
          </a:gsLst>
          <a:lin ang="2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2454" y="1742911"/>
            <a:ext cx="1018018" cy="10180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73500" y="419100"/>
            <a:ext cx="1223394" cy="1694878"/>
          </a:xfrm>
          <a:custGeom>
            <a:avLst/>
            <a:gdLst/>
            <a:ahLst/>
            <a:cxnLst/>
            <a:rect r="r" b="b" t="t" l="l"/>
            <a:pathLst>
              <a:path h="1694878" w="1223394">
                <a:moveTo>
                  <a:pt x="0" y="0"/>
                </a:moveTo>
                <a:lnTo>
                  <a:pt x="1223394" y="0"/>
                </a:lnTo>
                <a:lnTo>
                  <a:pt x="1223394" y="1694877"/>
                </a:lnTo>
                <a:lnTo>
                  <a:pt x="0" y="1694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508668" y="1890614"/>
            <a:ext cx="1451348" cy="1351073"/>
          </a:xfrm>
          <a:custGeom>
            <a:avLst/>
            <a:gdLst/>
            <a:ahLst/>
            <a:cxnLst/>
            <a:rect r="r" b="b" t="t" l="l"/>
            <a:pathLst>
              <a:path h="1351073" w="1451348">
                <a:moveTo>
                  <a:pt x="1451348" y="0"/>
                </a:moveTo>
                <a:lnTo>
                  <a:pt x="0" y="0"/>
                </a:lnTo>
                <a:lnTo>
                  <a:pt x="0" y="1351073"/>
                </a:lnTo>
                <a:lnTo>
                  <a:pt x="1451348" y="1351073"/>
                </a:lnTo>
                <a:lnTo>
                  <a:pt x="145134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8668" y="400050"/>
            <a:ext cx="12756910" cy="1238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b="true" sz="8000">
                <a:solidFill>
                  <a:srgbClr val="171733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TECHNOLOGY USED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512284" y="2271457"/>
            <a:ext cx="11061216" cy="6930385"/>
            <a:chOff x="0" y="0"/>
            <a:chExt cx="14748288" cy="924051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4748288" cy="9240513"/>
              <a:chOff x="0" y="0"/>
              <a:chExt cx="2092472" cy="1311034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12700" y="12700"/>
                <a:ext cx="2027702" cy="1242454"/>
              </a:xfrm>
              <a:custGeom>
                <a:avLst/>
                <a:gdLst/>
                <a:ahLst/>
                <a:cxnLst/>
                <a:rect r="r" b="b" t="t" l="l"/>
                <a:pathLst>
                  <a:path h="1242454" w="2027702">
                    <a:moveTo>
                      <a:pt x="146050" y="1242454"/>
                    </a:moveTo>
                    <a:lnTo>
                      <a:pt x="1881652" y="1242454"/>
                    </a:lnTo>
                    <a:cubicBezTo>
                      <a:pt x="1961662" y="1242454"/>
                      <a:pt x="2027702" y="1176414"/>
                      <a:pt x="2027702" y="1096404"/>
                    </a:cubicBezTo>
                    <a:lnTo>
                      <a:pt x="2027702" y="146050"/>
                    </a:lnTo>
                    <a:cubicBezTo>
                      <a:pt x="2027702" y="66040"/>
                      <a:pt x="1961662" y="0"/>
                      <a:pt x="188165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096404"/>
                    </a:lnTo>
                    <a:cubicBezTo>
                      <a:pt x="0" y="1177684"/>
                      <a:pt x="66040" y="1242454"/>
                      <a:pt x="146050" y="1242454"/>
                    </a:cubicBezTo>
                    <a:close/>
                  </a:path>
                </a:pathLst>
              </a:custGeom>
              <a:solidFill>
                <a:srgbClr val="FFC759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092472" cy="1311034"/>
              </a:xfrm>
              <a:custGeom>
                <a:avLst/>
                <a:gdLst/>
                <a:ahLst/>
                <a:cxnLst/>
                <a:rect r="r" b="b" t="t" l="l"/>
                <a:pathLst>
                  <a:path h="1311034" w="2092472">
                    <a:moveTo>
                      <a:pt x="2028972" y="74930"/>
                    </a:moveTo>
                    <a:cubicBezTo>
                      <a:pt x="2001032" y="30480"/>
                      <a:pt x="1951502" y="0"/>
                      <a:pt x="189435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109104"/>
                    </a:lnTo>
                    <a:cubicBezTo>
                      <a:pt x="0" y="1161174"/>
                      <a:pt x="25400" y="1206894"/>
                      <a:pt x="63500" y="1236104"/>
                    </a:cubicBezTo>
                    <a:cubicBezTo>
                      <a:pt x="91440" y="1280554"/>
                      <a:pt x="140970" y="1311034"/>
                      <a:pt x="200053" y="1311034"/>
                    </a:cubicBezTo>
                    <a:lnTo>
                      <a:pt x="1933722" y="1311034"/>
                    </a:lnTo>
                    <a:cubicBezTo>
                      <a:pt x="2021352" y="1311034"/>
                      <a:pt x="2092472" y="1239914"/>
                      <a:pt x="2092472" y="1152284"/>
                    </a:cubicBezTo>
                    <a:lnTo>
                      <a:pt x="2092472" y="200022"/>
                    </a:lnTo>
                    <a:cubicBezTo>
                      <a:pt x="2092472" y="149860"/>
                      <a:pt x="2067072" y="104140"/>
                      <a:pt x="2028972" y="74930"/>
                    </a:cubicBezTo>
                    <a:close/>
                    <a:moveTo>
                      <a:pt x="12700" y="110910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1894352" y="12700"/>
                    </a:lnTo>
                    <a:cubicBezTo>
                      <a:pt x="1974362" y="12700"/>
                      <a:pt x="2040402" y="78740"/>
                      <a:pt x="2040402" y="158750"/>
                    </a:cubicBezTo>
                    <a:lnTo>
                      <a:pt x="2040402" y="1109104"/>
                    </a:lnTo>
                    <a:cubicBezTo>
                      <a:pt x="2040402" y="1189114"/>
                      <a:pt x="1974362" y="1255154"/>
                      <a:pt x="1894352" y="1255154"/>
                    </a:cubicBezTo>
                    <a:lnTo>
                      <a:pt x="158750" y="1255154"/>
                    </a:lnTo>
                    <a:cubicBezTo>
                      <a:pt x="78740" y="1255154"/>
                      <a:pt x="12700" y="1190384"/>
                      <a:pt x="12700" y="1109104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828086" y="1476091"/>
              <a:ext cx="12841105" cy="5925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9"/>
                </a:lnSpc>
              </a:pPr>
              <a:r>
                <a:rPr lang="en-US" sz="2499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Technologies Used:</a:t>
              </a:r>
            </a:p>
            <a:p>
              <a:pPr algn="l" marL="539600" indent="-269800" lvl="1">
                <a:lnSpc>
                  <a:spcPts val="2999"/>
                </a:lnSpc>
                <a:buAutoNum type="arabicPeriod" startAt="1"/>
              </a:pPr>
              <a:r>
                <a:rPr lang="en-US" b="true" sz="24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ESP32 Microcontroller: Core control and data processing.</a:t>
              </a:r>
            </a:p>
            <a:p>
              <a:pPr algn="l" marL="539600" indent="-269800" lvl="1">
                <a:lnSpc>
                  <a:spcPts val="2999"/>
                </a:lnSpc>
                <a:buAutoNum type="arabicPeriod" startAt="1"/>
              </a:pPr>
              <a:r>
                <a:rPr lang="en-US" b="true" sz="24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ESP32 Came</a:t>
              </a:r>
              <a:r>
                <a:rPr lang="en-US" b="true" sz="24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ra: Captures and transmits real-time video.</a:t>
              </a:r>
            </a:p>
            <a:p>
              <a:pPr algn="l" marL="539600" indent="-269800" lvl="1">
                <a:lnSpc>
                  <a:spcPts val="2999"/>
                </a:lnSpc>
                <a:buAutoNum type="arabicPeriod" startAt="1"/>
              </a:pPr>
              <a:r>
                <a:rPr lang="en-US" b="true" sz="24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Sensors:</a:t>
              </a:r>
            </a:p>
            <a:p>
              <a:pPr algn="l" marL="1079200" indent="-359733" lvl="2">
                <a:lnSpc>
                  <a:spcPts val="2999"/>
                </a:lnSpc>
                <a:buFont typeface="Arial"/>
                <a:buChar char="⚬"/>
              </a:pPr>
              <a:r>
                <a:rPr lang="en-US" b="true" sz="24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L</a:t>
              </a:r>
              <a:r>
                <a:rPr lang="en-US" b="true" sz="24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DR: Light level detection.</a:t>
              </a:r>
            </a:p>
            <a:p>
              <a:pPr algn="l" marL="1079200" indent="-359733" lvl="2">
                <a:lnSpc>
                  <a:spcPts val="2999"/>
                </a:lnSpc>
                <a:buFont typeface="Arial"/>
                <a:buChar char="⚬"/>
              </a:pPr>
              <a:r>
                <a:rPr lang="en-US" b="true" sz="24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PIR: Motion detection.</a:t>
              </a:r>
            </a:p>
            <a:p>
              <a:pPr algn="l" marL="1079200" indent="-359733" lvl="2">
                <a:lnSpc>
                  <a:spcPts val="2999"/>
                </a:lnSpc>
                <a:buFont typeface="Arial"/>
                <a:buChar char="⚬"/>
              </a:pPr>
              <a:r>
                <a:rPr lang="en-US" b="true" sz="24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BMP180, DHT11, Rain Sensor: Weather monitoring.</a:t>
              </a:r>
            </a:p>
            <a:p>
              <a:pPr algn="l" marL="539600" indent="-269800" lvl="1">
                <a:lnSpc>
                  <a:spcPts val="2999"/>
                </a:lnSpc>
                <a:buAutoNum type="arabicPeriod" startAt="1"/>
              </a:pPr>
              <a:r>
                <a:rPr lang="en-US" b="true" sz="24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Relay &amp; AC Dimmer: Controls and adjusts streetlights.</a:t>
              </a:r>
            </a:p>
            <a:p>
              <a:pPr algn="l" marL="539600" indent="-269800" lvl="1">
                <a:lnSpc>
                  <a:spcPts val="2999"/>
                </a:lnSpc>
                <a:buAutoNum type="arabicPeriod" startAt="1"/>
              </a:pPr>
              <a:r>
                <a:rPr lang="en-US" b="true" sz="24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Servo Motor: Automates camera or light adjustments.</a:t>
              </a:r>
            </a:p>
            <a:p>
              <a:pPr algn="l" marL="539600" indent="-269800" lvl="1">
                <a:lnSpc>
                  <a:spcPts val="2999"/>
                </a:lnSpc>
                <a:buAutoNum type="arabicPeriod" startAt="1"/>
              </a:pPr>
              <a:r>
                <a:rPr lang="en-US" b="true" sz="24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SMPS: Converts 220V AC to 5V DC.</a:t>
              </a:r>
            </a:p>
            <a:p>
              <a:pPr algn="l" marL="539600" indent="-269800" lvl="1">
                <a:lnSpc>
                  <a:spcPts val="2999"/>
                </a:lnSpc>
                <a:buAutoNum type="arabicPeriod" startAt="1"/>
              </a:pPr>
              <a:r>
                <a:rPr lang="en-US" b="true" sz="24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IoT Server: Dual-mode control and data storage.</a:t>
              </a:r>
            </a:p>
            <a:p>
              <a:pPr algn="l">
                <a:lnSpc>
                  <a:spcPts val="299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90949" y="4538416"/>
            <a:ext cx="2681028" cy="5748584"/>
          </a:xfrm>
          <a:custGeom>
            <a:avLst/>
            <a:gdLst/>
            <a:ahLst/>
            <a:cxnLst/>
            <a:rect r="r" b="b" t="t" l="l"/>
            <a:pathLst>
              <a:path h="5748584" w="2681028">
                <a:moveTo>
                  <a:pt x="0" y="0"/>
                </a:moveTo>
                <a:lnTo>
                  <a:pt x="2681028" y="0"/>
                </a:lnTo>
                <a:lnTo>
                  <a:pt x="2681028" y="5748584"/>
                </a:lnTo>
                <a:lnTo>
                  <a:pt x="0" y="57485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7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9188" y="8396892"/>
            <a:ext cx="3461624" cy="651858"/>
          </a:xfrm>
          <a:custGeom>
            <a:avLst/>
            <a:gdLst/>
            <a:ahLst/>
            <a:cxnLst/>
            <a:rect r="r" b="b" t="t" l="l"/>
            <a:pathLst>
              <a:path h="651858" w="3461624">
                <a:moveTo>
                  <a:pt x="0" y="0"/>
                </a:moveTo>
                <a:lnTo>
                  <a:pt x="3461624" y="0"/>
                </a:lnTo>
                <a:lnTo>
                  <a:pt x="3461624" y="651858"/>
                </a:lnTo>
                <a:lnTo>
                  <a:pt x="0" y="651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1241" r="-1797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98023" y="-80358"/>
            <a:ext cx="3461624" cy="651858"/>
          </a:xfrm>
          <a:custGeom>
            <a:avLst/>
            <a:gdLst/>
            <a:ahLst/>
            <a:cxnLst/>
            <a:rect r="r" b="b" t="t" l="l"/>
            <a:pathLst>
              <a:path h="651858" w="3461624">
                <a:moveTo>
                  <a:pt x="0" y="0"/>
                </a:moveTo>
                <a:lnTo>
                  <a:pt x="3461624" y="0"/>
                </a:lnTo>
                <a:lnTo>
                  <a:pt x="3461624" y="651858"/>
                </a:lnTo>
                <a:lnTo>
                  <a:pt x="0" y="651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1241" r="-17977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33500" y="3004476"/>
            <a:ext cx="4953000" cy="6933811"/>
            <a:chOff x="0" y="0"/>
            <a:chExt cx="1630714" cy="22828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00" y="12700"/>
              <a:ext cx="1565945" cy="2214292"/>
            </a:xfrm>
            <a:custGeom>
              <a:avLst/>
              <a:gdLst/>
              <a:ahLst/>
              <a:cxnLst/>
              <a:rect r="r" b="b" t="t" l="l"/>
              <a:pathLst>
                <a:path h="2214292" w="1565945">
                  <a:moveTo>
                    <a:pt x="146050" y="2214292"/>
                  </a:moveTo>
                  <a:lnTo>
                    <a:pt x="1419895" y="2214292"/>
                  </a:lnTo>
                  <a:cubicBezTo>
                    <a:pt x="1499905" y="2214292"/>
                    <a:pt x="1565945" y="2148252"/>
                    <a:pt x="1565945" y="2068242"/>
                  </a:cubicBezTo>
                  <a:lnTo>
                    <a:pt x="1565945" y="146050"/>
                  </a:lnTo>
                  <a:cubicBezTo>
                    <a:pt x="1565945" y="66040"/>
                    <a:pt x="1499905" y="0"/>
                    <a:pt x="141989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068242"/>
                  </a:lnTo>
                  <a:cubicBezTo>
                    <a:pt x="0" y="2149522"/>
                    <a:pt x="66040" y="2214292"/>
                    <a:pt x="146050" y="2214292"/>
                  </a:cubicBezTo>
                  <a:close/>
                </a:path>
              </a:pathLst>
            </a:custGeom>
            <a:solidFill>
              <a:srgbClr val="F4F4E3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30715" cy="2282872"/>
            </a:xfrm>
            <a:custGeom>
              <a:avLst/>
              <a:gdLst/>
              <a:ahLst/>
              <a:cxnLst/>
              <a:rect r="r" b="b" t="t" l="l"/>
              <a:pathLst>
                <a:path h="2282872" w="1630715">
                  <a:moveTo>
                    <a:pt x="1567215" y="74930"/>
                  </a:moveTo>
                  <a:cubicBezTo>
                    <a:pt x="1539275" y="30480"/>
                    <a:pt x="1489745" y="0"/>
                    <a:pt x="143259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080942"/>
                  </a:lnTo>
                  <a:cubicBezTo>
                    <a:pt x="0" y="2133012"/>
                    <a:pt x="25400" y="2178732"/>
                    <a:pt x="63500" y="2207942"/>
                  </a:cubicBezTo>
                  <a:cubicBezTo>
                    <a:pt x="91440" y="2252392"/>
                    <a:pt x="140970" y="2282872"/>
                    <a:pt x="197914" y="2282872"/>
                  </a:cubicBezTo>
                  <a:lnTo>
                    <a:pt x="1471965" y="2282872"/>
                  </a:lnTo>
                  <a:cubicBezTo>
                    <a:pt x="1559595" y="2282872"/>
                    <a:pt x="1630715" y="2211752"/>
                    <a:pt x="1630715" y="2124122"/>
                  </a:cubicBezTo>
                  <a:lnTo>
                    <a:pt x="1630715" y="205061"/>
                  </a:lnTo>
                  <a:cubicBezTo>
                    <a:pt x="1630714" y="149860"/>
                    <a:pt x="1605314" y="104140"/>
                    <a:pt x="1567215" y="74930"/>
                  </a:cubicBezTo>
                  <a:close/>
                  <a:moveTo>
                    <a:pt x="12700" y="208094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32595" y="12700"/>
                  </a:lnTo>
                  <a:cubicBezTo>
                    <a:pt x="1512605" y="12700"/>
                    <a:pt x="1578645" y="78740"/>
                    <a:pt x="1578645" y="158750"/>
                  </a:cubicBezTo>
                  <a:lnTo>
                    <a:pt x="1578645" y="2080942"/>
                  </a:lnTo>
                  <a:cubicBezTo>
                    <a:pt x="1578645" y="2160952"/>
                    <a:pt x="1512605" y="2226992"/>
                    <a:pt x="1432595" y="2226992"/>
                  </a:cubicBezTo>
                  <a:lnTo>
                    <a:pt x="158750" y="2226992"/>
                  </a:lnTo>
                  <a:cubicBezTo>
                    <a:pt x="78740" y="2226992"/>
                    <a:pt x="12700" y="2162222"/>
                    <a:pt x="12700" y="2080942"/>
                  </a:cubicBezTo>
                  <a:close/>
                </a:path>
              </a:pathLst>
            </a:custGeom>
            <a:solidFill>
              <a:srgbClr val="171733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685925" y="4195101"/>
            <a:ext cx="4095750" cy="433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171733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Energy and Cost Savings: Optimizes energy usage and reduces operational costs by up to 50% through automation.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667500" y="3004476"/>
            <a:ext cx="4953000" cy="6933811"/>
            <a:chOff x="0" y="0"/>
            <a:chExt cx="1630714" cy="22828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1565945" cy="2214292"/>
            </a:xfrm>
            <a:custGeom>
              <a:avLst/>
              <a:gdLst/>
              <a:ahLst/>
              <a:cxnLst/>
              <a:rect r="r" b="b" t="t" l="l"/>
              <a:pathLst>
                <a:path h="2214292" w="1565945">
                  <a:moveTo>
                    <a:pt x="146050" y="2214292"/>
                  </a:moveTo>
                  <a:lnTo>
                    <a:pt x="1419895" y="2214292"/>
                  </a:lnTo>
                  <a:cubicBezTo>
                    <a:pt x="1499905" y="2214292"/>
                    <a:pt x="1565945" y="2148252"/>
                    <a:pt x="1565945" y="2068242"/>
                  </a:cubicBezTo>
                  <a:lnTo>
                    <a:pt x="1565945" y="146050"/>
                  </a:lnTo>
                  <a:cubicBezTo>
                    <a:pt x="1565945" y="66040"/>
                    <a:pt x="1499905" y="0"/>
                    <a:pt x="141989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068242"/>
                  </a:lnTo>
                  <a:cubicBezTo>
                    <a:pt x="0" y="2149522"/>
                    <a:pt x="66040" y="2214292"/>
                    <a:pt x="146050" y="2214292"/>
                  </a:cubicBezTo>
                  <a:close/>
                </a:path>
              </a:pathLst>
            </a:custGeom>
            <a:solidFill>
              <a:srgbClr val="F4F4E3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30715" cy="2282872"/>
            </a:xfrm>
            <a:custGeom>
              <a:avLst/>
              <a:gdLst/>
              <a:ahLst/>
              <a:cxnLst/>
              <a:rect r="r" b="b" t="t" l="l"/>
              <a:pathLst>
                <a:path h="2282872" w="1630715">
                  <a:moveTo>
                    <a:pt x="1567215" y="74930"/>
                  </a:moveTo>
                  <a:cubicBezTo>
                    <a:pt x="1539275" y="30480"/>
                    <a:pt x="1489745" y="0"/>
                    <a:pt x="143259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080942"/>
                  </a:lnTo>
                  <a:cubicBezTo>
                    <a:pt x="0" y="2133012"/>
                    <a:pt x="25400" y="2178732"/>
                    <a:pt x="63500" y="2207942"/>
                  </a:cubicBezTo>
                  <a:cubicBezTo>
                    <a:pt x="91440" y="2252392"/>
                    <a:pt x="140970" y="2282872"/>
                    <a:pt x="197914" y="2282872"/>
                  </a:cubicBezTo>
                  <a:lnTo>
                    <a:pt x="1471965" y="2282872"/>
                  </a:lnTo>
                  <a:cubicBezTo>
                    <a:pt x="1559595" y="2282872"/>
                    <a:pt x="1630715" y="2211752"/>
                    <a:pt x="1630715" y="2124122"/>
                  </a:cubicBezTo>
                  <a:lnTo>
                    <a:pt x="1630715" y="205061"/>
                  </a:lnTo>
                  <a:cubicBezTo>
                    <a:pt x="1630714" y="149860"/>
                    <a:pt x="1605314" y="104140"/>
                    <a:pt x="1567215" y="74930"/>
                  </a:cubicBezTo>
                  <a:close/>
                  <a:moveTo>
                    <a:pt x="12700" y="208094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32595" y="12700"/>
                  </a:lnTo>
                  <a:cubicBezTo>
                    <a:pt x="1512605" y="12700"/>
                    <a:pt x="1578645" y="78740"/>
                    <a:pt x="1578645" y="158750"/>
                  </a:cubicBezTo>
                  <a:lnTo>
                    <a:pt x="1578645" y="2080942"/>
                  </a:lnTo>
                  <a:cubicBezTo>
                    <a:pt x="1578645" y="2160952"/>
                    <a:pt x="1512605" y="2226992"/>
                    <a:pt x="1432595" y="2226992"/>
                  </a:cubicBezTo>
                  <a:lnTo>
                    <a:pt x="158750" y="2226992"/>
                  </a:lnTo>
                  <a:cubicBezTo>
                    <a:pt x="78740" y="2226992"/>
                    <a:pt x="12700" y="2162222"/>
                    <a:pt x="12700" y="2080942"/>
                  </a:cubicBezTo>
                  <a:close/>
                </a:path>
              </a:pathLst>
            </a:custGeom>
            <a:solidFill>
              <a:srgbClr val="171733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022192" y="4037744"/>
            <a:ext cx="4095750" cy="487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171733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Integrated Smart Solutions: Combines smart street lighting, weather data collection, and CCTV surveillance in one unified system.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001500" y="3004476"/>
            <a:ext cx="4953000" cy="6933811"/>
            <a:chOff x="0" y="0"/>
            <a:chExt cx="1630714" cy="22828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00" y="12700"/>
              <a:ext cx="1565945" cy="2214292"/>
            </a:xfrm>
            <a:custGeom>
              <a:avLst/>
              <a:gdLst/>
              <a:ahLst/>
              <a:cxnLst/>
              <a:rect r="r" b="b" t="t" l="l"/>
              <a:pathLst>
                <a:path h="2214292" w="1565945">
                  <a:moveTo>
                    <a:pt x="146050" y="2214292"/>
                  </a:moveTo>
                  <a:lnTo>
                    <a:pt x="1419895" y="2214292"/>
                  </a:lnTo>
                  <a:cubicBezTo>
                    <a:pt x="1499905" y="2214292"/>
                    <a:pt x="1565945" y="2148252"/>
                    <a:pt x="1565945" y="2068242"/>
                  </a:cubicBezTo>
                  <a:lnTo>
                    <a:pt x="1565945" y="146050"/>
                  </a:lnTo>
                  <a:cubicBezTo>
                    <a:pt x="1565945" y="66040"/>
                    <a:pt x="1499905" y="0"/>
                    <a:pt x="141989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068242"/>
                  </a:lnTo>
                  <a:cubicBezTo>
                    <a:pt x="0" y="2149522"/>
                    <a:pt x="66040" y="2214292"/>
                    <a:pt x="146050" y="2214292"/>
                  </a:cubicBezTo>
                  <a:close/>
                </a:path>
              </a:pathLst>
            </a:custGeom>
            <a:solidFill>
              <a:srgbClr val="F4F4E3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30715" cy="2282872"/>
            </a:xfrm>
            <a:custGeom>
              <a:avLst/>
              <a:gdLst/>
              <a:ahLst/>
              <a:cxnLst/>
              <a:rect r="r" b="b" t="t" l="l"/>
              <a:pathLst>
                <a:path h="2282872" w="1630715">
                  <a:moveTo>
                    <a:pt x="1567215" y="74930"/>
                  </a:moveTo>
                  <a:cubicBezTo>
                    <a:pt x="1539275" y="30480"/>
                    <a:pt x="1489745" y="0"/>
                    <a:pt x="143259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080942"/>
                  </a:lnTo>
                  <a:cubicBezTo>
                    <a:pt x="0" y="2133012"/>
                    <a:pt x="25400" y="2178732"/>
                    <a:pt x="63500" y="2207942"/>
                  </a:cubicBezTo>
                  <a:cubicBezTo>
                    <a:pt x="91440" y="2252392"/>
                    <a:pt x="140970" y="2282872"/>
                    <a:pt x="197914" y="2282872"/>
                  </a:cubicBezTo>
                  <a:lnTo>
                    <a:pt x="1471965" y="2282872"/>
                  </a:lnTo>
                  <a:cubicBezTo>
                    <a:pt x="1559595" y="2282872"/>
                    <a:pt x="1630715" y="2211752"/>
                    <a:pt x="1630715" y="2124122"/>
                  </a:cubicBezTo>
                  <a:lnTo>
                    <a:pt x="1630715" y="205061"/>
                  </a:lnTo>
                  <a:cubicBezTo>
                    <a:pt x="1630714" y="149860"/>
                    <a:pt x="1605314" y="104140"/>
                    <a:pt x="1567215" y="74930"/>
                  </a:cubicBezTo>
                  <a:close/>
                  <a:moveTo>
                    <a:pt x="12700" y="208094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32595" y="12700"/>
                  </a:lnTo>
                  <a:cubicBezTo>
                    <a:pt x="1512605" y="12700"/>
                    <a:pt x="1578645" y="78740"/>
                    <a:pt x="1578645" y="158750"/>
                  </a:cubicBezTo>
                  <a:lnTo>
                    <a:pt x="1578645" y="2080942"/>
                  </a:lnTo>
                  <a:cubicBezTo>
                    <a:pt x="1578645" y="2160952"/>
                    <a:pt x="1512605" y="2226992"/>
                    <a:pt x="1432595" y="2226992"/>
                  </a:cubicBezTo>
                  <a:lnTo>
                    <a:pt x="158750" y="2226992"/>
                  </a:lnTo>
                  <a:cubicBezTo>
                    <a:pt x="78740" y="2226992"/>
                    <a:pt x="12700" y="2162222"/>
                    <a:pt x="12700" y="2080942"/>
                  </a:cubicBezTo>
                  <a:close/>
                </a:path>
              </a:pathLst>
            </a:custGeom>
            <a:solidFill>
              <a:srgbClr val="171733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2353925" y="4274646"/>
            <a:ext cx="4095750" cy="433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171733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Real-Time Data: Provides continuous, real-time weather data and video surveillance for enhanced public safety.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0" y="1157982"/>
            <a:ext cx="18288000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171733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UNIQUE SELLING PROPOSITION (USP)</a:t>
            </a:r>
          </a:p>
        </p:txBody>
      </p:sp>
    </p:spTree>
  </p:cSld>
  <p:clrMapOvr>
    <a:masterClrMapping/>
  </p:clrMapOvr>
  <p:transition spd="fast">
    <p:push dir="u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29844"/>
            <a:ext cx="14546206" cy="1699243"/>
            <a:chOff x="0" y="0"/>
            <a:chExt cx="4789160" cy="5594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4724390" cy="490875"/>
            </a:xfrm>
            <a:custGeom>
              <a:avLst/>
              <a:gdLst/>
              <a:ahLst/>
              <a:cxnLst/>
              <a:rect r="r" b="b" t="t" l="l"/>
              <a:pathLst>
                <a:path h="490875" w="4724390">
                  <a:moveTo>
                    <a:pt x="146050" y="490875"/>
                  </a:moveTo>
                  <a:lnTo>
                    <a:pt x="4578340" y="490875"/>
                  </a:lnTo>
                  <a:cubicBezTo>
                    <a:pt x="4658350" y="490875"/>
                    <a:pt x="4724390" y="424835"/>
                    <a:pt x="4724390" y="344825"/>
                  </a:cubicBezTo>
                  <a:lnTo>
                    <a:pt x="4724390" y="146050"/>
                  </a:lnTo>
                  <a:cubicBezTo>
                    <a:pt x="4724390" y="66040"/>
                    <a:pt x="4658350" y="0"/>
                    <a:pt x="457834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44825"/>
                  </a:lnTo>
                  <a:cubicBezTo>
                    <a:pt x="0" y="426105"/>
                    <a:pt x="66040" y="490875"/>
                    <a:pt x="146050" y="490875"/>
                  </a:cubicBezTo>
                  <a:close/>
                </a:path>
              </a:pathLst>
            </a:custGeom>
            <a:solidFill>
              <a:srgbClr val="FFC75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89160" cy="559455"/>
            </a:xfrm>
            <a:custGeom>
              <a:avLst/>
              <a:gdLst/>
              <a:ahLst/>
              <a:cxnLst/>
              <a:rect r="r" b="b" t="t" l="l"/>
              <a:pathLst>
                <a:path h="559455" w="4789160">
                  <a:moveTo>
                    <a:pt x="4725660" y="74930"/>
                  </a:moveTo>
                  <a:cubicBezTo>
                    <a:pt x="4697720" y="30480"/>
                    <a:pt x="4648190" y="0"/>
                    <a:pt x="459104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57525"/>
                  </a:lnTo>
                  <a:cubicBezTo>
                    <a:pt x="0" y="409595"/>
                    <a:pt x="25400" y="455315"/>
                    <a:pt x="63500" y="484525"/>
                  </a:cubicBezTo>
                  <a:cubicBezTo>
                    <a:pt x="91440" y="528975"/>
                    <a:pt x="140970" y="559455"/>
                    <a:pt x="212543" y="559455"/>
                  </a:cubicBezTo>
                  <a:lnTo>
                    <a:pt x="4630410" y="559455"/>
                  </a:lnTo>
                  <a:cubicBezTo>
                    <a:pt x="4718040" y="559455"/>
                    <a:pt x="4789160" y="488335"/>
                    <a:pt x="4789160" y="400705"/>
                  </a:cubicBezTo>
                  <a:lnTo>
                    <a:pt x="4789160" y="196125"/>
                  </a:lnTo>
                  <a:cubicBezTo>
                    <a:pt x="4789160" y="149860"/>
                    <a:pt x="4763760" y="104140"/>
                    <a:pt x="4725660" y="74930"/>
                  </a:cubicBezTo>
                  <a:close/>
                  <a:moveTo>
                    <a:pt x="12700" y="357525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4591040" y="12700"/>
                  </a:lnTo>
                  <a:cubicBezTo>
                    <a:pt x="4671050" y="12700"/>
                    <a:pt x="4737090" y="78740"/>
                    <a:pt x="4737090" y="158750"/>
                  </a:cubicBezTo>
                  <a:lnTo>
                    <a:pt x="4737090" y="357525"/>
                  </a:lnTo>
                  <a:cubicBezTo>
                    <a:pt x="4737090" y="437535"/>
                    <a:pt x="4671050" y="503575"/>
                    <a:pt x="4591040" y="503575"/>
                  </a:cubicBezTo>
                  <a:lnTo>
                    <a:pt x="158750" y="503575"/>
                  </a:lnTo>
                  <a:cubicBezTo>
                    <a:pt x="78740" y="503575"/>
                    <a:pt x="12700" y="438805"/>
                    <a:pt x="12700" y="357525"/>
                  </a:cubicBezTo>
                  <a:close/>
                </a:path>
              </a:pathLst>
            </a:custGeom>
            <a:solidFill>
              <a:srgbClr val="171733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833363" y="5358672"/>
            <a:ext cx="2454637" cy="3096445"/>
          </a:xfrm>
          <a:custGeom>
            <a:avLst/>
            <a:gdLst/>
            <a:ahLst/>
            <a:cxnLst/>
            <a:rect r="r" b="b" t="t" l="l"/>
            <a:pathLst>
              <a:path h="3096445" w="2454637">
                <a:moveTo>
                  <a:pt x="0" y="0"/>
                </a:moveTo>
                <a:lnTo>
                  <a:pt x="2454637" y="0"/>
                </a:lnTo>
                <a:lnTo>
                  <a:pt x="2454637" y="3096445"/>
                </a:lnTo>
                <a:lnTo>
                  <a:pt x="0" y="3096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-904209" y="8331292"/>
            <a:ext cx="20370095" cy="3045313"/>
            <a:chOff x="0" y="0"/>
            <a:chExt cx="6706604" cy="10026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6641834" cy="934052"/>
            </a:xfrm>
            <a:custGeom>
              <a:avLst/>
              <a:gdLst/>
              <a:ahLst/>
              <a:cxnLst/>
              <a:rect r="r" b="b" t="t" l="l"/>
              <a:pathLst>
                <a:path h="934052" w="6641834">
                  <a:moveTo>
                    <a:pt x="146050" y="934052"/>
                  </a:moveTo>
                  <a:lnTo>
                    <a:pt x="6495784" y="934052"/>
                  </a:lnTo>
                  <a:cubicBezTo>
                    <a:pt x="6575794" y="934052"/>
                    <a:pt x="6641834" y="868012"/>
                    <a:pt x="6641834" y="788002"/>
                  </a:cubicBezTo>
                  <a:lnTo>
                    <a:pt x="6641834" y="146050"/>
                  </a:lnTo>
                  <a:cubicBezTo>
                    <a:pt x="6641834" y="66040"/>
                    <a:pt x="6575794" y="0"/>
                    <a:pt x="64957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788002"/>
                  </a:lnTo>
                  <a:cubicBezTo>
                    <a:pt x="0" y="869282"/>
                    <a:pt x="66040" y="934052"/>
                    <a:pt x="146050" y="93405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8B1D8">
                    <a:alpha val="100000"/>
                  </a:srgbClr>
                </a:gs>
                <a:gs pos="100000">
                  <a:srgbClr val="9B87C4">
                    <a:alpha val="100000"/>
                  </a:srgbClr>
                </a:gs>
              </a:gsLst>
              <a:lin ang="2100000"/>
            </a:gra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706604" cy="1002632"/>
            </a:xfrm>
            <a:custGeom>
              <a:avLst/>
              <a:gdLst/>
              <a:ahLst/>
              <a:cxnLst/>
              <a:rect r="r" b="b" t="t" l="l"/>
              <a:pathLst>
                <a:path h="1002632" w="6706604">
                  <a:moveTo>
                    <a:pt x="6643104" y="74930"/>
                  </a:moveTo>
                  <a:cubicBezTo>
                    <a:pt x="6615164" y="30480"/>
                    <a:pt x="6565634" y="0"/>
                    <a:pt x="65084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00702"/>
                  </a:lnTo>
                  <a:cubicBezTo>
                    <a:pt x="0" y="852772"/>
                    <a:pt x="25400" y="898492"/>
                    <a:pt x="63500" y="927702"/>
                  </a:cubicBezTo>
                  <a:cubicBezTo>
                    <a:pt x="91440" y="972152"/>
                    <a:pt x="140970" y="1002632"/>
                    <a:pt x="221424" y="1002632"/>
                  </a:cubicBezTo>
                  <a:lnTo>
                    <a:pt x="6547854" y="1002632"/>
                  </a:lnTo>
                  <a:cubicBezTo>
                    <a:pt x="6635484" y="1002632"/>
                    <a:pt x="6706604" y="931512"/>
                    <a:pt x="6706604" y="843882"/>
                  </a:cubicBezTo>
                  <a:lnTo>
                    <a:pt x="6706604" y="198423"/>
                  </a:lnTo>
                  <a:cubicBezTo>
                    <a:pt x="6706604" y="149860"/>
                    <a:pt x="6681204" y="104140"/>
                    <a:pt x="6643104" y="74930"/>
                  </a:cubicBezTo>
                  <a:close/>
                  <a:moveTo>
                    <a:pt x="12700" y="80070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6508484" y="12700"/>
                  </a:lnTo>
                  <a:cubicBezTo>
                    <a:pt x="6588494" y="12700"/>
                    <a:pt x="6654534" y="78740"/>
                    <a:pt x="6654534" y="158750"/>
                  </a:cubicBezTo>
                  <a:lnTo>
                    <a:pt x="6654534" y="800702"/>
                  </a:lnTo>
                  <a:cubicBezTo>
                    <a:pt x="6654534" y="880712"/>
                    <a:pt x="6588494" y="946752"/>
                    <a:pt x="6508484" y="946752"/>
                  </a:cubicBezTo>
                  <a:lnTo>
                    <a:pt x="158750" y="946752"/>
                  </a:lnTo>
                  <a:cubicBezTo>
                    <a:pt x="78740" y="946752"/>
                    <a:pt x="12700" y="881982"/>
                    <a:pt x="12700" y="800702"/>
                  </a:cubicBezTo>
                  <a:close/>
                </a:path>
              </a:pathLst>
            </a:custGeom>
            <a:solidFill>
              <a:srgbClr val="171733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653389"/>
            <a:ext cx="9826041" cy="1097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b="true" sz="7199">
                <a:solidFill>
                  <a:srgbClr val="171733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MARKET ANALYSIS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4191359"/>
            <a:ext cx="14546206" cy="1699243"/>
            <a:chOff x="0" y="0"/>
            <a:chExt cx="4789160" cy="55945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4724390" cy="490875"/>
            </a:xfrm>
            <a:custGeom>
              <a:avLst/>
              <a:gdLst/>
              <a:ahLst/>
              <a:cxnLst/>
              <a:rect r="r" b="b" t="t" l="l"/>
              <a:pathLst>
                <a:path h="490875" w="4724390">
                  <a:moveTo>
                    <a:pt x="146050" y="490875"/>
                  </a:moveTo>
                  <a:lnTo>
                    <a:pt x="4578340" y="490875"/>
                  </a:lnTo>
                  <a:cubicBezTo>
                    <a:pt x="4658350" y="490875"/>
                    <a:pt x="4724390" y="424835"/>
                    <a:pt x="4724390" y="344825"/>
                  </a:cubicBezTo>
                  <a:lnTo>
                    <a:pt x="4724390" y="146050"/>
                  </a:lnTo>
                  <a:cubicBezTo>
                    <a:pt x="4724390" y="66040"/>
                    <a:pt x="4658350" y="0"/>
                    <a:pt x="457834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44825"/>
                  </a:lnTo>
                  <a:cubicBezTo>
                    <a:pt x="0" y="426105"/>
                    <a:pt x="66040" y="490875"/>
                    <a:pt x="146050" y="490875"/>
                  </a:cubicBezTo>
                  <a:close/>
                </a:path>
              </a:pathLst>
            </a:custGeom>
            <a:solidFill>
              <a:srgbClr val="FFC759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89160" cy="559455"/>
            </a:xfrm>
            <a:custGeom>
              <a:avLst/>
              <a:gdLst/>
              <a:ahLst/>
              <a:cxnLst/>
              <a:rect r="r" b="b" t="t" l="l"/>
              <a:pathLst>
                <a:path h="559455" w="4789160">
                  <a:moveTo>
                    <a:pt x="4725660" y="74930"/>
                  </a:moveTo>
                  <a:cubicBezTo>
                    <a:pt x="4697720" y="30480"/>
                    <a:pt x="4648190" y="0"/>
                    <a:pt x="459104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57525"/>
                  </a:lnTo>
                  <a:cubicBezTo>
                    <a:pt x="0" y="409595"/>
                    <a:pt x="25400" y="455315"/>
                    <a:pt x="63500" y="484525"/>
                  </a:cubicBezTo>
                  <a:cubicBezTo>
                    <a:pt x="91440" y="528975"/>
                    <a:pt x="140970" y="559455"/>
                    <a:pt x="212543" y="559455"/>
                  </a:cubicBezTo>
                  <a:lnTo>
                    <a:pt x="4630410" y="559455"/>
                  </a:lnTo>
                  <a:cubicBezTo>
                    <a:pt x="4718040" y="559455"/>
                    <a:pt x="4789160" y="488335"/>
                    <a:pt x="4789160" y="400705"/>
                  </a:cubicBezTo>
                  <a:lnTo>
                    <a:pt x="4789160" y="196125"/>
                  </a:lnTo>
                  <a:cubicBezTo>
                    <a:pt x="4789160" y="149860"/>
                    <a:pt x="4763760" y="104140"/>
                    <a:pt x="4725660" y="74930"/>
                  </a:cubicBezTo>
                  <a:close/>
                  <a:moveTo>
                    <a:pt x="12700" y="357525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4591040" y="12700"/>
                  </a:lnTo>
                  <a:cubicBezTo>
                    <a:pt x="4671050" y="12700"/>
                    <a:pt x="4737090" y="78740"/>
                    <a:pt x="4737090" y="158750"/>
                  </a:cubicBezTo>
                  <a:lnTo>
                    <a:pt x="4737090" y="357525"/>
                  </a:lnTo>
                  <a:cubicBezTo>
                    <a:pt x="4737090" y="437535"/>
                    <a:pt x="4671050" y="503575"/>
                    <a:pt x="4591040" y="503575"/>
                  </a:cubicBezTo>
                  <a:lnTo>
                    <a:pt x="158750" y="503575"/>
                  </a:lnTo>
                  <a:cubicBezTo>
                    <a:pt x="78740" y="503575"/>
                    <a:pt x="12700" y="438805"/>
                    <a:pt x="12700" y="357525"/>
                  </a:cubicBezTo>
                  <a:close/>
                </a:path>
              </a:pathLst>
            </a:custGeom>
            <a:solidFill>
              <a:srgbClr val="171733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6357327"/>
            <a:ext cx="14546206" cy="1699243"/>
            <a:chOff x="0" y="0"/>
            <a:chExt cx="4789160" cy="55945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2700" y="12700"/>
              <a:ext cx="4724390" cy="490875"/>
            </a:xfrm>
            <a:custGeom>
              <a:avLst/>
              <a:gdLst/>
              <a:ahLst/>
              <a:cxnLst/>
              <a:rect r="r" b="b" t="t" l="l"/>
              <a:pathLst>
                <a:path h="490875" w="4724390">
                  <a:moveTo>
                    <a:pt x="146050" y="490875"/>
                  </a:moveTo>
                  <a:lnTo>
                    <a:pt x="4578340" y="490875"/>
                  </a:lnTo>
                  <a:cubicBezTo>
                    <a:pt x="4658350" y="490875"/>
                    <a:pt x="4724390" y="424835"/>
                    <a:pt x="4724390" y="344825"/>
                  </a:cubicBezTo>
                  <a:lnTo>
                    <a:pt x="4724390" y="146050"/>
                  </a:lnTo>
                  <a:cubicBezTo>
                    <a:pt x="4724390" y="66040"/>
                    <a:pt x="4658350" y="0"/>
                    <a:pt x="457834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44825"/>
                  </a:lnTo>
                  <a:cubicBezTo>
                    <a:pt x="0" y="426105"/>
                    <a:pt x="66040" y="490875"/>
                    <a:pt x="146050" y="490875"/>
                  </a:cubicBezTo>
                  <a:close/>
                </a:path>
              </a:pathLst>
            </a:custGeom>
            <a:solidFill>
              <a:srgbClr val="FFC759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789160" cy="559455"/>
            </a:xfrm>
            <a:custGeom>
              <a:avLst/>
              <a:gdLst/>
              <a:ahLst/>
              <a:cxnLst/>
              <a:rect r="r" b="b" t="t" l="l"/>
              <a:pathLst>
                <a:path h="559455" w="4789160">
                  <a:moveTo>
                    <a:pt x="4725660" y="74930"/>
                  </a:moveTo>
                  <a:cubicBezTo>
                    <a:pt x="4697720" y="30480"/>
                    <a:pt x="4648190" y="0"/>
                    <a:pt x="459104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57525"/>
                  </a:lnTo>
                  <a:cubicBezTo>
                    <a:pt x="0" y="409595"/>
                    <a:pt x="25400" y="455315"/>
                    <a:pt x="63500" y="484525"/>
                  </a:cubicBezTo>
                  <a:cubicBezTo>
                    <a:pt x="91440" y="528975"/>
                    <a:pt x="140970" y="559455"/>
                    <a:pt x="212543" y="559455"/>
                  </a:cubicBezTo>
                  <a:lnTo>
                    <a:pt x="4630410" y="559455"/>
                  </a:lnTo>
                  <a:cubicBezTo>
                    <a:pt x="4718040" y="559455"/>
                    <a:pt x="4789160" y="488335"/>
                    <a:pt x="4789160" y="400705"/>
                  </a:cubicBezTo>
                  <a:lnTo>
                    <a:pt x="4789160" y="196125"/>
                  </a:lnTo>
                  <a:cubicBezTo>
                    <a:pt x="4789160" y="149860"/>
                    <a:pt x="4763760" y="104140"/>
                    <a:pt x="4725660" y="74930"/>
                  </a:cubicBezTo>
                  <a:close/>
                  <a:moveTo>
                    <a:pt x="12700" y="357525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4591040" y="12700"/>
                  </a:lnTo>
                  <a:cubicBezTo>
                    <a:pt x="4671050" y="12700"/>
                    <a:pt x="4737090" y="78740"/>
                    <a:pt x="4737090" y="158750"/>
                  </a:cubicBezTo>
                  <a:lnTo>
                    <a:pt x="4737090" y="357525"/>
                  </a:lnTo>
                  <a:cubicBezTo>
                    <a:pt x="4737090" y="437535"/>
                    <a:pt x="4671050" y="503575"/>
                    <a:pt x="4591040" y="503575"/>
                  </a:cubicBezTo>
                  <a:lnTo>
                    <a:pt x="158750" y="503575"/>
                  </a:lnTo>
                  <a:cubicBezTo>
                    <a:pt x="78740" y="503575"/>
                    <a:pt x="12700" y="438805"/>
                    <a:pt x="12700" y="357525"/>
                  </a:cubicBezTo>
                  <a:close/>
                </a:path>
              </a:pathLst>
            </a:custGeom>
            <a:solidFill>
              <a:srgbClr val="171733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28700" y="2314934"/>
            <a:ext cx="1454620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171733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Cost and Energy Savings: Automated street lights save up to 30% energy by dimming during low-traffic hours.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4481562"/>
            <a:ext cx="1435830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171733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Monetizing Weather Data: Sell real-time weather data to companies like Zomato for optimized delivery routes and business growth.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6643077"/>
            <a:ext cx="13978991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171733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Enhanced Public Safety: Provide CCTV data to police for continuous monitoring and crime reduction.</a:t>
            </a:r>
          </a:p>
        </p:txBody>
      </p:sp>
    </p:spTree>
  </p:cSld>
  <p:clrMapOvr>
    <a:masterClrMapping/>
  </p:clrMapOvr>
  <p:transition spd="fast">
    <p:push dir="u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8B1D8">
                <a:alpha val="100000"/>
              </a:srgbClr>
            </a:gs>
            <a:gs pos="100000">
              <a:srgbClr val="9B87C4">
                <a:alpha val="100000"/>
              </a:srgbClr>
            </a:gs>
          </a:gsLst>
          <a:lin ang="2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2572" y="1743436"/>
            <a:ext cx="994468" cy="99446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33455" y="1683010"/>
            <a:ext cx="11359288" cy="7924962"/>
            <a:chOff x="0" y="0"/>
            <a:chExt cx="15145717" cy="1056661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5145717" cy="10566616"/>
              <a:chOff x="0" y="0"/>
              <a:chExt cx="2983697" cy="208161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2700" y="12700"/>
                <a:ext cx="2918927" cy="2013037"/>
              </a:xfrm>
              <a:custGeom>
                <a:avLst/>
                <a:gdLst/>
                <a:ahLst/>
                <a:cxnLst/>
                <a:rect r="r" b="b" t="t" l="l"/>
                <a:pathLst>
                  <a:path h="2013037" w="2918927">
                    <a:moveTo>
                      <a:pt x="146050" y="2013037"/>
                    </a:moveTo>
                    <a:lnTo>
                      <a:pt x="2772877" y="2013037"/>
                    </a:lnTo>
                    <a:cubicBezTo>
                      <a:pt x="2852887" y="2013037"/>
                      <a:pt x="2918927" y="1946997"/>
                      <a:pt x="2918927" y="1866987"/>
                    </a:cubicBezTo>
                    <a:lnTo>
                      <a:pt x="2918927" y="146050"/>
                    </a:lnTo>
                    <a:cubicBezTo>
                      <a:pt x="2918927" y="66040"/>
                      <a:pt x="2852887" y="0"/>
                      <a:pt x="277287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866987"/>
                    </a:lnTo>
                    <a:cubicBezTo>
                      <a:pt x="0" y="1948267"/>
                      <a:pt x="66040" y="2013037"/>
                      <a:pt x="146050" y="2013037"/>
                    </a:cubicBezTo>
                    <a:close/>
                  </a:path>
                </a:pathLst>
              </a:custGeom>
              <a:solidFill>
                <a:srgbClr val="FFC759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983697" cy="2081617"/>
              </a:xfrm>
              <a:custGeom>
                <a:avLst/>
                <a:gdLst/>
                <a:ahLst/>
                <a:cxnLst/>
                <a:rect r="r" b="b" t="t" l="l"/>
                <a:pathLst>
                  <a:path h="2081617" w="2983697">
                    <a:moveTo>
                      <a:pt x="2920197" y="74930"/>
                    </a:moveTo>
                    <a:cubicBezTo>
                      <a:pt x="2892257" y="30480"/>
                      <a:pt x="2842727" y="0"/>
                      <a:pt x="278557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879687"/>
                    </a:lnTo>
                    <a:cubicBezTo>
                      <a:pt x="0" y="1931757"/>
                      <a:pt x="25400" y="1977477"/>
                      <a:pt x="63500" y="2006687"/>
                    </a:cubicBezTo>
                    <a:cubicBezTo>
                      <a:pt x="91440" y="2051137"/>
                      <a:pt x="140970" y="2081617"/>
                      <a:pt x="204181" y="2081617"/>
                    </a:cubicBezTo>
                    <a:lnTo>
                      <a:pt x="2824947" y="2081617"/>
                    </a:lnTo>
                    <a:cubicBezTo>
                      <a:pt x="2912577" y="2081617"/>
                      <a:pt x="2983697" y="2010497"/>
                      <a:pt x="2983697" y="1922867"/>
                    </a:cubicBezTo>
                    <a:lnTo>
                      <a:pt x="2983697" y="204018"/>
                    </a:lnTo>
                    <a:cubicBezTo>
                      <a:pt x="2983697" y="149860"/>
                      <a:pt x="2958297" y="104140"/>
                      <a:pt x="2920197" y="74930"/>
                    </a:cubicBezTo>
                    <a:close/>
                    <a:moveTo>
                      <a:pt x="12700" y="187968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785577" y="12700"/>
                    </a:lnTo>
                    <a:cubicBezTo>
                      <a:pt x="2865587" y="12700"/>
                      <a:pt x="2931627" y="78740"/>
                      <a:pt x="2931627" y="158750"/>
                    </a:cubicBezTo>
                    <a:lnTo>
                      <a:pt x="2931627" y="1879687"/>
                    </a:lnTo>
                    <a:cubicBezTo>
                      <a:pt x="2931627" y="1959697"/>
                      <a:pt x="2865587" y="2025737"/>
                      <a:pt x="2785577" y="2025737"/>
                    </a:cubicBezTo>
                    <a:lnTo>
                      <a:pt x="158750" y="2025737"/>
                    </a:lnTo>
                    <a:cubicBezTo>
                      <a:pt x="78740" y="2025737"/>
                      <a:pt x="12700" y="1960967"/>
                      <a:pt x="12700" y="1879687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850401" y="1063081"/>
              <a:ext cx="13187140" cy="817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"Energy-Efficient Lighting Systems in Smart Cities"</a:t>
              </a: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Journal: IEEE Access</a:t>
              </a: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DOI: 10.1109/ACCESS.2017.2648860</a:t>
              </a:r>
            </a:p>
            <a:p>
              <a:pPr algn="l">
                <a:lnSpc>
                  <a:spcPts val="2160"/>
                </a:lnSpc>
              </a:pP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"Cost-Effective Strategies for Energy-Saving in Urban Street Lighting"</a:t>
              </a: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Journal: Renewable and Sustainable Energy Reviews</a:t>
              </a: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DOI: 10.1016/j.rser.2016.11.025</a:t>
              </a:r>
            </a:p>
            <a:p>
              <a:pPr algn="l">
                <a:lnSpc>
                  <a:spcPts val="2160"/>
                </a:lnSpc>
              </a:pP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"IoT-Based Smart Street Lighting Systems: A Review and Case Study"</a:t>
              </a: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Journal: Sensors (MDPI)</a:t>
              </a: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DOI: 10.3390/s18113815</a:t>
              </a:r>
            </a:p>
            <a:p>
              <a:pPr algn="l">
                <a:lnSpc>
                  <a:spcPts val="2160"/>
                </a:lnSpc>
              </a:pP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"Impacts of Light Pollution and Energy Overconsumption in Urban Areas"</a:t>
              </a: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Journal: Environmental Research Letters</a:t>
              </a: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DOI: 10.1088/1748-9326/abc123</a:t>
              </a:r>
            </a:p>
            <a:p>
              <a:pPr algn="l">
                <a:lnSpc>
                  <a:spcPts val="2160"/>
                </a:lnSpc>
              </a:pP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"Smart Street Lighting: Case Studies from European Smart Cities"</a:t>
              </a: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Journal: Energy and Buildings</a:t>
              </a: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DOI: 10.1016/j.enbuild.2019.04.054</a:t>
              </a:r>
            </a:p>
            <a:p>
              <a:pPr algn="l">
                <a:lnSpc>
                  <a:spcPts val="2160"/>
                </a:lnSpc>
              </a:pP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"Solar-Powered Smart Street Lighting Systems: Design and Analysis"</a:t>
              </a: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Journal: Energy Procedia</a:t>
              </a:r>
            </a:p>
            <a:p>
              <a:pPr algn="l">
                <a:lnSpc>
                  <a:spcPts val="2160"/>
                </a:lnSpc>
              </a:pPr>
              <a:r>
                <a:rPr lang="en-US" b="true" sz="1800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DOI: 10.1016/j.egypro.2015.12.123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035906" y="700061"/>
            <a:ext cx="1223394" cy="1694878"/>
          </a:xfrm>
          <a:custGeom>
            <a:avLst/>
            <a:gdLst/>
            <a:ahLst/>
            <a:cxnLst/>
            <a:rect r="r" b="b" t="t" l="l"/>
            <a:pathLst>
              <a:path h="1694878" w="1223394">
                <a:moveTo>
                  <a:pt x="0" y="0"/>
                </a:moveTo>
                <a:lnTo>
                  <a:pt x="1223394" y="0"/>
                </a:lnTo>
                <a:lnTo>
                  <a:pt x="1223394" y="1694878"/>
                </a:lnTo>
                <a:lnTo>
                  <a:pt x="0" y="1694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617612" y="1887722"/>
            <a:ext cx="1417774" cy="1319818"/>
          </a:xfrm>
          <a:custGeom>
            <a:avLst/>
            <a:gdLst/>
            <a:ahLst/>
            <a:cxnLst/>
            <a:rect r="r" b="b" t="t" l="l"/>
            <a:pathLst>
              <a:path h="1319818" w="1417774">
                <a:moveTo>
                  <a:pt x="1417773" y="0"/>
                </a:moveTo>
                <a:lnTo>
                  <a:pt x="0" y="0"/>
                </a:lnTo>
                <a:lnTo>
                  <a:pt x="0" y="1319818"/>
                </a:lnTo>
                <a:lnTo>
                  <a:pt x="1417773" y="1319818"/>
                </a:lnTo>
                <a:lnTo>
                  <a:pt x="141777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08668" y="551869"/>
            <a:ext cx="7325467" cy="1238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b="true" sz="8000">
                <a:solidFill>
                  <a:srgbClr val="171733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REFERENCES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490949" y="4538416"/>
            <a:ext cx="2681028" cy="5748584"/>
          </a:xfrm>
          <a:custGeom>
            <a:avLst/>
            <a:gdLst/>
            <a:ahLst/>
            <a:cxnLst/>
            <a:rect r="r" b="b" t="t" l="l"/>
            <a:pathLst>
              <a:path h="5748584" w="2681028">
                <a:moveTo>
                  <a:pt x="0" y="0"/>
                </a:moveTo>
                <a:lnTo>
                  <a:pt x="2681028" y="0"/>
                </a:lnTo>
                <a:lnTo>
                  <a:pt x="2681028" y="5748584"/>
                </a:lnTo>
                <a:lnTo>
                  <a:pt x="0" y="57485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7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62701" y="8059883"/>
            <a:ext cx="1343811" cy="2506975"/>
          </a:xfrm>
          <a:custGeom>
            <a:avLst/>
            <a:gdLst/>
            <a:ahLst/>
            <a:cxnLst/>
            <a:rect r="r" b="b" t="t" l="l"/>
            <a:pathLst>
              <a:path h="2506975" w="1343811">
                <a:moveTo>
                  <a:pt x="0" y="0"/>
                </a:moveTo>
                <a:lnTo>
                  <a:pt x="1343810" y="0"/>
                </a:lnTo>
                <a:lnTo>
                  <a:pt x="1343810" y="2506975"/>
                </a:lnTo>
                <a:lnTo>
                  <a:pt x="0" y="2506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70602" r="-21588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39873" y="6255845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526344" y="424448"/>
            <a:ext cx="4244896" cy="1397834"/>
          </a:xfrm>
          <a:custGeom>
            <a:avLst/>
            <a:gdLst/>
            <a:ahLst/>
            <a:cxnLst/>
            <a:rect r="r" b="b" t="t" l="l"/>
            <a:pathLst>
              <a:path h="1397834" w="4244896">
                <a:moveTo>
                  <a:pt x="0" y="0"/>
                </a:moveTo>
                <a:lnTo>
                  <a:pt x="4244896" y="0"/>
                </a:lnTo>
                <a:lnTo>
                  <a:pt x="4244896" y="1397834"/>
                </a:lnTo>
                <a:lnTo>
                  <a:pt x="0" y="1397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05971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16350" y="-745065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91540" y="612775"/>
            <a:ext cx="3086100" cy="30861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1206901" y="6516833"/>
            <a:ext cx="3086100" cy="30861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36345" y="1171575"/>
            <a:ext cx="2377440" cy="7924800"/>
          </a:xfrm>
          <a:custGeom>
            <a:avLst/>
            <a:gdLst/>
            <a:ahLst/>
            <a:cxnLst/>
            <a:rect r="r" b="b" t="t" l="l"/>
            <a:pathLst>
              <a:path h="7924800" w="2377440">
                <a:moveTo>
                  <a:pt x="0" y="0"/>
                </a:moveTo>
                <a:lnTo>
                  <a:pt x="2377440" y="0"/>
                </a:lnTo>
                <a:lnTo>
                  <a:pt x="2377440" y="7924800"/>
                </a:lnTo>
                <a:lnTo>
                  <a:pt x="0" y="792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2280582" y="2041525"/>
            <a:ext cx="1333203" cy="6911975"/>
            <a:chOff x="0" y="0"/>
            <a:chExt cx="1777604" cy="92159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77604" cy="5702631"/>
            </a:xfrm>
            <a:custGeom>
              <a:avLst/>
              <a:gdLst/>
              <a:ahLst/>
              <a:cxnLst/>
              <a:rect r="r" b="b" t="t" l="l"/>
              <a:pathLst>
                <a:path h="5702631" w="1777604">
                  <a:moveTo>
                    <a:pt x="0" y="0"/>
                  </a:moveTo>
                  <a:lnTo>
                    <a:pt x="1777604" y="0"/>
                  </a:lnTo>
                  <a:lnTo>
                    <a:pt x="1777604" y="5702631"/>
                  </a:lnTo>
                  <a:lnTo>
                    <a:pt x="0" y="57026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18398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5852637"/>
              <a:ext cx="1777604" cy="3363330"/>
            </a:xfrm>
            <a:custGeom>
              <a:avLst/>
              <a:gdLst/>
              <a:ahLst/>
              <a:cxnLst/>
              <a:rect r="r" b="b" t="t" l="l"/>
              <a:pathLst>
                <a:path h="3363330" w="1777604">
                  <a:moveTo>
                    <a:pt x="0" y="0"/>
                  </a:moveTo>
                  <a:lnTo>
                    <a:pt x="1777604" y="0"/>
                  </a:lnTo>
                  <a:lnTo>
                    <a:pt x="1777604" y="3363330"/>
                  </a:lnTo>
                  <a:lnTo>
                    <a:pt x="0" y="3363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18398" t="-69553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973653" y="4514850"/>
            <a:ext cx="3086100" cy="308610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716250" y="2652983"/>
            <a:ext cx="3086100" cy="308610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619750" y="3636963"/>
            <a:ext cx="7048500" cy="3721100"/>
            <a:chOff x="0" y="0"/>
            <a:chExt cx="1856395" cy="98004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56395" cy="980043"/>
            </a:xfrm>
            <a:custGeom>
              <a:avLst/>
              <a:gdLst/>
              <a:ahLst/>
              <a:cxnLst/>
              <a:rect r="r" b="b" t="t" l="l"/>
              <a:pathLst>
                <a:path h="980043" w="1856395">
                  <a:moveTo>
                    <a:pt x="54919" y="0"/>
                  </a:moveTo>
                  <a:lnTo>
                    <a:pt x="1801476" y="0"/>
                  </a:lnTo>
                  <a:cubicBezTo>
                    <a:pt x="1816041" y="0"/>
                    <a:pt x="1830010" y="5786"/>
                    <a:pt x="1840310" y="16085"/>
                  </a:cubicBezTo>
                  <a:cubicBezTo>
                    <a:pt x="1850609" y="26385"/>
                    <a:pt x="1856395" y="40354"/>
                    <a:pt x="1856395" y="54919"/>
                  </a:cubicBezTo>
                  <a:lnTo>
                    <a:pt x="1856395" y="925124"/>
                  </a:lnTo>
                  <a:cubicBezTo>
                    <a:pt x="1856395" y="939689"/>
                    <a:pt x="1850609" y="953658"/>
                    <a:pt x="1840310" y="963957"/>
                  </a:cubicBezTo>
                  <a:cubicBezTo>
                    <a:pt x="1830010" y="974257"/>
                    <a:pt x="1816041" y="980043"/>
                    <a:pt x="1801476" y="980043"/>
                  </a:cubicBezTo>
                  <a:lnTo>
                    <a:pt x="54919" y="980043"/>
                  </a:lnTo>
                  <a:cubicBezTo>
                    <a:pt x="40354" y="980043"/>
                    <a:pt x="26385" y="974257"/>
                    <a:pt x="16085" y="963957"/>
                  </a:cubicBezTo>
                  <a:cubicBezTo>
                    <a:pt x="5786" y="953658"/>
                    <a:pt x="0" y="939689"/>
                    <a:pt x="0" y="925124"/>
                  </a:cubicBezTo>
                  <a:lnTo>
                    <a:pt x="0" y="54919"/>
                  </a:lnTo>
                  <a:cubicBezTo>
                    <a:pt x="0" y="40354"/>
                    <a:pt x="5786" y="26385"/>
                    <a:pt x="16085" y="16085"/>
                  </a:cubicBezTo>
                  <a:cubicBezTo>
                    <a:pt x="26385" y="5786"/>
                    <a:pt x="40354" y="0"/>
                    <a:pt x="54919" y="0"/>
                  </a:cubicBezTo>
                  <a:close/>
                </a:path>
              </a:pathLst>
            </a:custGeom>
            <a:solidFill>
              <a:srgbClr val="171733"/>
            </a:solidFill>
            <a:ln cap="rnd">
              <a:noFill/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0"/>
              <a:ext cx="1856395" cy="1170543"/>
            </a:xfrm>
            <a:prstGeom prst="rect">
              <a:avLst/>
            </a:prstGeom>
          </p:spPr>
          <p:txBody>
            <a:bodyPr anchor="ctr" rtlCol="false" tIns="63500" lIns="63500" bIns="63500" rIns="63500"/>
            <a:lstStyle/>
            <a:p>
              <a:pPr algn="ctr" marL="0" indent="0" lvl="0">
                <a:lnSpc>
                  <a:spcPts val="13999"/>
                </a:lnSpc>
              </a:pPr>
              <a:r>
                <a:rPr lang="en-US" b="true" sz="9999" spc="599">
                  <a:solidFill>
                    <a:srgbClr val="FFFFEF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THANK YOU</a:t>
              </a:r>
            </a:p>
          </p:txBody>
        </p:sp>
      </p:grpSp>
    </p:spTree>
  </p:cSld>
  <p:clrMapOvr>
    <a:masterClrMapping/>
  </p:clrMapOvr>
  <p:transition spd="fast">
    <p:push dir="u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7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750" y="4664445"/>
            <a:ext cx="613871" cy="3053609"/>
          </a:xfrm>
          <a:custGeom>
            <a:avLst/>
            <a:gdLst/>
            <a:ahLst/>
            <a:cxnLst/>
            <a:rect r="r" b="b" t="t" l="l"/>
            <a:pathLst>
              <a:path h="3053609" w="613871">
                <a:moveTo>
                  <a:pt x="0" y="0"/>
                </a:moveTo>
                <a:lnTo>
                  <a:pt x="613871" y="0"/>
                </a:lnTo>
                <a:lnTo>
                  <a:pt x="613871" y="3053610"/>
                </a:lnTo>
                <a:lnTo>
                  <a:pt x="0" y="3053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565276" b="-3475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204289"/>
            <a:ext cx="6234186" cy="3485140"/>
            <a:chOff x="0" y="0"/>
            <a:chExt cx="8312248" cy="464685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8312248" cy="4646854"/>
              <a:chOff x="0" y="0"/>
              <a:chExt cx="2320632" cy="129731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12700" y="12700"/>
                <a:ext cx="2255862" cy="1228739"/>
              </a:xfrm>
              <a:custGeom>
                <a:avLst/>
                <a:gdLst/>
                <a:ahLst/>
                <a:cxnLst/>
                <a:rect r="r" b="b" t="t" l="l"/>
                <a:pathLst>
                  <a:path h="1228739" w="2255862">
                    <a:moveTo>
                      <a:pt x="146050" y="1228739"/>
                    </a:moveTo>
                    <a:lnTo>
                      <a:pt x="2109812" y="1228739"/>
                    </a:lnTo>
                    <a:cubicBezTo>
                      <a:pt x="2189822" y="1228739"/>
                      <a:pt x="2255862" y="1162699"/>
                      <a:pt x="2255862" y="1082689"/>
                    </a:cubicBezTo>
                    <a:lnTo>
                      <a:pt x="2255862" y="146050"/>
                    </a:lnTo>
                    <a:cubicBezTo>
                      <a:pt x="2255862" y="66040"/>
                      <a:pt x="2189822" y="0"/>
                      <a:pt x="210981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082689"/>
                    </a:lnTo>
                    <a:cubicBezTo>
                      <a:pt x="0" y="1163969"/>
                      <a:pt x="66040" y="1228739"/>
                      <a:pt x="146050" y="1228739"/>
                    </a:cubicBezTo>
                    <a:close/>
                  </a:path>
                </a:pathLst>
              </a:custGeom>
              <a:solidFill>
                <a:srgbClr val="F4F4E3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320632" cy="1297319"/>
              </a:xfrm>
              <a:custGeom>
                <a:avLst/>
                <a:gdLst/>
                <a:ahLst/>
                <a:cxnLst/>
                <a:rect r="r" b="b" t="t" l="l"/>
                <a:pathLst>
                  <a:path h="1297319" w="2320632">
                    <a:moveTo>
                      <a:pt x="2257132" y="74930"/>
                    </a:moveTo>
                    <a:cubicBezTo>
                      <a:pt x="2229192" y="30480"/>
                      <a:pt x="2179662" y="0"/>
                      <a:pt x="212251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095389"/>
                    </a:lnTo>
                    <a:cubicBezTo>
                      <a:pt x="0" y="1147459"/>
                      <a:pt x="25400" y="1193179"/>
                      <a:pt x="63500" y="1222389"/>
                    </a:cubicBezTo>
                    <a:cubicBezTo>
                      <a:pt x="91440" y="1266839"/>
                      <a:pt x="140970" y="1297319"/>
                      <a:pt x="201110" y="1297319"/>
                    </a:cubicBezTo>
                    <a:lnTo>
                      <a:pt x="2161882" y="1297319"/>
                    </a:lnTo>
                    <a:cubicBezTo>
                      <a:pt x="2249512" y="1297319"/>
                      <a:pt x="2320632" y="1226199"/>
                      <a:pt x="2320632" y="1138569"/>
                    </a:cubicBezTo>
                    <a:lnTo>
                      <a:pt x="2320632" y="199951"/>
                    </a:lnTo>
                    <a:cubicBezTo>
                      <a:pt x="2320632" y="149860"/>
                      <a:pt x="2295232" y="104140"/>
                      <a:pt x="2257132" y="74930"/>
                    </a:cubicBezTo>
                    <a:close/>
                    <a:moveTo>
                      <a:pt x="12700" y="1095389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122512" y="12700"/>
                    </a:lnTo>
                    <a:cubicBezTo>
                      <a:pt x="2202522" y="12700"/>
                      <a:pt x="2268562" y="78740"/>
                      <a:pt x="2268562" y="158750"/>
                    </a:cubicBezTo>
                    <a:lnTo>
                      <a:pt x="2268562" y="1095389"/>
                    </a:lnTo>
                    <a:cubicBezTo>
                      <a:pt x="2268562" y="1175399"/>
                      <a:pt x="2202522" y="1241439"/>
                      <a:pt x="2122512" y="1241439"/>
                    </a:cubicBezTo>
                    <a:lnTo>
                      <a:pt x="158750" y="1241439"/>
                    </a:lnTo>
                    <a:cubicBezTo>
                      <a:pt x="78740" y="1241439"/>
                      <a:pt x="12700" y="1176669"/>
                      <a:pt x="12700" y="1095389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461670" y="1021104"/>
              <a:ext cx="7188971" cy="2400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Lack of Sustainable  Control of Street Lights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030450" y="2552700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52650" y="8743950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1543050" y="457200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3028742">
            <a:off x="17100296" y="2820235"/>
            <a:ext cx="1333500" cy="3309257"/>
          </a:xfrm>
          <a:custGeom>
            <a:avLst/>
            <a:gdLst/>
            <a:ahLst/>
            <a:cxnLst/>
            <a:rect r="r" b="b" t="t" l="l"/>
            <a:pathLst>
              <a:path h="3309257" w="1333500">
                <a:moveTo>
                  <a:pt x="0" y="0"/>
                </a:moveTo>
                <a:lnTo>
                  <a:pt x="1333500" y="0"/>
                </a:lnTo>
                <a:lnTo>
                  <a:pt x="1333500" y="3309257"/>
                </a:lnTo>
                <a:lnTo>
                  <a:pt x="0" y="33092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685745" y="1389084"/>
            <a:ext cx="2689132" cy="1222333"/>
          </a:xfrm>
          <a:custGeom>
            <a:avLst/>
            <a:gdLst/>
            <a:ahLst/>
            <a:cxnLst/>
            <a:rect r="r" b="b" t="t" l="l"/>
            <a:pathLst>
              <a:path h="1222333" w="2689132">
                <a:moveTo>
                  <a:pt x="0" y="0"/>
                </a:moveTo>
                <a:lnTo>
                  <a:pt x="2689133" y="0"/>
                </a:lnTo>
                <a:lnTo>
                  <a:pt x="2689133" y="1222332"/>
                </a:lnTo>
                <a:lnTo>
                  <a:pt x="0" y="1222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14500" y="1282000"/>
            <a:ext cx="15544800" cy="1530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171733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PROBLEM STATEMENT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6226981" y="4744424"/>
            <a:ext cx="6234186" cy="3485140"/>
            <a:chOff x="0" y="0"/>
            <a:chExt cx="8312248" cy="4646854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8312248" cy="4646854"/>
              <a:chOff x="0" y="0"/>
              <a:chExt cx="2320632" cy="1297319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12700" y="12700"/>
                <a:ext cx="2255862" cy="1228739"/>
              </a:xfrm>
              <a:custGeom>
                <a:avLst/>
                <a:gdLst/>
                <a:ahLst/>
                <a:cxnLst/>
                <a:rect r="r" b="b" t="t" l="l"/>
                <a:pathLst>
                  <a:path h="1228739" w="2255862">
                    <a:moveTo>
                      <a:pt x="146050" y="1228739"/>
                    </a:moveTo>
                    <a:lnTo>
                      <a:pt x="2109812" y="1228739"/>
                    </a:lnTo>
                    <a:cubicBezTo>
                      <a:pt x="2189822" y="1228739"/>
                      <a:pt x="2255862" y="1162699"/>
                      <a:pt x="2255862" y="1082689"/>
                    </a:cubicBezTo>
                    <a:lnTo>
                      <a:pt x="2255862" y="146050"/>
                    </a:lnTo>
                    <a:cubicBezTo>
                      <a:pt x="2255862" y="66040"/>
                      <a:pt x="2189822" y="0"/>
                      <a:pt x="210981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082689"/>
                    </a:lnTo>
                    <a:cubicBezTo>
                      <a:pt x="0" y="1163969"/>
                      <a:pt x="66040" y="1228739"/>
                      <a:pt x="146050" y="1228739"/>
                    </a:cubicBezTo>
                    <a:close/>
                  </a:path>
                </a:pathLst>
              </a:custGeom>
              <a:solidFill>
                <a:srgbClr val="F4F4E3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320632" cy="1297319"/>
              </a:xfrm>
              <a:custGeom>
                <a:avLst/>
                <a:gdLst/>
                <a:ahLst/>
                <a:cxnLst/>
                <a:rect r="r" b="b" t="t" l="l"/>
                <a:pathLst>
                  <a:path h="1297319" w="2320632">
                    <a:moveTo>
                      <a:pt x="2257132" y="74930"/>
                    </a:moveTo>
                    <a:cubicBezTo>
                      <a:pt x="2229192" y="30480"/>
                      <a:pt x="2179662" y="0"/>
                      <a:pt x="212251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095389"/>
                    </a:lnTo>
                    <a:cubicBezTo>
                      <a:pt x="0" y="1147459"/>
                      <a:pt x="25400" y="1193179"/>
                      <a:pt x="63500" y="1222389"/>
                    </a:cubicBezTo>
                    <a:cubicBezTo>
                      <a:pt x="91440" y="1266839"/>
                      <a:pt x="140970" y="1297319"/>
                      <a:pt x="201110" y="1297319"/>
                    </a:cubicBezTo>
                    <a:lnTo>
                      <a:pt x="2161882" y="1297319"/>
                    </a:lnTo>
                    <a:cubicBezTo>
                      <a:pt x="2249512" y="1297319"/>
                      <a:pt x="2320632" y="1226199"/>
                      <a:pt x="2320632" y="1138569"/>
                    </a:cubicBezTo>
                    <a:lnTo>
                      <a:pt x="2320632" y="199951"/>
                    </a:lnTo>
                    <a:cubicBezTo>
                      <a:pt x="2320632" y="149860"/>
                      <a:pt x="2295232" y="104140"/>
                      <a:pt x="2257132" y="74930"/>
                    </a:cubicBezTo>
                    <a:close/>
                    <a:moveTo>
                      <a:pt x="12700" y="1095389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122512" y="12700"/>
                    </a:lnTo>
                    <a:cubicBezTo>
                      <a:pt x="2202522" y="12700"/>
                      <a:pt x="2268562" y="78740"/>
                      <a:pt x="2268562" y="158750"/>
                    </a:cubicBezTo>
                    <a:lnTo>
                      <a:pt x="2268562" y="1095389"/>
                    </a:lnTo>
                    <a:cubicBezTo>
                      <a:pt x="2268562" y="1175399"/>
                      <a:pt x="2202522" y="1241439"/>
                      <a:pt x="2122512" y="1241439"/>
                    </a:cubicBezTo>
                    <a:lnTo>
                      <a:pt x="158750" y="1241439"/>
                    </a:lnTo>
                    <a:cubicBezTo>
                      <a:pt x="78740" y="1241439"/>
                      <a:pt x="12700" y="1176669"/>
                      <a:pt x="12700" y="1095389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461670" y="1021104"/>
              <a:ext cx="7188971" cy="2400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Limited CCTV Surveillance Coverage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244013" y="6787032"/>
            <a:ext cx="6234186" cy="2885065"/>
            <a:chOff x="0" y="0"/>
            <a:chExt cx="8312248" cy="3846754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8312248" cy="3846754"/>
              <a:chOff x="0" y="0"/>
              <a:chExt cx="2320632" cy="1073945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12700" y="12700"/>
                <a:ext cx="2255862" cy="1005365"/>
              </a:xfrm>
              <a:custGeom>
                <a:avLst/>
                <a:gdLst/>
                <a:ahLst/>
                <a:cxnLst/>
                <a:rect r="r" b="b" t="t" l="l"/>
                <a:pathLst>
                  <a:path h="1005365" w="2255862">
                    <a:moveTo>
                      <a:pt x="146050" y="1005365"/>
                    </a:moveTo>
                    <a:lnTo>
                      <a:pt x="2109812" y="1005365"/>
                    </a:lnTo>
                    <a:cubicBezTo>
                      <a:pt x="2189822" y="1005365"/>
                      <a:pt x="2255862" y="939325"/>
                      <a:pt x="2255862" y="859315"/>
                    </a:cubicBezTo>
                    <a:lnTo>
                      <a:pt x="2255862" y="146050"/>
                    </a:lnTo>
                    <a:cubicBezTo>
                      <a:pt x="2255862" y="66040"/>
                      <a:pt x="2189822" y="0"/>
                      <a:pt x="210981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859315"/>
                    </a:lnTo>
                    <a:cubicBezTo>
                      <a:pt x="0" y="940595"/>
                      <a:pt x="66040" y="1005365"/>
                      <a:pt x="146050" y="1005365"/>
                    </a:cubicBezTo>
                    <a:close/>
                  </a:path>
                </a:pathLst>
              </a:custGeom>
              <a:solidFill>
                <a:srgbClr val="F4F4E3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2320632" cy="1073945"/>
              </a:xfrm>
              <a:custGeom>
                <a:avLst/>
                <a:gdLst/>
                <a:ahLst/>
                <a:cxnLst/>
                <a:rect r="r" b="b" t="t" l="l"/>
                <a:pathLst>
                  <a:path h="1073945" w="2320632">
                    <a:moveTo>
                      <a:pt x="2257132" y="74930"/>
                    </a:moveTo>
                    <a:cubicBezTo>
                      <a:pt x="2229192" y="30480"/>
                      <a:pt x="2179662" y="0"/>
                      <a:pt x="212251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872015"/>
                    </a:lnTo>
                    <a:cubicBezTo>
                      <a:pt x="0" y="924085"/>
                      <a:pt x="25400" y="969805"/>
                      <a:pt x="63500" y="999015"/>
                    </a:cubicBezTo>
                    <a:cubicBezTo>
                      <a:pt x="91440" y="1043465"/>
                      <a:pt x="140970" y="1073945"/>
                      <a:pt x="201110" y="1073945"/>
                    </a:cubicBezTo>
                    <a:lnTo>
                      <a:pt x="2161882" y="1073945"/>
                    </a:lnTo>
                    <a:cubicBezTo>
                      <a:pt x="2249512" y="1073945"/>
                      <a:pt x="2320632" y="1002825"/>
                      <a:pt x="2320632" y="915195"/>
                    </a:cubicBezTo>
                    <a:lnTo>
                      <a:pt x="2320632" y="198793"/>
                    </a:lnTo>
                    <a:cubicBezTo>
                      <a:pt x="2320632" y="149860"/>
                      <a:pt x="2295232" y="104140"/>
                      <a:pt x="2257132" y="74930"/>
                    </a:cubicBezTo>
                    <a:close/>
                    <a:moveTo>
                      <a:pt x="12700" y="872015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122512" y="12700"/>
                    </a:lnTo>
                    <a:cubicBezTo>
                      <a:pt x="2202522" y="12700"/>
                      <a:pt x="2268562" y="78740"/>
                      <a:pt x="2268562" y="158750"/>
                    </a:cubicBezTo>
                    <a:lnTo>
                      <a:pt x="2268562" y="872015"/>
                    </a:lnTo>
                    <a:cubicBezTo>
                      <a:pt x="2268562" y="952025"/>
                      <a:pt x="2202522" y="1018065"/>
                      <a:pt x="2122512" y="1018065"/>
                    </a:cubicBezTo>
                    <a:lnTo>
                      <a:pt x="158750" y="1018065"/>
                    </a:lnTo>
                    <a:cubicBezTo>
                      <a:pt x="78740" y="1018065"/>
                      <a:pt x="12700" y="953295"/>
                      <a:pt x="12700" y="872015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461670" y="1021104"/>
              <a:ext cx="7188971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Inaccurate Weather Data from Satellites:</a:t>
              </a:r>
            </a:p>
          </p:txBody>
        </p:sp>
      </p:grpSp>
    </p:spTree>
  </p:cSld>
  <p:clrMapOvr>
    <a:masterClrMapping/>
  </p:clrMapOvr>
  <p:transition spd="slow">
    <p:cover dir="ld"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028700"/>
            <a:ext cx="7851058" cy="4343400"/>
            <a:chOff x="0" y="0"/>
            <a:chExt cx="10468077" cy="57912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468077" cy="5791200"/>
              <a:chOff x="0" y="0"/>
              <a:chExt cx="2584865" cy="143001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2700" y="12700"/>
                <a:ext cx="2520095" cy="1361431"/>
              </a:xfrm>
              <a:custGeom>
                <a:avLst/>
                <a:gdLst/>
                <a:ahLst/>
                <a:cxnLst/>
                <a:rect r="r" b="b" t="t" l="l"/>
                <a:pathLst>
                  <a:path h="1361431" w="2520095">
                    <a:moveTo>
                      <a:pt x="146050" y="1361431"/>
                    </a:moveTo>
                    <a:lnTo>
                      <a:pt x="2374045" y="1361431"/>
                    </a:lnTo>
                    <a:cubicBezTo>
                      <a:pt x="2454055" y="1361431"/>
                      <a:pt x="2520095" y="1295391"/>
                      <a:pt x="2520095" y="1215381"/>
                    </a:cubicBezTo>
                    <a:lnTo>
                      <a:pt x="2520095" y="146050"/>
                    </a:lnTo>
                    <a:cubicBezTo>
                      <a:pt x="2520095" y="66040"/>
                      <a:pt x="2454055" y="0"/>
                      <a:pt x="2374045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215381"/>
                    </a:lnTo>
                    <a:cubicBezTo>
                      <a:pt x="0" y="1296661"/>
                      <a:pt x="66040" y="1361431"/>
                      <a:pt x="146050" y="1361431"/>
                    </a:cubicBezTo>
                    <a:close/>
                  </a:path>
                </a:pathLst>
              </a:custGeom>
              <a:solidFill>
                <a:srgbClr val="D8B1D8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584865" cy="1430011"/>
              </a:xfrm>
              <a:custGeom>
                <a:avLst/>
                <a:gdLst/>
                <a:ahLst/>
                <a:cxnLst/>
                <a:rect r="r" b="b" t="t" l="l"/>
                <a:pathLst>
                  <a:path h="1430011" w="2584865">
                    <a:moveTo>
                      <a:pt x="2521365" y="74930"/>
                    </a:moveTo>
                    <a:cubicBezTo>
                      <a:pt x="2493425" y="30480"/>
                      <a:pt x="2443895" y="0"/>
                      <a:pt x="2386745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228081"/>
                    </a:lnTo>
                    <a:cubicBezTo>
                      <a:pt x="0" y="1280151"/>
                      <a:pt x="25400" y="1325871"/>
                      <a:pt x="63500" y="1355081"/>
                    </a:cubicBezTo>
                    <a:cubicBezTo>
                      <a:pt x="91440" y="1399531"/>
                      <a:pt x="140970" y="1430011"/>
                      <a:pt x="202334" y="1430011"/>
                    </a:cubicBezTo>
                    <a:lnTo>
                      <a:pt x="2426115" y="1430011"/>
                    </a:lnTo>
                    <a:cubicBezTo>
                      <a:pt x="2513745" y="1430011"/>
                      <a:pt x="2584865" y="1358891"/>
                      <a:pt x="2584865" y="1271261"/>
                    </a:cubicBezTo>
                    <a:lnTo>
                      <a:pt x="2584865" y="200639"/>
                    </a:lnTo>
                    <a:cubicBezTo>
                      <a:pt x="2584865" y="149860"/>
                      <a:pt x="2559465" y="104140"/>
                      <a:pt x="2521365" y="74930"/>
                    </a:cubicBezTo>
                    <a:close/>
                    <a:moveTo>
                      <a:pt x="12700" y="1228081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386745" y="12700"/>
                    </a:lnTo>
                    <a:cubicBezTo>
                      <a:pt x="2466755" y="12700"/>
                      <a:pt x="2532795" y="78740"/>
                      <a:pt x="2532795" y="158750"/>
                    </a:cubicBezTo>
                    <a:lnTo>
                      <a:pt x="2532795" y="1228081"/>
                    </a:lnTo>
                    <a:cubicBezTo>
                      <a:pt x="2532795" y="1308091"/>
                      <a:pt x="2466755" y="1374131"/>
                      <a:pt x="2386745" y="1374131"/>
                    </a:cubicBezTo>
                    <a:lnTo>
                      <a:pt x="158750" y="1374131"/>
                    </a:lnTo>
                    <a:cubicBezTo>
                      <a:pt x="78740" y="1374131"/>
                      <a:pt x="12700" y="1309361"/>
                      <a:pt x="12700" y="1228081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622323" y="650656"/>
              <a:ext cx="8991810" cy="427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 b="true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Automatic Street Light Management: </a:t>
              </a:r>
            </a:p>
            <a:p>
              <a:pPr algn="ctr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Utilizes embedded services to access and control street lights, allowing for intensity adjustments based on traffic conditions. Along with remote access to every node using IoT and Cloud Services.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367887" y="6248400"/>
            <a:ext cx="7429500" cy="2324100"/>
            <a:chOff x="0" y="0"/>
            <a:chExt cx="9906000" cy="309880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9906000" cy="3098800"/>
              <a:chOff x="0" y="0"/>
              <a:chExt cx="2446072" cy="76518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12700" y="12700"/>
                <a:ext cx="2381302" cy="696601"/>
              </a:xfrm>
              <a:custGeom>
                <a:avLst/>
                <a:gdLst/>
                <a:ahLst/>
                <a:cxnLst/>
                <a:rect r="r" b="b" t="t" l="l"/>
                <a:pathLst>
                  <a:path h="696601" w="2381302">
                    <a:moveTo>
                      <a:pt x="146050" y="696601"/>
                    </a:moveTo>
                    <a:lnTo>
                      <a:pt x="2235252" y="696601"/>
                    </a:lnTo>
                    <a:cubicBezTo>
                      <a:pt x="2315262" y="696601"/>
                      <a:pt x="2381302" y="630562"/>
                      <a:pt x="2381302" y="550551"/>
                    </a:cubicBezTo>
                    <a:lnTo>
                      <a:pt x="2381302" y="146050"/>
                    </a:lnTo>
                    <a:cubicBezTo>
                      <a:pt x="2381302" y="66040"/>
                      <a:pt x="2315262" y="0"/>
                      <a:pt x="223525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50551"/>
                    </a:lnTo>
                    <a:cubicBezTo>
                      <a:pt x="0" y="631831"/>
                      <a:pt x="66040" y="696601"/>
                      <a:pt x="146050" y="696601"/>
                    </a:cubicBezTo>
                    <a:close/>
                  </a:path>
                </a:pathLst>
              </a:custGeom>
              <a:solidFill>
                <a:srgbClr val="D8B1D8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446072" cy="765181"/>
              </a:xfrm>
              <a:custGeom>
                <a:avLst/>
                <a:gdLst/>
                <a:ahLst/>
                <a:cxnLst/>
                <a:rect r="r" b="b" t="t" l="l"/>
                <a:pathLst>
                  <a:path h="765181" w="2446072">
                    <a:moveTo>
                      <a:pt x="2382572" y="74930"/>
                    </a:moveTo>
                    <a:cubicBezTo>
                      <a:pt x="2354632" y="30480"/>
                      <a:pt x="2305102" y="0"/>
                      <a:pt x="224795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63251"/>
                    </a:lnTo>
                    <a:cubicBezTo>
                      <a:pt x="0" y="615321"/>
                      <a:pt x="25400" y="661041"/>
                      <a:pt x="63500" y="690251"/>
                    </a:cubicBezTo>
                    <a:cubicBezTo>
                      <a:pt x="91440" y="734701"/>
                      <a:pt x="140970" y="765181"/>
                      <a:pt x="201691" y="765181"/>
                    </a:cubicBezTo>
                    <a:lnTo>
                      <a:pt x="2287322" y="765181"/>
                    </a:lnTo>
                    <a:cubicBezTo>
                      <a:pt x="2374952" y="765181"/>
                      <a:pt x="2446072" y="694062"/>
                      <a:pt x="2446072" y="606431"/>
                    </a:cubicBezTo>
                    <a:lnTo>
                      <a:pt x="2446072" y="197192"/>
                    </a:lnTo>
                    <a:cubicBezTo>
                      <a:pt x="2446072" y="149860"/>
                      <a:pt x="2420672" y="104140"/>
                      <a:pt x="2382572" y="74930"/>
                    </a:cubicBezTo>
                    <a:close/>
                    <a:moveTo>
                      <a:pt x="12700" y="563251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247952" y="12700"/>
                    </a:lnTo>
                    <a:cubicBezTo>
                      <a:pt x="2327962" y="12700"/>
                      <a:pt x="2394002" y="78740"/>
                      <a:pt x="2394002" y="158750"/>
                    </a:cubicBezTo>
                    <a:lnTo>
                      <a:pt x="2394002" y="563251"/>
                    </a:lnTo>
                    <a:cubicBezTo>
                      <a:pt x="2394002" y="643262"/>
                      <a:pt x="2327962" y="709301"/>
                      <a:pt x="2247952" y="709301"/>
                    </a:cubicBezTo>
                    <a:lnTo>
                      <a:pt x="158750" y="709301"/>
                    </a:lnTo>
                    <a:cubicBezTo>
                      <a:pt x="78740" y="709301"/>
                      <a:pt x="12700" y="644531"/>
                      <a:pt x="12700" y="563251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588907" y="516788"/>
              <a:ext cx="8509000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Enhanced CCTV Surveillance: Host live camera feeds for improved security coverage and analysis.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19175"/>
            <a:ext cx="7234376" cy="2797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9"/>
              </a:lnSpc>
            </a:pPr>
            <a:r>
              <a:rPr lang="en-US" b="true" sz="9999">
                <a:solidFill>
                  <a:srgbClr val="171733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OUR SOLUTION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71646" y="5467350"/>
            <a:ext cx="8148484" cy="3886200"/>
            <a:chOff x="0" y="0"/>
            <a:chExt cx="10864645" cy="518160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864645" cy="5181600"/>
              <a:chOff x="0" y="0"/>
              <a:chExt cx="2446072" cy="116658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12700" y="12700"/>
                <a:ext cx="2381302" cy="1098008"/>
              </a:xfrm>
              <a:custGeom>
                <a:avLst/>
                <a:gdLst/>
                <a:ahLst/>
                <a:cxnLst/>
                <a:rect r="r" b="b" t="t" l="l"/>
                <a:pathLst>
                  <a:path h="1098008" w="2381302">
                    <a:moveTo>
                      <a:pt x="146050" y="1098008"/>
                    </a:moveTo>
                    <a:lnTo>
                      <a:pt x="2235252" y="1098008"/>
                    </a:lnTo>
                    <a:cubicBezTo>
                      <a:pt x="2315262" y="1098008"/>
                      <a:pt x="2381302" y="1031968"/>
                      <a:pt x="2381302" y="951958"/>
                    </a:cubicBezTo>
                    <a:lnTo>
                      <a:pt x="2381302" y="146050"/>
                    </a:lnTo>
                    <a:cubicBezTo>
                      <a:pt x="2381302" y="66040"/>
                      <a:pt x="2315262" y="0"/>
                      <a:pt x="223525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951958"/>
                    </a:lnTo>
                    <a:cubicBezTo>
                      <a:pt x="0" y="1033238"/>
                      <a:pt x="66040" y="1098008"/>
                      <a:pt x="146050" y="1098008"/>
                    </a:cubicBezTo>
                    <a:close/>
                  </a:path>
                </a:pathLst>
              </a:custGeom>
              <a:solidFill>
                <a:srgbClr val="D8B1D8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446072" cy="1166588"/>
              </a:xfrm>
              <a:custGeom>
                <a:avLst/>
                <a:gdLst/>
                <a:ahLst/>
                <a:cxnLst/>
                <a:rect r="r" b="b" t="t" l="l"/>
                <a:pathLst>
                  <a:path h="1166588" w="2446072">
                    <a:moveTo>
                      <a:pt x="2382572" y="74930"/>
                    </a:moveTo>
                    <a:cubicBezTo>
                      <a:pt x="2354632" y="30480"/>
                      <a:pt x="2305102" y="0"/>
                      <a:pt x="224795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964658"/>
                    </a:lnTo>
                    <a:cubicBezTo>
                      <a:pt x="0" y="1016728"/>
                      <a:pt x="25400" y="1062448"/>
                      <a:pt x="63500" y="1091658"/>
                    </a:cubicBezTo>
                    <a:cubicBezTo>
                      <a:pt x="91440" y="1136108"/>
                      <a:pt x="140970" y="1166588"/>
                      <a:pt x="201691" y="1166588"/>
                    </a:cubicBezTo>
                    <a:lnTo>
                      <a:pt x="2287322" y="1166588"/>
                    </a:lnTo>
                    <a:cubicBezTo>
                      <a:pt x="2374952" y="1166588"/>
                      <a:pt x="2446072" y="1095468"/>
                      <a:pt x="2446072" y="1007838"/>
                    </a:cubicBezTo>
                    <a:lnTo>
                      <a:pt x="2446072" y="199273"/>
                    </a:lnTo>
                    <a:cubicBezTo>
                      <a:pt x="2446072" y="149860"/>
                      <a:pt x="2420672" y="104140"/>
                      <a:pt x="2382572" y="74930"/>
                    </a:cubicBezTo>
                    <a:close/>
                    <a:moveTo>
                      <a:pt x="12700" y="964658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247952" y="12700"/>
                    </a:lnTo>
                    <a:cubicBezTo>
                      <a:pt x="2327962" y="12700"/>
                      <a:pt x="2394002" y="78740"/>
                      <a:pt x="2394002" y="158750"/>
                    </a:cubicBezTo>
                    <a:lnTo>
                      <a:pt x="2394002" y="964658"/>
                    </a:lnTo>
                    <a:cubicBezTo>
                      <a:pt x="2394002" y="1044668"/>
                      <a:pt x="2327962" y="1110708"/>
                      <a:pt x="2247952" y="1110708"/>
                    </a:cubicBezTo>
                    <a:lnTo>
                      <a:pt x="158750" y="1110708"/>
                    </a:lnTo>
                    <a:cubicBezTo>
                      <a:pt x="78740" y="1110708"/>
                      <a:pt x="12700" y="1045938"/>
                      <a:pt x="12700" y="964658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645898" y="577247"/>
              <a:ext cx="9332452" cy="378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29"/>
                </a:lnSpc>
                <a:spcBef>
                  <a:spcPct val="0"/>
                </a:spcBef>
              </a:pPr>
              <a:r>
                <a:rPr lang="en-US" b="true" sz="3107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Accurate Weather Monitoring: Deploy sensors for humidity, rain, and temperature, integrated with an IoT server, to provide precise local weather data, aiding in optimizing delivery schedules.</a:t>
              </a:r>
            </a:p>
          </p:txBody>
        </p:sp>
      </p:grpSp>
    </p:spTree>
  </p:cSld>
  <p:clrMapOvr>
    <a:masterClrMapping/>
  </p:clrMapOvr>
  <p:transition spd="slow">
    <p:cover dir="ld"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D8B1D8">
                <a:alpha val="100000"/>
              </a:srgbClr>
            </a:gs>
            <a:gs pos="100000">
              <a:srgbClr val="9B87C4">
                <a:alpha val="100000"/>
              </a:srgbClr>
            </a:gs>
          </a:gsLst>
          <a:lin ang="2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11673" y="8208805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33500" y="2349931"/>
            <a:ext cx="16034740" cy="1622156"/>
            <a:chOff x="0" y="0"/>
            <a:chExt cx="21379653" cy="21628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1379653" cy="2162874"/>
              <a:chOff x="0" y="0"/>
              <a:chExt cx="7439697" cy="75263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2700" y="12700"/>
                <a:ext cx="7374927" cy="684058"/>
              </a:xfrm>
              <a:custGeom>
                <a:avLst/>
                <a:gdLst/>
                <a:ahLst/>
                <a:cxnLst/>
                <a:rect r="r" b="b" t="t" l="l"/>
                <a:pathLst>
                  <a:path h="684058" w="7374927">
                    <a:moveTo>
                      <a:pt x="146050" y="684058"/>
                    </a:moveTo>
                    <a:lnTo>
                      <a:pt x="7228877" y="684058"/>
                    </a:lnTo>
                    <a:cubicBezTo>
                      <a:pt x="7308887" y="684058"/>
                      <a:pt x="7374927" y="618018"/>
                      <a:pt x="7374927" y="538008"/>
                    </a:cubicBezTo>
                    <a:lnTo>
                      <a:pt x="7374927" y="146050"/>
                    </a:lnTo>
                    <a:cubicBezTo>
                      <a:pt x="7374927" y="66040"/>
                      <a:pt x="7308887" y="0"/>
                      <a:pt x="722887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38008"/>
                    </a:lnTo>
                    <a:cubicBezTo>
                      <a:pt x="0" y="619287"/>
                      <a:pt x="66040" y="684058"/>
                      <a:pt x="146050" y="684058"/>
                    </a:cubicBezTo>
                    <a:close/>
                  </a:path>
                </a:pathLst>
              </a:custGeom>
              <a:solidFill>
                <a:srgbClr val="F4F4E3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439697" cy="752637"/>
              </a:xfrm>
              <a:custGeom>
                <a:avLst/>
                <a:gdLst/>
                <a:ahLst/>
                <a:cxnLst/>
                <a:rect r="r" b="b" t="t" l="l"/>
                <a:pathLst>
                  <a:path h="752637" w="7439697">
                    <a:moveTo>
                      <a:pt x="7376197" y="74930"/>
                    </a:moveTo>
                    <a:cubicBezTo>
                      <a:pt x="7348258" y="30480"/>
                      <a:pt x="7298727" y="0"/>
                      <a:pt x="724157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50708"/>
                    </a:lnTo>
                    <a:cubicBezTo>
                      <a:pt x="0" y="602777"/>
                      <a:pt x="25400" y="648497"/>
                      <a:pt x="63500" y="677708"/>
                    </a:cubicBezTo>
                    <a:cubicBezTo>
                      <a:pt x="91440" y="722158"/>
                      <a:pt x="140970" y="752637"/>
                      <a:pt x="224820" y="752637"/>
                    </a:cubicBezTo>
                    <a:lnTo>
                      <a:pt x="7280947" y="752637"/>
                    </a:lnTo>
                    <a:cubicBezTo>
                      <a:pt x="7368577" y="752637"/>
                      <a:pt x="7439697" y="681518"/>
                      <a:pt x="7439697" y="593888"/>
                    </a:cubicBezTo>
                    <a:lnTo>
                      <a:pt x="7439697" y="197127"/>
                    </a:lnTo>
                    <a:cubicBezTo>
                      <a:pt x="7439697" y="149860"/>
                      <a:pt x="7414297" y="104140"/>
                      <a:pt x="7376197" y="74930"/>
                    </a:cubicBezTo>
                    <a:close/>
                    <a:moveTo>
                      <a:pt x="12700" y="550708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7241577" y="12700"/>
                    </a:lnTo>
                    <a:cubicBezTo>
                      <a:pt x="7321587" y="12700"/>
                      <a:pt x="7387627" y="78740"/>
                      <a:pt x="7387627" y="158750"/>
                    </a:cubicBezTo>
                    <a:lnTo>
                      <a:pt x="7387627" y="550708"/>
                    </a:lnTo>
                    <a:cubicBezTo>
                      <a:pt x="7387627" y="630718"/>
                      <a:pt x="7321587" y="696758"/>
                      <a:pt x="7241577" y="696758"/>
                    </a:cubicBezTo>
                    <a:lnTo>
                      <a:pt x="158750" y="696758"/>
                    </a:lnTo>
                    <a:cubicBezTo>
                      <a:pt x="78740" y="696758"/>
                      <a:pt x="12700" y="631987"/>
                      <a:pt x="12700" y="550708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202088" y="459098"/>
              <a:ext cx="18614931" cy="1090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35"/>
                </a:lnSpc>
                <a:spcBef>
                  <a:spcPct val="0"/>
                </a:spcBef>
              </a:pPr>
              <a:r>
                <a:rPr lang="en-US" b="true" sz="2696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Energy Efficiency: Automated lighting reduces energy consumption by up to 25% per street light.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33500" y="4213280"/>
            <a:ext cx="16034740" cy="1216617"/>
            <a:chOff x="0" y="0"/>
            <a:chExt cx="21379653" cy="162215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1379653" cy="1622156"/>
              <a:chOff x="0" y="0"/>
              <a:chExt cx="7439697" cy="56447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2700" y="12700"/>
                <a:ext cx="7374927" cy="495898"/>
              </a:xfrm>
              <a:custGeom>
                <a:avLst/>
                <a:gdLst/>
                <a:ahLst/>
                <a:cxnLst/>
                <a:rect r="r" b="b" t="t" l="l"/>
                <a:pathLst>
                  <a:path h="495898" w="7374927">
                    <a:moveTo>
                      <a:pt x="146050" y="495898"/>
                    </a:moveTo>
                    <a:lnTo>
                      <a:pt x="7228877" y="495898"/>
                    </a:lnTo>
                    <a:cubicBezTo>
                      <a:pt x="7308887" y="495898"/>
                      <a:pt x="7374927" y="429858"/>
                      <a:pt x="7374927" y="349848"/>
                    </a:cubicBezTo>
                    <a:lnTo>
                      <a:pt x="7374927" y="146050"/>
                    </a:lnTo>
                    <a:cubicBezTo>
                      <a:pt x="7374927" y="66040"/>
                      <a:pt x="7308887" y="0"/>
                      <a:pt x="722887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49848"/>
                    </a:lnTo>
                    <a:cubicBezTo>
                      <a:pt x="0" y="431128"/>
                      <a:pt x="66040" y="495898"/>
                      <a:pt x="146050" y="495898"/>
                    </a:cubicBezTo>
                    <a:close/>
                  </a:path>
                </a:pathLst>
              </a:custGeom>
              <a:solidFill>
                <a:srgbClr val="F4F4E3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439697" cy="564478"/>
              </a:xfrm>
              <a:custGeom>
                <a:avLst/>
                <a:gdLst/>
                <a:ahLst/>
                <a:cxnLst/>
                <a:rect r="r" b="b" t="t" l="l"/>
                <a:pathLst>
                  <a:path h="564478" w="7439697">
                    <a:moveTo>
                      <a:pt x="7376197" y="74930"/>
                    </a:moveTo>
                    <a:cubicBezTo>
                      <a:pt x="7348258" y="30480"/>
                      <a:pt x="7298727" y="0"/>
                      <a:pt x="724157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62548"/>
                    </a:lnTo>
                    <a:cubicBezTo>
                      <a:pt x="0" y="414618"/>
                      <a:pt x="25400" y="460338"/>
                      <a:pt x="63500" y="489548"/>
                    </a:cubicBezTo>
                    <a:cubicBezTo>
                      <a:pt x="91440" y="533998"/>
                      <a:pt x="140970" y="564478"/>
                      <a:pt x="224820" y="564478"/>
                    </a:cubicBezTo>
                    <a:lnTo>
                      <a:pt x="7280947" y="564478"/>
                    </a:lnTo>
                    <a:cubicBezTo>
                      <a:pt x="7368577" y="564478"/>
                      <a:pt x="7439697" y="493358"/>
                      <a:pt x="7439697" y="405728"/>
                    </a:cubicBezTo>
                    <a:lnTo>
                      <a:pt x="7439697" y="196151"/>
                    </a:lnTo>
                    <a:cubicBezTo>
                      <a:pt x="7439697" y="149860"/>
                      <a:pt x="7414297" y="104140"/>
                      <a:pt x="7376197" y="74930"/>
                    </a:cubicBezTo>
                    <a:close/>
                    <a:moveTo>
                      <a:pt x="12700" y="362548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7241577" y="12700"/>
                    </a:lnTo>
                    <a:cubicBezTo>
                      <a:pt x="7321587" y="12700"/>
                      <a:pt x="7387627" y="78740"/>
                      <a:pt x="7387627" y="158750"/>
                    </a:cubicBezTo>
                    <a:lnTo>
                      <a:pt x="7387627" y="362548"/>
                    </a:lnTo>
                    <a:cubicBezTo>
                      <a:pt x="7387627" y="442558"/>
                      <a:pt x="7321587" y="508598"/>
                      <a:pt x="7241577" y="508598"/>
                    </a:cubicBezTo>
                    <a:lnTo>
                      <a:pt x="158750" y="508598"/>
                    </a:lnTo>
                    <a:cubicBezTo>
                      <a:pt x="78740" y="508598"/>
                      <a:pt x="12700" y="443828"/>
                      <a:pt x="12700" y="362548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1044685" y="450086"/>
              <a:ext cx="19004136" cy="55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35"/>
                </a:lnSpc>
                <a:spcBef>
                  <a:spcPct val="0"/>
                </a:spcBef>
              </a:pPr>
              <a:r>
                <a:rPr lang="en-US" b="true" sz="2696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Enhanced Public Safety: Real-time CCTV surveillance reduces crime rates by 20-25%.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33500" y="873556"/>
            <a:ext cx="11054921" cy="1238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171733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PRODUCT OUTCOME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333500" y="8361293"/>
            <a:ext cx="16034740" cy="1216617"/>
            <a:chOff x="0" y="0"/>
            <a:chExt cx="21379653" cy="1622156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1379653" cy="1622156"/>
              <a:chOff x="0" y="0"/>
              <a:chExt cx="7439697" cy="564478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12700" y="12700"/>
                <a:ext cx="7374927" cy="495898"/>
              </a:xfrm>
              <a:custGeom>
                <a:avLst/>
                <a:gdLst/>
                <a:ahLst/>
                <a:cxnLst/>
                <a:rect r="r" b="b" t="t" l="l"/>
                <a:pathLst>
                  <a:path h="495898" w="7374927">
                    <a:moveTo>
                      <a:pt x="146050" y="495898"/>
                    </a:moveTo>
                    <a:lnTo>
                      <a:pt x="7228877" y="495898"/>
                    </a:lnTo>
                    <a:cubicBezTo>
                      <a:pt x="7308887" y="495898"/>
                      <a:pt x="7374927" y="429858"/>
                      <a:pt x="7374927" y="349848"/>
                    </a:cubicBezTo>
                    <a:lnTo>
                      <a:pt x="7374927" y="146050"/>
                    </a:lnTo>
                    <a:cubicBezTo>
                      <a:pt x="7374927" y="66040"/>
                      <a:pt x="7308887" y="0"/>
                      <a:pt x="722887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49848"/>
                    </a:lnTo>
                    <a:cubicBezTo>
                      <a:pt x="0" y="431128"/>
                      <a:pt x="66040" y="495898"/>
                      <a:pt x="146050" y="495898"/>
                    </a:cubicBezTo>
                    <a:close/>
                  </a:path>
                </a:pathLst>
              </a:custGeom>
              <a:solidFill>
                <a:srgbClr val="F4F4E3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439697" cy="564478"/>
              </a:xfrm>
              <a:custGeom>
                <a:avLst/>
                <a:gdLst/>
                <a:ahLst/>
                <a:cxnLst/>
                <a:rect r="r" b="b" t="t" l="l"/>
                <a:pathLst>
                  <a:path h="564478" w="7439697">
                    <a:moveTo>
                      <a:pt x="7376197" y="74930"/>
                    </a:moveTo>
                    <a:cubicBezTo>
                      <a:pt x="7348258" y="30480"/>
                      <a:pt x="7298727" y="0"/>
                      <a:pt x="724157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62548"/>
                    </a:lnTo>
                    <a:cubicBezTo>
                      <a:pt x="0" y="414618"/>
                      <a:pt x="25400" y="460338"/>
                      <a:pt x="63500" y="489548"/>
                    </a:cubicBezTo>
                    <a:cubicBezTo>
                      <a:pt x="91440" y="533998"/>
                      <a:pt x="140970" y="564478"/>
                      <a:pt x="224820" y="564478"/>
                    </a:cubicBezTo>
                    <a:lnTo>
                      <a:pt x="7280947" y="564478"/>
                    </a:lnTo>
                    <a:cubicBezTo>
                      <a:pt x="7368577" y="564478"/>
                      <a:pt x="7439697" y="493358"/>
                      <a:pt x="7439697" y="405728"/>
                    </a:cubicBezTo>
                    <a:lnTo>
                      <a:pt x="7439697" y="196151"/>
                    </a:lnTo>
                    <a:cubicBezTo>
                      <a:pt x="7439697" y="149860"/>
                      <a:pt x="7414297" y="104140"/>
                      <a:pt x="7376197" y="74930"/>
                    </a:cubicBezTo>
                    <a:close/>
                    <a:moveTo>
                      <a:pt x="12700" y="362548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7241577" y="12700"/>
                    </a:lnTo>
                    <a:cubicBezTo>
                      <a:pt x="7321587" y="12700"/>
                      <a:pt x="7387627" y="78740"/>
                      <a:pt x="7387627" y="158750"/>
                    </a:cubicBezTo>
                    <a:lnTo>
                      <a:pt x="7387627" y="362548"/>
                    </a:lnTo>
                    <a:cubicBezTo>
                      <a:pt x="7387627" y="442558"/>
                      <a:pt x="7321587" y="508598"/>
                      <a:pt x="7241577" y="508598"/>
                    </a:cubicBezTo>
                    <a:lnTo>
                      <a:pt x="158750" y="508598"/>
                    </a:lnTo>
                    <a:cubicBezTo>
                      <a:pt x="78740" y="508598"/>
                      <a:pt x="12700" y="443828"/>
                      <a:pt x="12700" y="362548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1044685" y="450086"/>
              <a:ext cx="19004136" cy="55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35"/>
                </a:lnSpc>
                <a:spcBef>
                  <a:spcPct val="0"/>
                </a:spcBef>
              </a:pPr>
              <a:r>
                <a:rPr lang="en-US" b="true" sz="2696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Cost Savings: Streetlight automation lowers operational costs by 30-50% annually.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33500" y="6992189"/>
            <a:ext cx="16034740" cy="1216617"/>
            <a:chOff x="0" y="0"/>
            <a:chExt cx="21379653" cy="162215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1379653" cy="1622156"/>
              <a:chOff x="0" y="0"/>
              <a:chExt cx="7439697" cy="56447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12700" y="12700"/>
                <a:ext cx="7374927" cy="495898"/>
              </a:xfrm>
              <a:custGeom>
                <a:avLst/>
                <a:gdLst/>
                <a:ahLst/>
                <a:cxnLst/>
                <a:rect r="r" b="b" t="t" l="l"/>
                <a:pathLst>
                  <a:path h="495898" w="7374927">
                    <a:moveTo>
                      <a:pt x="146050" y="495898"/>
                    </a:moveTo>
                    <a:lnTo>
                      <a:pt x="7228877" y="495898"/>
                    </a:lnTo>
                    <a:cubicBezTo>
                      <a:pt x="7308887" y="495898"/>
                      <a:pt x="7374927" y="429858"/>
                      <a:pt x="7374927" y="349848"/>
                    </a:cubicBezTo>
                    <a:lnTo>
                      <a:pt x="7374927" y="146050"/>
                    </a:lnTo>
                    <a:cubicBezTo>
                      <a:pt x="7374927" y="66040"/>
                      <a:pt x="7308887" y="0"/>
                      <a:pt x="722887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49848"/>
                    </a:lnTo>
                    <a:cubicBezTo>
                      <a:pt x="0" y="431128"/>
                      <a:pt x="66040" y="495898"/>
                      <a:pt x="146050" y="495898"/>
                    </a:cubicBezTo>
                    <a:close/>
                  </a:path>
                </a:pathLst>
              </a:custGeom>
              <a:solidFill>
                <a:srgbClr val="F4F4E3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7439697" cy="564478"/>
              </a:xfrm>
              <a:custGeom>
                <a:avLst/>
                <a:gdLst/>
                <a:ahLst/>
                <a:cxnLst/>
                <a:rect r="r" b="b" t="t" l="l"/>
                <a:pathLst>
                  <a:path h="564478" w="7439697">
                    <a:moveTo>
                      <a:pt x="7376197" y="74930"/>
                    </a:moveTo>
                    <a:cubicBezTo>
                      <a:pt x="7348258" y="30480"/>
                      <a:pt x="7298727" y="0"/>
                      <a:pt x="724157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62548"/>
                    </a:lnTo>
                    <a:cubicBezTo>
                      <a:pt x="0" y="414618"/>
                      <a:pt x="25400" y="460338"/>
                      <a:pt x="63500" y="489548"/>
                    </a:cubicBezTo>
                    <a:cubicBezTo>
                      <a:pt x="91440" y="533998"/>
                      <a:pt x="140970" y="564478"/>
                      <a:pt x="224820" y="564478"/>
                    </a:cubicBezTo>
                    <a:lnTo>
                      <a:pt x="7280947" y="564478"/>
                    </a:lnTo>
                    <a:cubicBezTo>
                      <a:pt x="7368577" y="564478"/>
                      <a:pt x="7439697" y="493358"/>
                      <a:pt x="7439697" y="405728"/>
                    </a:cubicBezTo>
                    <a:lnTo>
                      <a:pt x="7439697" y="196151"/>
                    </a:lnTo>
                    <a:cubicBezTo>
                      <a:pt x="7439697" y="149860"/>
                      <a:pt x="7414297" y="104140"/>
                      <a:pt x="7376197" y="74930"/>
                    </a:cubicBezTo>
                    <a:close/>
                    <a:moveTo>
                      <a:pt x="12700" y="362548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7241577" y="12700"/>
                    </a:lnTo>
                    <a:cubicBezTo>
                      <a:pt x="7321587" y="12700"/>
                      <a:pt x="7387627" y="78740"/>
                      <a:pt x="7387627" y="158750"/>
                    </a:cubicBezTo>
                    <a:lnTo>
                      <a:pt x="7387627" y="362548"/>
                    </a:lnTo>
                    <a:cubicBezTo>
                      <a:pt x="7387627" y="442558"/>
                      <a:pt x="7321587" y="508598"/>
                      <a:pt x="7241577" y="508598"/>
                    </a:cubicBezTo>
                    <a:lnTo>
                      <a:pt x="158750" y="508598"/>
                    </a:lnTo>
                    <a:cubicBezTo>
                      <a:pt x="78740" y="508598"/>
                      <a:pt x="12700" y="443828"/>
                      <a:pt x="12700" y="362548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044685" y="450086"/>
              <a:ext cx="19004136" cy="55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35"/>
                </a:lnSpc>
                <a:spcBef>
                  <a:spcPct val="0"/>
                </a:spcBef>
              </a:pPr>
              <a:r>
                <a:rPr lang="en-US" b="true" sz="2696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Revenue Generation: Monetized weather data can generate up to ₹50,000/month.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33500" y="5601346"/>
            <a:ext cx="16034740" cy="1216617"/>
            <a:chOff x="0" y="0"/>
            <a:chExt cx="21379653" cy="1622156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21379653" cy="1622156"/>
              <a:chOff x="0" y="0"/>
              <a:chExt cx="7439697" cy="564478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12700" y="12700"/>
                <a:ext cx="7374927" cy="495898"/>
              </a:xfrm>
              <a:custGeom>
                <a:avLst/>
                <a:gdLst/>
                <a:ahLst/>
                <a:cxnLst/>
                <a:rect r="r" b="b" t="t" l="l"/>
                <a:pathLst>
                  <a:path h="495898" w="7374927">
                    <a:moveTo>
                      <a:pt x="146050" y="495898"/>
                    </a:moveTo>
                    <a:lnTo>
                      <a:pt x="7228877" y="495898"/>
                    </a:lnTo>
                    <a:cubicBezTo>
                      <a:pt x="7308887" y="495898"/>
                      <a:pt x="7374927" y="429858"/>
                      <a:pt x="7374927" y="349848"/>
                    </a:cubicBezTo>
                    <a:lnTo>
                      <a:pt x="7374927" y="146050"/>
                    </a:lnTo>
                    <a:cubicBezTo>
                      <a:pt x="7374927" y="66040"/>
                      <a:pt x="7308887" y="0"/>
                      <a:pt x="722887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49848"/>
                    </a:lnTo>
                    <a:cubicBezTo>
                      <a:pt x="0" y="431128"/>
                      <a:pt x="66040" y="495898"/>
                      <a:pt x="146050" y="495898"/>
                    </a:cubicBezTo>
                    <a:close/>
                  </a:path>
                </a:pathLst>
              </a:custGeom>
              <a:solidFill>
                <a:srgbClr val="F4F4E3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7439697" cy="564478"/>
              </a:xfrm>
              <a:custGeom>
                <a:avLst/>
                <a:gdLst/>
                <a:ahLst/>
                <a:cxnLst/>
                <a:rect r="r" b="b" t="t" l="l"/>
                <a:pathLst>
                  <a:path h="564478" w="7439697">
                    <a:moveTo>
                      <a:pt x="7376197" y="74930"/>
                    </a:moveTo>
                    <a:cubicBezTo>
                      <a:pt x="7348258" y="30480"/>
                      <a:pt x="7298727" y="0"/>
                      <a:pt x="724157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62548"/>
                    </a:lnTo>
                    <a:cubicBezTo>
                      <a:pt x="0" y="414618"/>
                      <a:pt x="25400" y="460338"/>
                      <a:pt x="63500" y="489548"/>
                    </a:cubicBezTo>
                    <a:cubicBezTo>
                      <a:pt x="91440" y="533998"/>
                      <a:pt x="140970" y="564478"/>
                      <a:pt x="224820" y="564478"/>
                    </a:cubicBezTo>
                    <a:lnTo>
                      <a:pt x="7280947" y="564478"/>
                    </a:lnTo>
                    <a:cubicBezTo>
                      <a:pt x="7368577" y="564478"/>
                      <a:pt x="7439697" y="493358"/>
                      <a:pt x="7439697" y="405728"/>
                    </a:cubicBezTo>
                    <a:lnTo>
                      <a:pt x="7439697" y="196151"/>
                    </a:lnTo>
                    <a:cubicBezTo>
                      <a:pt x="7439697" y="149860"/>
                      <a:pt x="7414297" y="104140"/>
                      <a:pt x="7376197" y="74930"/>
                    </a:cubicBezTo>
                    <a:close/>
                    <a:moveTo>
                      <a:pt x="12700" y="362548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7241577" y="12700"/>
                    </a:lnTo>
                    <a:cubicBezTo>
                      <a:pt x="7321587" y="12700"/>
                      <a:pt x="7387627" y="78740"/>
                      <a:pt x="7387627" y="158750"/>
                    </a:cubicBezTo>
                    <a:lnTo>
                      <a:pt x="7387627" y="362548"/>
                    </a:lnTo>
                    <a:cubicBezTo>
                      <a:pt x="7387627" y="442558"/>
                      <a:pt x="7321587" y="508598"/>
                      <a:pt x="7241577" y="508598"/>
                    </a:cubicBezTo>
                    <a:lnTo>
                      <a:pt x="158750" y="508598"/>
                    </a:lnTo>
                    <a:cubicBezTo>
                      <a:pt x="78740" y="508598"/>
                      <a:pt x="12700" y="443828"/>
                      <a:pt x="12700" y="362548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1044685" y="450086"/>
              <a:ext cx="19004136" cy="55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35"/>
                </a:lnSpc>
                <a:spcBef>
                  <a:spcPct val="0"/>
                </a:spcBef>
              </a:pPr>
              <a:r>
                <a:rPr lang="en-US" b="true" sz="2696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Seamless Monitoring: Centralized IoT server ensures real-time data and system control.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-1543050" y="-1752600"/>
            <a:ext cx="3086100" cy="3086100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cover dir="l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7660" y="2000250"/>
            <a:ext cx="12634615" cy="7934058"/>
            <a:chOff x="0" y="0"/>
            <a:chExt cx="1662074" cy="10437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1597304" cy="975140"/>
            </a:xfrm>
            <a:custGeom>
              <a:avLst/>
              <a:gdLst/>
              <a:ahLst/>
              <a:cxnLst/>
              <a:rect r="r" b="b" t="t" l="l"/>
              <a:pathLst>
                <a:path h="975140" w="1597304">
                  <a:moveTo>
                    <a:pt x="146050" y="975140"/>
                  </a:moveTo>
                  <a:lnTo>
                    <a:pt x="1451254" y="975140"/>
                  </a:lnTo>
                  <a:cubicBezTo>
                    <a:pt x="1531264" y="975140"/>
                    <a:pt x="1597304" y="909100"/>
                    <a:pt x="1597304" y="829090"/>
                  </a:cubicBezTo>
                  <a:lnTo>
                    <a:pt x="1597304" y="146050"/>
                  </a:lnTo>
                  <a:cubicBezTo>
                    <a:pt x="1597304" y="66040"/>
                    <a:pt x="1531264" y="0"/>
                    <a:pt x="145125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29090"/>
                  </a:lnTo>
                  <a:cubicBezTo>
                    <a:pt x="0" y="910369"/>
                    <a:pt x="66040" y="975140"/>
                    <a:pt x="146050" y="975140"/>
                  </a:cubicBezTo>
                  <a:close/>
                </a:path>
              </a:pathLst>
            </a:custGeom>
            <a:solidFill>
              <a:srgbClr val="FFC75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62075" cy="1043719"/>
            </a:xfrm>
            <a:custGeom>
              <a:avLst/>
              <a:gdLst/>
              <a:ahLst/>
              <a:cxnLst/>
              <a:rect r="r" b="b" t="t" l="l"/>
              <a:pathLst>
                <a:path h="1043719" w="1662075">
                  <a:moveTo>
                    <a:pt x="1598574" y="74930"/>
                  </a:moveTo>
                  <a:cubicBezTo>
                    <a:pt x="1570634" y="30480"/>
                    <a:pt x="1521104" y="0"/>
                    <a:pt x="146395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41790"/>
                  </a:lnTo>
                  <a:cubicBezTo>
                    <a:pt x="0" y="893859"/>
                    <a:pt x="25400" y="939579"/>
                    <a:pt x="63500" y="968790"/>
                  </a:cubicBezTo>
                  <a:cubicBezTo>
                    <a:pt x="91440" y="1013240"/>
                    <a:pt x="140970" y="1043719"/>
                    <a:pt x="198060" y="1043719"/>
                  </a:cubicBezTo>
                  <a:lnTo>
                    <a:pt x="1503324" y="1043719"/>
                  </a:lnTo>
                  <a:cubicBezTo>
                    <a:pt x="1590954" y="1043719"/>
                    <a:pt x="1662075" y="972600"/>
                    <a:pt x="1662075" y="884970"/>
                  </a:cubicBezTo>
                  <a:lnTo>
                    <a:pt x="1662075" y="198636"/>
                  </a:lnTo>
                  <a:cubicBezTo>
                    <a:pt x="1662074" y="149860"/>
                    <a:pt x="1636674" y="104140"/>
                    <a:pt x="1598574" y="74930"/>
                  </a:cubicBezTo>
                  <a:close/>
                  <a:moveTo>
                    <a:pt x="12700" y="841790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63954" y="12700"/>
                  </a:lnTo>
                  <a:cubicBezTo>
                    <a:pt x="1543964" y="12700"/>
                    <a:pt x="1610004" y="78740"/>
                    <a:pt x="1610004" y="158750"/>
                  </a:cubicBezTo>
                  <a:lnTo>
                    <a:pt x="1610004" y="841790"/>
                  </a:lnTo>
                  <a:cubicBezTo>
                    <a:pt x="1610004" y="921800"/>
                    <a:pt x="1543964" y="987840"/>
                    <a:pt x="1463954" y="987840"/>
                  </a:cubicBezTo>
                  <a:lnTo>
                    <a:pt x="158750" y="987840"/>
                  </a:lnTo>
                  <a:cubicBezTo>
                    <a:pt x="78740" y="987840"/>
                    <a:pt x="12700" y="923069"/>
                    <a:pt x="12700" y="841790"/>
                  </a:cubicBezTo>
                  <a:close/>
                </a:path>
              </a:pathLst>
            </a:custGeom>
            <a:solidFill>
              <a:srgbClr val="171733"/>
            </a:solidFill>
          </p:spPr>
        </p:sp>
      </p:grpSp>
      <p:grpSp>
        <p:nvGrpSpPr>
          <p:cNvPr name="Group 5" id="5"/>
          <p:cNvGrpSpPr/>
          <p:nvPr/>
        </p:nvGrpSpPr>
        <p:grpSpPr>
          <a:xfrm rot="-7651002">
            <a:off x="17171083" y="992665"/>
            <a:ext cx="1025791" cy="7234658"/>
            <a:chOff x="0" y="0"/>
            <a:chExt cx="270167" cy="19054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167" cy="1905424"/>
            </a:xfrm>
            <a:custGeom>
              <a:avLst/>
              <a:gdLst/>
              <a:ahLst/>
              <a:cxnLst/>
              <a:rect r="r" b="b" t="t" l="l"/>
              <a:pathLst>
                <a:path h="1905424" w="270167">
                  <a:moveTo>
                    <a:pt x="135084" y="0"/>
                  </a:moveTo>
                  <a:lnTo>
                    <a:pt x="270167" y="1905424"/>
                  </a:lnTo>
                  <a:lnTo>
                    <a:pt x="0" y="1905424"/>
                  </a:lnTo>
                  <a:lnTo>
                    <a:pt x="135084" y="0"/>
                  </a:lnTo>
                  <a:close/>
                </a:path>
              </a:pathLst>
            </a:custGeom>
            <a:solidFill>
              <a:srgbClr val="FFC75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42214" y="922761"/>
              <a:ext cx="185740" cy="846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9193983">
            <a:off x="15411450" y="-2459878"/>
            <a:ext cx="3086100" cy="8920256"/>
            <a:chOff x="0" y="0"/>
            <a:chExt cx="812800" cy="23493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2349368"/>
            </a:xfrm>
            <a:custGeom>
              <a:avLst/>
              <a:gdLst/>
              <a:ahLst/>
              <a:cxnLst/>
              <a:rect r="r" b="b" t="t" l="l"/>
              <a:pathLst>
                <a:path h="2349368" w="812800">
                  <a:moveTo>
                    <a:pt x="406400" y="0"/>
                  </a:moveTo>
                  <a:lnTo>
                    <a:pt x="812800" y="2349368"/>
                  </a:lnTo>
                  <a:lnTo>
                    <a:pt x="0" y="234936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C759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1128878"/>
              <a:ext cx="558800" cy="1052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663315" y="2000250"/>
            <a:ext cx="4144726" cy="8229600"/>
          </a:xfrm>
          <a:custGeom>
            <a:avLst/>
            <a:gdLst/>
            <a:ahLst/>
            <a:cxnLst/>
            <a:rect r="r" b="b" t="t" l="l"/>
            <a:pathLst>
              <a:path h="8229600" w="4144726">
                <a:moveTo>
                  <a:pt x="0" y="0"/>
                </a:moveTo>
                <a:lnTo>
                  <a:pt x="4144726" y="0"/>
                </a:lnTo>
                <a:lnTo>
                  <a:pt x="41447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2468161"/>
            <a:ext cx="11371437" cy="6790139"/>
          </a:xfrm>
          <a:custGeom>
            <a:avLst/>
            <a:gdLst/>
            <a:ahLst/>
            <a:cxnLst/>
            <a:rect r="r" b="b" t="t" l="l"/>
            <a:pathLst>
              <a:path h="6790139" w="11371437">
                <a:moveTo>
                  <a:pt x="0" y="0"/>
                </a:moveTo>
                <a:lnTo>
                  <a:pt x="11371437" y="0"/>
                </a:lnTo>
                <a:lnTo>
                  <a:pt x="11371437" y="6790139"/>
                </a:lnTo>
                <a:lnTo>
                  <a:pt x="0" y="67901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3" id="13"/>
          <p:cNvGrpSpPr/>
          <p:nvPr/>
        </p:nvGrpSpPr>
        <p:grpSpPr>
          <a:xfrm rot="0">
            <a:off x="1235734" y="8678706"/>
            <a:ext cx="3086100" cy="455974"/>
            <a:chOff x="0" y="0"/>
            <a:chExt cx="812800" cy="12009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20092"/>
            </a:xfrm>
            <a:custGeom>
              <a:avLst/>
              <a:gdLst/>
              <a:ahLst/>
              <a:cxnLst/>
              <a:rect r="r" b="b" t="t" l="l"/>
              <a:pathLst>
                <a:path h="12009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20092"/>
                  </a:lnTo>
                  <a:lnTo>
                    <a:pt x="0" y="120092"/>
                  </a:lnTo>
                  <a:close/>
                </a:path>
              </a:pathLst>
            </a:custGeom>
            <a:solidFill>
              <a:srgbClr val="F0F4F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38100"/>
              <a:ext cx="812800" cy="81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70792" y="5537038"/>
            <a:ext cx="1576501" cy="480936"/>
            <a:chOff x="0" y="0"/>
            <a:chExt cx="415210" cy="1266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15210" cy="126666"/>
            </a:xfrm>
            <a:custGeom>
              <a:avLst/>
              <a:gdLst/>
              <a:ahLst/>
              <a:cxnLst/>
              <a:rect r="r" b="b" t="t" l="l"/>
              <a:pathLst>
                <a:path h="126666" w="415210">
                  <a:moveTo>
                    <a:pt x="0" y="0"/>
                  </a:moveTo>
                  <a:lnTo>
                    <a:pt x="415210" y="0"/>
                  </a:lnTo>
                  <a:lnTo>
                    <a:pt x="415210" y="126666"/>
                  </a:lnTo>
                  <a:lnTo>
                    <a:pt x="0" y="126666"/>
                  </a:lnTo>
                  <a:close/>
                </a:path>
              </a:pathLst>
            </a:custGeom>
            <a:solidFill>
              <a:srgbClr val="EBD49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415210" cy="1076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50"/>
                </a:lnSpc>
              </a:pPr>
              <a:r>
                <a:rPr lang="en-US" b="true" sz="15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URBAN GUARD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611188"/>
            <a:ext cx="10572750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b="true" sz="5499">
                <a:solidFill>
                  <a:srgbClr val="171733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HOW IT WILL WORK</a:t>
            </a:r>
          </a:p>
        </p:txBody>
      </p: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60047" y="4866635"/>
            <a:ext cx="2527953" cy="5420365"/>
          </a:xfrm>
          <a:custGeom>
            <a:avLst/>
            <a:gdLst/>
            <a:ahLst/>
            <a:cxnLst/>
            <a:rect r="r" b="b" t="t" l="l"/>
            <a:pathLst>
              <a:path h="5420365" w="2527953">
                <a:moveTo>
                  <a:pt x="0" y="0"/>
                </a:moveTo>
                <a:lnTo>
                  <a:pt x="2527953" y="0"/>
                </a:lnTo>
                <a:lnTo>
                  <a:pt x="2527953" y="5420365"/>
                </a:lnTo>
                <a:lnTo>
                  <a:pt x="0" y="5420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6350" y="1560512"/>
            <a:ext cx="12238694" cy="8340352"/>
            <a:chOff x="0" y="0"/>
            <a:chExt cx="1740474" cy="11860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1675704" cy="1117508"/>
            </a:xfrm>
            <a:custGeom>
              <a:avLst/>
              <a:gdLst/>
              <a:ahLst/>
              <a:cxnLst/>
              <a:rect r="r" b="b" t="t" l="l"/>
              <a:pathLst>
                <a:path h="1117508" w="1675704">
                  <a:moveTo>
                    <a:pt x="146050" y="1117508"/>
                  </a:moveTo>
                  <a:lnTo>
                    <a:pt x="1529654" y="1117508"/>
                  </a:lnTo>
                  <a:cubicBezTo>
                    <a:pt x="1609664" y="1117508"/>
                    <a:pt x="1675704" y="1051468"/>
                    <a:pt x="1675704" y="971458"/>
                  </a:cubicBezTo>
                  <a:lnTo>
                    <a:pt x="1675704" y="146050"/>
                  </a:lnTo>
                  <a:cubicBezTo>
                    <a:pt x="1675704" y="66040"/>
                    <a:pt x="1609664" y="0"/>
                    <a:pt x="152965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971458"/>
                  </a:lnTo>
                  <a:cubicBezTo>
                    <a:pt x="0" y="1052738"/>
                    <a:pt x="66040" y="1117508"/>
                    <a:pt x="146050" y="1117508"/>
                  </a:cubicBezTo>
                  <a:close/>
                </a:path>
              </a:pathLst>
            </a:custGeom>
            <a:solidFill>
              <a:srgbClr val="FFC75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40474" cy="1186088"/>
            </a:xfrm>
            <a:custGeom>
              <a:avLst/>
              <a:gdLst/>
              <a:ahLst/>
              <a:cxnLst/>
              <a:rect r="r" b="b" t="t" l="l"/>
              <a:pathLst>
                <a:path h="1186088" w="1740474">
                  <a:moveTo>
                    <a:pt x="1676974" y="74930"/>
                  </a:moveTo>
                  <a:cubicBezTo>
                    <a:pt x="1649034" y="30480"/>
                    <a:pt x="1599504" y="0"/>
                    <a:pt x="154235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984158"/>
                  </a:lnTo>
                  <a:cubicBezTo>
                    <a:pt x="0" y="1036228"/>
                    <a:pt x="25400" y="1081948"/>
                    <a:pt x="63500" y="1111158"/>
                  </a:cubicBezTo>
                  <a:cubicBezTo>
                    <a:pt x="91440" y="1155608"/>
                    <a:pt x="140970" y="1186088"/>
                    <a:pt x="198423" y="1186088"/>
                  </a:cubicBezTo>
                  <a:lnTo>
                    <a:pt x="1581724" y="1186088"/>
                  </a:lnTo>
                  <a:cubicBezTo>
                    <a:pt x="1669354" y="1186088"/>
                    <a:pt x="1740474" y="1114968"/>
                    <a:pt x="1740474" y="1027338"/>
                  </a:cubicBezTo>
                  <a:lnTo>
                    <a:pt x="1740474" y="199375"/>
                  </a:lnTo>
                  <a:cubicBezTo>
                    <a:pt x="1740474" y="149860"/>
                    <a:pt x="1715074" y="104140"/>
                    <a:pt x="1676974" y="74930"/>
                  </a:cubicBezTo>
                  <a:close/>
                  <a:moveTo>
                    <a:pt x="12700" y="98415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542354" y="12700"/>
                  </a:lnTo>
                  <a:cubicBezTo>
                    <a:pt x="1622364" y="12700"/>
                    <a:pt x="1688404" y="78740"/>
                    <a:pt x="1688404" y="158750"/>
                  </a:cubicBezTo>
                  <a:lnTo>
                    <a:pt x="1688404" y="984158"/>
                  </a:lnTo>
                  <a:cubicBezTo>
                    <a:pt x="1688404" y="1064168"/>
                    <a:pt x="1622364" y="1130208"/>
                    <a:pt x="1542354" y="1130208"/>
                  </a:cubicBezTo>
                  <a:lnTo>
                    <a:pt x="158750" y="1130208"/>
                  </a:lnTo>
                  <a:cubicBezTo>
                    <a:pt x="78740" y="1130208"/>
                    <a:pt x="12700" y="1065438"/>
                    <a:pt x="12700" y="984158"/>
                  </a:cubicBezTo>
                  <a:close/>
                </a:path>
              </a:pathLst>
            </a:custGeom>
            <a:solidFill>
              <a:srgbClr val="17173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06350" y="1560512"/>
            <a:ext cx="15453697" cy="8489256"/>
          </a:xfrm>
          <a:custGeom>
            <a:avLst/>
            <a:gdLst/>
            <a:ahLst/>
            <a:cxnLst/>
            <a:rect r="r" b="b" t="t" l="l"/>
            <a:pathLst>
              <a:path h="8489256" w="15453697">
                <a:moveTo>
                  <a:pt x="0" y="0"/>
                </a:moveTo>
                <a:lnTo>
                  <a:pt x="15453697" y="0"/>
                </a:lnTo>
                <a:lnTo>
                  <a:pt x="15453697" y="8489256"/>
                </a:lnTo>
                <a:lnTo>
                  <a:pt x="0" y="84892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31" r="-1268" b="-2885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005243" y="8860702"/>
            <a:ext cx="3086100" cy="596040"/>
            <a:chOff x="0" y="0"/>
            <a:chExt cx="812800" cy="1569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56982"/>
            </a:xfrm>
            <a:custGeom>
              <a:avLst/>
              <a:gdLst/>
              <a:ahLst/>
              <a:cxnLst/>
              <a:rect r="r" b="b" t="t" l="l"/>
              <a:pathLst>
                <a:path h="15698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6982"/>
                  </a:lnTo>
                  <a:lnTo>
                    <a:pt x="0" y="1569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812800" cy="1188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678425" y="8913817"/>
            <a:ext cx="1085850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b="true" sz="3500">
                <a:solidFill>
                  <a:srgbClr val="171733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URBAN GUARD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2325" y="649288"/>
            <a:ext cx="10858500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6999">
                <a:solidFill>
                  <a:srgbClr val="171733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METHDOLOGY </a:t>
            </a:r>
          </a:p>
        </p:txBody>
      </p:sp>
    </p:spTree>
  </p:cSld>
  <p:clrMapOvr>
    <a:masterClrMapping/>
  </p:clrMapOvr>
  <p:transition spd="slow">
    <p:cover dir="l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3044" y="2092325"/>
            <a:ext cx="17539160" cy="7399760"/>
            <a:chOff x="0" y="0"/>
            <a:chExt cx="4619367" cy="19489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9367" cy="1948908"/>
            </a:xfrm>
            <a:custGeom>
              <a:avLst/>
              <a:gdLst/>
              <a:ahLst/>
              <a:cxnLst/>
              <a:rect r="r" b="b" t="t" l="l"/>
              <a:pathLst>
                <a:path h="1948908" w="4619367">
                  <a:moveTo>
                    <a:pt x="8387" y="0"/>
                  </a:moveTo>
                  <a:lnTo>
                    <a:pt x="4610981" y="0"/>
                  </a:lnTo>
                  <a:cubicBezTo>
                    <a:pt x="4615612" y="0"/>
                    <a:pt x="4619367" y="3755"/>
                    <a:pt x="4619367" y="8387"/>
                  </a:cubicBezTo>
                  <a:lnTo>
                    <a:pt x="4619367" y="1940521"/>
                  </a:lnTo>
                  <a:cubicBezTo>
                    <a:pt x="4619367" y="1945153"/>
                    <a:pt x="4615612" y="1948908"/>
                    <a:pt x="4610981" y="1948908"/>
                  </a:cubicBezTo>
                  <a:lnTo>
                    <a:pt x="8387" y="1948908"/>
                  </a:lnTo>
                  <a:cubicBezTo>
                    <a:pt x="3755" y="1948908"/>
                    <a:pt x="0" y="1945153"/>
                    <a:pt x="0" y="1940521"/>
                  </a:cubicBezTo>
                  <a:lnTo>
                    <a:pt x="0" y="8387"/>
                  </a:lnTo>
                  <a:cubicBezTo>
                    <a:pt x="0" y="3755"/>
                    <a:pt x="3755" y="0"/>
                    <a:pt x="8387" y="0"/>
                  </a:cubicBezTo>
                  <a:close/>
                </a:path>
              </a:pathLst>
            </a:custGeom>
            <a:solidFill>
              <a:srgbClr val="FFC7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4619367" cy="1910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052158" y="3290804"/>
            <a:ext cx="7709982" cy="5235728"/>
            <a:chOff x="0" y="0"/>
            <a:chExt cx="2030613" cy="13789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30612" cy="1378957"/>
            </a:xfrm>
            <a:custGeom>
              <a:avLst/>
              <a:gdLst/>
              <a:ahLst/>
              <a:cxnLst/>
              <a:rect r="r" b="b" t="t" l="l"/>
              <a:pathLst>
                <a:path h="1378957" w="2030612">
                  <a:moveTo>
                    <a:pt x="12050" y="0"/>
                  </a:moveTo>
                  <a:lnTo>
                    <a:pt x="2018563" y="0"/>
                  </a:lnTo>
                  <a:cubicBezTo>
                    <a:pt x="2021759" y="0"/>
                    <a:pt x="2024824" y="1270"/>
                    <a:pt x="2027083" y="3529"/>
                  </a:cubicBezTo>
                  <a:cubicBezTo>
                    <a:pt x="2029343" y="5789"/>
                    <a:pt x="2030612" y="8854"/>
                    <a:pt x="2030612" y="12050"/>
                  </a:cubicBezTo>
                  <a:lnTo>
                    <a:pt x="2030612" y="1366907"/>
                  </a:lnTo>
                  <a:cubicBezTo>
                    <a:pt x="2030612" y="1370103"/>
                    <a:pt x="2029343" y="1373168"/>
                    <a:pt x="2027083" y="1375428"/>
                  </a:cubicBezTo>
                  <a:cubicBezTo>
                    <a:pt x="2024824" y="1377688"/>
                    <a:pt x="2021759" y="1378957"/>
                    <a:pt x="2018563" y="1378957"/>
                  </a:cubicBezTo>
                  <a:lnTo>
                    <a:pt x="12050" y="1378957"/>
                  </a:lnTo>
                  <a:cubicBezTo>
                    <a:pt x="5395" y="1378957"/>
                    <a:pt x="0" y="1373562"/>
                    <a:pt x="0" y="1366907"/>
                  </a:cubicBezTo>
                  <a:lnTo>
                    <a:pt x="0" y="12050"/>
                  </a:lnTo>
                  <a:cubicBezTo>
                    <a:pt x="0" y="8854"/>
                    <a:pt x="1270" y="5789"/>
                    <a:pt x="3529" y="3529"/>
                  </a:cubicBezTo>
                  <a:cubicBezTo>
                    <a:pt x="5789" y="1270"/>
                    <a:pt x="8854" y="0"/>
                    <a:pt x="12050" y="0"/>
                  </a:cubicBezTo>
                  <a:close/>
                </a:path>
              </a:pathLst>
            </a:custGeom>
            <a:solidFill>
              <a:srgbClr val="17173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38100"/>
              <a:ext cx="2030613" cy="1340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69" y="2248050"/>
            <a:ext cx="1333203" cy="6911975"/>
            <a:chOff x="0" y="0"/>
            <a:chExt cx="1777604" cy="92159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77604" cy="5702631"/>
            </a:xfrm>
            <a:custGeom>
              <a:avLst/>
              <a:gdLst/>
              <a:ahLst/>
              <a:cxnLst/>
              <a:rect r="r" b="b" t="t" l="l"/>
              <a:pathLst>
                <a:path h="5702631" w="1777604">
                  <a:moveTo>
                    <a:pt x="0" y="0"/>
                  </a:moveTo>
                  <a:lnTo>
                    <a:pt x="1777604" y="0"/>
                  </a:lnTo>
                  <a:lnTo>
                    <a:pt x="1777604" y="5702631"/>
                  </a:lnTo>
                  <a:lnTo>
                    <a:pt x="0" y="57026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18398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5852637"/>
              <a:ext cx="1777604" cy="3363330"/>
            </a:xfrm>
            <a:custGeom>
              <a:avLst/>
              <a:gdLst/>
              <a:ahLst/>
              <a:cxnLst/>
              <a:rect r="r" b="b" t="t" l="l"/>
              <a:pathLst>
                <a:path h="3363330" w="1777604">
                  <a:moveTo>
                    <a:pt x="0" y="0"/>
                  </a:moveTo>
                  <a:lnTo>
                    <a:pt x="1777604" y="0"/>
                  </a:lnTo>
                  <a:lnTo>
                    <a:pt x="1777604" y="3363330"/>
                  </a:lnTo>
                  <a:lnTo>
                    <a:pt x="0" y="3363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18398" t="-69553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65770" y="2382930"/>
            <a:ext cx="8739758" cy="6642216"/>
          </a:xfrm>
          <a:custGeom>
            <a:avLst/>
            <a:gdLst/>
            <a:ahLst/>
            <a:cxnLst/>
            <a:rect r="r" b="b" t="t" l="l"/>
            <a:pathLst>
              <a:path h="6642216" w="8739758">
                <a:moveTo>
                  <a:pt x="0" y="0"/>
                </a:moveTo>
                <a:lnTo>
                  <a:pt x="8739758" y="0"/>
                </a:lnTo>
                <a:lnTo>
                  <a:pt x="8739758" y="6642216"/>
                </a:lnTo>
                <a:lnTo>
                  <a:pt x="0" y="66422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241244" y="7914746"/>
            <a:ext cx="2018056" cy="2048595"/>
          </a:xfrm>
          <a:custGeom>
            <a:avLst/>
            <a:gdLst/>
            <a:ahLst/>
            <a:cxnLst/>
            <a:rect r="r" b="b" t="t" l="l"/>
            <a:pathLst>
              <a:path h="2048595" w="2018056">
                <a:moveTo>
                  <a:pt x="0" y="0"/>
                </a:moveTo>
                <a:lnTo>
                  <a:pt x="2018056" y="0"/>
                </a:lnTo>
                <a:lnTo>
                  <a:pt x="2018056" y="2048595"/>
                </a:lnTo>
                <a:lnTo>
                  <a:pt x="0" y="2048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8775" r="-110345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834191" y="3072836"/>
            <a:ext cx="7753772" cy="5262403"/>
          </a:xfrm>
          <a:custGeom>
            <a:avLst/>
            <a:gdLst/>
            <a:ahLst/>
            <a:cxnLst/>
            <a:rect r="r" b="b" t="t" l="l"/>
            <a:pathLst>
              <a:path h="5262403" w="7753772">
                <a:moveTo>
                  <a:pt x="0" y="0"/>
                </a:moveTo>
                <a:lnTo>
                  <a:pt x="7753771" y="0"/>
                </a:lnTo>
                <a:lnTo>
                  <a:pt x="7753771" y="5262403"/>
                </a:lnTo>
                <a:lnTo>
                  <a:pt x="0" y="52624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314" t="0" r="-12234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53044" y="732501"/>
            <a:ext cx="16230600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6999">
                <a:solidFill>
                  <a:srgbClr val="171733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CIRCUIT DIAGRAM &amp; FLOWCHART </a:t>
            </a:r>
          </a:p>
        </p:txBody>
      </p:sp>
    </p:spTree>
  </p:cSld>
  <p:clrMapOvr>
    <a:masterClrMapping/>
  </p:clrMapOvr>
  <p:transition spd="slow">
    <p:cover dir="r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7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2095" y="3008555"/>
            <a:ext cx="14682862" cy="6082900"/>
            <a:chOff x="0" y="0"/>
            <a:chExt cx="19577149" cy="81105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9577149" cy="8110533"/>
              <a:chOff x="0" y="0"/>
              <a:chExt cx="4390385" cy="1818874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2700" y="12700"/>
                <a:ext cx="4325615" cy="1750294"/>
              </a:xfrm>
              <a:custGeom>
                <a:avLst/>
                <a:gdLst/>
                <a:ahLst/>
                <a:cxnLst/>
                <a:rect r="r" b="b" t="t" l="l"/>
                <a:pathLst>
                  <a:path h="1750294" w="4325615">
                    <a:moveTo>
                      <a:pt x="146050" y="1750294"/>
                    </a:moveTo>
                    <a:lnTo>
                      <a:pt x="4179565" y="1750294"/>
                    </a:lnTo>
                    <a:cubicBezTo>
                      <a:pt x="4259575" y="1750294"/>
                      <a:pt x="4325615" y="1684254"/>
                      <a:pt x="4325615" y="1604244"/>
                    </a:cubicBezTo>
                    <a:lnTo>
                      <a:pt x="4325615" y="146050"/>
                    </a:lnTo>
                    <a:cubicBezTo>
                      <a:pt x="4325615" y="66040"/>
                      <a:pt x="4259575" y="0"/>
                      <a:pt x="4179565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4244"/>
                    </a:lnTo>
                    <a:cubicBezTo>
                      <a:pt x="0" y="1685524"/>
                      <a:pt x="66040" y="1750294"/>
                      <a:pt x="146050" y="1750294"/>
                    </a:cubicBezTo>
                    <a:close/>
                  </a:path>
                </a:pathLst>
              </a:custGeom>
              <a:solidFill>
                <a:srgbClr val="F4F4E3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390385" cy="1818874"/>
              </a:xfrm>
              <a:custGeom>
                <a:avLst/>
                <a:gdLst/>
                <a:ahLst/>
                <a:cxnLst/>
                <a:rect r="r" b="b" t="t" l="l"/>
                <a:pathLst>
                  <a:path h="1818874" w="4390385">
                    <a:moveTo>
                      <a:pt x="4326885" y="74930"/>
                    </a:moveTo>
                    <a:cubicBezTo>
                      <a:pt x="4298945" y="30480"/>
                      <a:pt x="4249415" y="0"/>
                      <a:pt x="4192265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6944"/>
                    </a:lnTo>
                    <a:cubicBezTo>
                      <a:pt x="0" y="1669014"/>
                      <a:pt x="25400" y="1714734"/>
                      <a:pt x="63500" y="1743944"/>
                    </a:cubicBezTo>
                    <a:cubicBezTo>
                      <a:pt x="91440" y="1788394"/>
                      <a:pt x="140970" y="1818874"/>
                      <a:pt x="210696" y="1818874"/>
                    </a:cubicBezTo>
                    <a:lnTo>
                      <a:pt x="4231635" y="1818874"/>
                    </a:lnTo>
                    <a:cubicBezTo>
                      <a:pt x="4319265" y="1818874"/>
                      <a:pt x="4390385" y="1747754"/>
                      <a:pt x="4390385" y="1660124"/>
                    </a:cubicBezTo>
                    <a:lnTo>
                      <a:pt x="4390385" y="202656"/>
                    </a:lnTo>
                    <a:cubicBezTo>
                      <a:pt x="4390385" y="149860"/>
                      <a:pt x="4364985" y="104140"/>
                      <a:pt x="4326885" y="74930"/>
                    </a:cubicBezTo>
                    <a:close/>
                    <a:moveTo>
                      <a:pt x="12700" y="161694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4192265" y="12700"/>
                    </a:lnTo>
                    <a:cubicBezTo>
                      <a:pt x="4272275" y="12700"/>
                      <a:pt x="4338315" y="78740"/>
                      <a:pt x="4338315" y="158750"/>
                    </a:cubicBezTo>
                    <a:lnTo>
                      <a:pt x="4338315" y="1616944"/>
                    </a:lnTo>
                    <a:cubicBezTo>
                      <a:pt x="4338315" y="1696954"/>
                      <a:pt x="4272275" y="1762994"/>
                      <a:pt x="4192265" y="1762994"/>
                    </a:cubicBezTo>
                    <a:lnTo>
                      <a:pt x="158750" y="1762994"/>
                    </a:lnTo>
                    <a:cubicBezTo>
                      <a:pt x="78740" y="1762994"/>
                      <a:pt x="12700" y="1698224"/>
                      <a:pt x="12700" y="1616944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AutoShape 6" id="6"/>
            <p:cNvSpPr/>
            <p:nvPr/>
          </p:nvSpPr>
          <p:spPr>
            <a:xfrm>
              <a:off x="0" y="3952405"/>
              <a:ext cx="19577149" cy="0"/>
            </a:xfrm>
            <a:prstGeom prst="line">
              <a:avLst/>
            </a:prstGeom>
            <a:ln cap="flat" w="55935">
              <a:solidFill>
                <a:srgbClr val="17173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9702807" y="0"/>
              <a:ext cx="0" cy="8082566"/>
            </a:xfrm>
            <a:prstGeom prst="line">
              <a:avLst/>
            </a:prstGeom>
            <a:ln cap="flat" w="55935">
              <a:solidFill>
                <a:srgbClr val="17173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8863786" y="3113384"/>
              <a:ext cx="1678041" cy="1678041"/>
            </a:xfrm>
            <a:custGeom>
              <a:avLst/>
              <a:gdLst/>
              <a:ahLst/>
              <a:cxnLst/>
              <a:rect r="r" b="b" t="t" l="l"/>
              <a:pathLst>
                <a:path h="1678041" w="1678041">
                  <a:moveTo>
                    <a:pt x="0" y="0"/>
                  </a:moveTo>
                  <a:lnTo>
                    <a:pt x="1678042" y="0"/>
                  </a:lnTo>
                  <a:lnTo>
                    <a:pt x="1678042" y="1678042"/>
                  </a:lnTo>
                  <a:lnTo>
                    <a:pt x="0" y="16780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93564" y="6172126"/>
            <a:ext cx="1678041" cy="2307307"/>
            <a:chOff x="0" y="0"/>
            <a:chExt cx="2237388" cy="3076409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37388" cy="3076409"/>
              <a:chOff x="0" y="0"/>
              <a:chExt cx="401383" cy="55190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01383" cy="551901"/>
              </a:xfrm>
              <a:custGeom>
                <a:avLst/>
                <a:gdLst/>
                <a:ahLst/>
                <a:cxnLst/>
                <a:rect r="r" b="b" t="t" l="l"/>
                <a:pathLst>
                  <a:path h="551901" w="401383">
                    <a:moveTo>
                      <a:pt x="152400" y="0"/>
                    </a:moveTo>
                    <a:lnTo>
                      <a:pt x="248983" y="0"/>
                    </a:lnTo>
                    <a:cubicBezTo>
                      <a:pt x="289402" y="0"/>
                      <a:pt x="328165" y="16056"/>
                      <a:pt x="356746" y="44637"/>
                    </a:cubicBezTo>
                    <a:cubicBezTo>
                      <a:pt x="385326" y="73217"/>
                      <a:pt x="401383" y="111981"/>
                      <a:pt x="401383" y="152400"/>
                    </a:cubicBezTo>
                    <a:lnTo>
                      <a:pt x="401383" y="399501"/>
                    </a:lnTo>
                    <a:cubicBezTo>
                      <a:pt x="401383" y="483669"/>
                      <a:pt x="333151" y="551901"/>
                      <a:pt x="248983" y="551901"/>
                    </a:cubicBezTo>
                    <a:lnTo>
                      <a:pt x="152400" y="551901"/>
                    </a:lnTo>
                    <a:cubicBezTo>
                      <a:pt x="111981" y="551901"/>
                      <a:pt x="73217" y="535845"/>
                      <a:pt x="44637" y="507264"/>
                    </a:cubicBezTo>
                    <a:cubicBezTo>
                      <a:pt x="16056" y="478684"/>
                      <a:pt x="0" y="439920"/>
                      <a:pt x="0" y="399501"/>
                    </a:cubicBezTo>
                    <a:lnTo>
                      <a:pt x="0" y="152400"/>
                    </a:lnTo>
                    <a:cubicBezTo>
                      <a:pt x="0" y="68232"/>
                      <a:pt x="68232" y="0"/>
                      <a:pt x="152400" y="0"/>
                    </a:cubicBezTo>
                    <a:close/>
                  </a:path>
                </a:pathLst>
              </a:custGeom>
              <a:solidFill>
                <a:srgbClr val="B9C3F0"/>
              </a:solidFill>
              <a:ln w="38100" cap="rnd">
                <a:solidFill>
                  <a:srgbClr val="171733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38100"/>
                <a:ext cx="401383" cy="5138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601298" y="740010"/>
              <a:ext cx="1274042" cy="1596390"/>
            </a:xfrm>
            <a:custGeom>
              <a:avLst/>
              <a:gdLst/>
              <a:ahLst/>
              <a:cxnLst/>
              <a:rect r="r" b="b" t="t" l="l"/>
              <a:pathLst>
                <a:path h="1596390" w="1274042">
                  <a:moveTo>
                    <a:pt x="0" y="0"/>
                  </a:moveTo>
                  <a:lnTo>
                    <a:pt x="1274042" y="0"/>
                  </a:lnTo>
                  <a:lnTo>
                    <a:pt x="1274042" y="1596390"/>
                  </a:lnTo>
                  <a:lnTo>
                    <a:pt x="0" y="1596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1229" t="-31663" r="-196210" b="-32257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3753358" y="8970360"/>
            <a:ext cx="4083939" cy="575880"/>
          </a:xfrm>
          <a:custGeom>
            <a:avLst/>
            <a:gdLst/>
            <a:ahLst/>
            <a:cxnLst/>
            <a:rect r="r" b="b" t="t" l="l"/>
            <a:pathLst>
              <a:path h="575880" w="4083939">
                <a:moveTo>
                  <a:pt x="0" y="0"/>
                </a:moveTo>
                <a:lnTo>
                  <a:pt x="4083939" y="0"/>
                </a:lnTo>
                <a:lnTo>
                  <a:pt x="4083939" y="575880"/>
                </a:lnTo>
                <a:lnTo>
                  <a:pt x="0" y="575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614523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926919" y="770805"/>
            <a:ext cx="2018056" cy="2048595"/>
          </a:xfrm>
          <a:custGeom>
            <a:avLst/>
            <a:gdLst/>
            <a:ahLst/>
            <a:cxnLst/>
            <a:rect r="r" b="b" t="t" l="l"/>
            <a:pathLst>
              <a:path h="2048595" w="2018056">
                <a:moveTo>
                  <a:pt x="0" y="0"/>
                </a:moveTo>
                <a:lnTo>
                  <a:pt x="2018056" y="0"/>
                </a:lnTo>
                <a:lnTo>
                  <a:pt x="2018056" y="2048595"/>
                </a:lnTo>
                <a:lnTo>
                  <a:pt x="0" y="20485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08775" r="-110345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22142" y="1333500"/>
            <a:ext cx="1444230" cy="2073960"/>
          </a:xfrm>
          <a:custGeom>
            <a:avLst/>
            <a:gdLst/>
            <a:ahLst/>
            <a:cxnLst/>
            <a:rect r="r" b="b" t="t" l="l"/>
            <a:pathLst>
              <a:path h="2073960" w="1444230">
                <a:moveTo>
                  <a:pt x="0" y="0"/>
                </a:moveTo>
                <a:lnTo>
                  <a:pt x="1444230" y="0"/>
                </a:lnTo>
                <a:lnTo>
                  <a:pt x="1444230" y="2073960"/>
                </a:lnTo>
                <a:lnTo>
                  <a:pt x="0" y="20739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324938" y="7430657"/>
            <a:ext cx="1620037" cy="2273011"/>
          </a:xfrm>
          <a:custGeom>
            <a:avLst/>
            <a:gdLst/>
            <a:ahLst/>
            <a:cxnLst/>
            <a:rect r="r" b="b" t="t" l="l"/>
            <a:pathLst>
              <a:path h="2273011" w="1620037">
                <a:moveTo>
                  <a:pt x="0" y="0"/>
                </a:moveTo>
                <a:lnTo>
                  <a:pt x="1620037" y="0"/>
                </a:lnTo>
                <a:lnTo>
                  <a:pt x="1620037" y="2273011"/>
                </a:lnTo>
                <a:lnTo>
                  <a:pt x="0" y="22730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588142" y="6501970"/>
            <a:ext cx="5334000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b="true" sz="2499">
                <a:solidFill>
                  <a:srgbClr val="171733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Weather Data Collection: Achieves data accuracy of ±1°C (temperature) and ±5% (humidity), generates up to ₹50,000/month, and updates every 10 seconds.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303495" y="6298558"/>
            <a:ext cx="5334000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b="true" sz="2499">
                <a:solidFill>
                  <a:srgbClr val="171733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Smart Street Light: Reduces energy consumption by 25%, activates lights in 500 ms, and cuts operational costs by 30-50% annually.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08427" y="3626757"/>
            <a:ext cx="5334000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b="true" sz="2499">
                <a:solidFill>
                  <a:srgbClr val="171733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CCTV Surveillance: Processes video in &lt;1 second, achieves 90% precision and 85% recall for anomaly detection, and may reduce crime by 20-25%.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303495" y="3626757"/>
            <a:ext cx="5334000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b="true" sz="2499">
                <a:solidFill>
                  <a:srgbClr val="171733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Overall Impact: Enhances energy efficiency, monetizes real-time weather data, and improves urban safety using AI and IoT technologies.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33500" y="1333500"/>
            <a:ext cx="9525000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6999">
                <a:solidFill>
                  <a:srgbClr val="171733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RESULT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7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4092" y="663132"/>
            <a:ext cx="17171050" cy="9036265"/>
          </a:xfrm>
          <a:custGeom>
            <a:avLst/>
            <a:gdLst/>
            <a:ahLst/>
            <a:cxnLst/>
            <a:rect r="r" b="b" t="t" l="l"/>
            <a:pathLst>
              <a:path h="9036265" w="17171050">
                <a:moveTo>
                  <a:pt x="0" y="0"/>
                </a:moveTo>
                <a:lnTo>
                  <a:pt x="17171050" y="0"/>
                </a:lnTo>
                <a:lnTo>
                  <a:pt x="17171050" y="9036265"/>
                </a:lnTo>
                <a:lnTo>
                  <a:pt x="0" y="9036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DAGV_bTLSyY</dc:identifier>
  <dcterms:modified xsi:type="dcterms:W3CDTF">2011-08-01T06:04:30Z</dcterms:modified>
  <cp:revision>1</cp:revision>
  <dc:title>Urban_Guard</dc:title>
</cp:coreProperties>
</file>