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530" r:id="rId5"/>
    <p:sldId id="531" r:id="rId6"/>
    <p:sldId id="533" r:id="rId7"/>
    <p:sldId id="534" r:id="rId8"/>
    <p:sldId id="537" r:id="rId9"/>
    <p:sldId id="546" r:id="rId10"/>
    <p:sldId id="538" r:id="rId11"/>
    <p:sldId id="543" r:id="rId12"/>
    <p:sldId id="54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Text&#10;&#10;Description automatically generated">
            <a:extLst>
              <a:ext uri="{FF2B5EF4-FFF2-40B4-BE49-F238E27FC236}">
                <a16:creationId xmlns:a16="http://schemas.microsoft.com/office/drawing/2014/main" id="{0384D4AD-3F0B-2E9D-48A1-7B2224DECFBC}"/>
              </a:ext>
            </a:extLst>
          </p:cNvPr>
          <p:cNvPicPr>
            <a:picLocks noChangeAspect="1"/>
          </p:cNvPicPr>
          <p:nvPr/>
        </p:nvPicPr>
        <p:blipFill>
          <a:blip r:embed="rId2"/>
          <a:stretch>
            <a:fillRect/>
          </a:stretch>
        </p:blipFill>
        <p:spPr>
          <a:xfrm>
            <a:off x="1626453" y="180264"/>
            <a:ext cx="9155501" cy="1694256"/>
          </a:xfrm>
          <a:prstGeom prst="rect">
            <a:avLst/>
          </a:prstGeom>
        </p:spPr>
      </p:pic>
      <p:sp>
        <p:nvSpPr>
          <p:cNvPr id="9" name="Subtitle 2">
            <a:extLst>
              <a:ext uri="{FF2B5EF4-FFF2-40B4-BE49-F238E27FC236}">
                <a16:creationId xmlns:a16="http://schemas.microsoft.com/office/drawing/2014/main" id="{0411AF98-0BDD-1030-A0D8-0D9CDEFC7A42}"/>
              </a:ext>
            </a:extLst>
          </p:cNvPr>
          <p:cNvSpPr>
            <a:spLocks noGrp="1"/>
          </p:cNvSpPr>
          <p:nvPr>
            <p:ph type="ctrTitle"/>
          </p:nvPr>
        </p:nvSpPr>
        <p:spPr>
          <a:xfrm>
            <a:off x="1243013" y="2176463"/>
            <a:ext cx="9921875" cy="1481137"/>
          </a:xfr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t">
            <a:normAutofit/>
          </a:bodyPr>
          <a:lstStyle/>
          <a:p>
            <a:endParaRPr lang="en-US" sz="3600" b="1" dirty="0">
              <a:solidFill>
                <a:schemeClr val="tx1"/>
              </a:solidFill>
              <a:latin typeface="Arial Black"/>
              <a:ea typeface="+mn-lt"/>
              <a:cs typeface="+mn-lt"/>
            </a:endParaRPr>
          </a:p>
          <a:p>
            <a:r>
              <a:rPr lang="en-US" sz="3600" b="1" dirty="0">
                <a:solidFill>
                  <a:schemeClr val="tx1"/>
                </a:solidFill>
                <a:effectLst>
                  <a:outerShdw blurRad="38100" dist="38100" dir="2700000" algn="tl">
                    <a:srgbClr val="000000">
                      <a:alpha val="43137"/>
                    </a:srgbClr>
                  </a:outerShdw>
                </a:effectLst>
                <a:latin typeface="Arial Black"/>
                <a:ea typeface="+mn-lt"/>
                <a:cs typeface="+mn-lt"/>
              </a:rPr>
              <a:t>GitHub Copilot Hackathon</a:t>
            </a:r>
            <a:endParaRPr lang="en-US" dirty="0">
              <a:solidFill>
                <a:schemeClr val="tx1"/>
              </a:solidFill>
              <a:effectLst>
                <a:outerShdw blurRad="38100" dist="38100" dir="2700000" algn="tl">
                  <a:srgbClr val="000000">
                    <a:alpha val="43137"/>
                  </a:srgbClr>
                </a:outerShdw>
              </a:effectLst>
              <a:cs typeface="Calibri"/>
            </a:endParaRPr>
          </a:p>
        </p:txBody>
      </p:sp>
      <p:sp>
        <p:nvSpPr>
          <p:cNvPr id="10" name="Subtitle 9">
            <a:extLst>
              <a:ext uri="{FF2B5EF4-FFF2-40B4-BE49-F238E27FC236}">
                <a16:creationId xmlns:a16="http://schemas.microsoft.com/office/drawing/2014/main" id="{0FB19EFE-F037-8B02-F1C5-CA0CDD1E9A11}"/>
              </a:ext>
            </a:extLst>
          </p:cNvPr>
          <p:cNvSpPr>
            <a:spLocks noGrp="1"/>
          </p:cNvSpPr>
          <p:nvPr>
            <p:ph type="subTitle" idx="1"/>
          </p:nvPr>
        </p:nvSpPr>
        <p:spPr>
          <a:xfrm>
            <a:off x="3391063" y="4080841"/>
            <a:ext cx="8604250" cy="1346010"/>
          </a:xfrm>
          <a:prstGeom prst="rect">
            <a:avLst/>
          </a:prstGeom>
        </p:spPr>
        <p:txBody>
          <a:bodyPr wrap="square">
            <a:spAutoFit/>
          </a:bodyPr>
          <a:lstStyle/>
          <a:p>
            <a:pPr algn="r"/>
            <a:r>
              <a:rPr lang="en-IN" dirty="0"/>
              <a:t>Team Name- Creator</a:t>
            </a:r>
          </a:p>
          <a:p>
            <a:pPr algn="r"/>
            <a:r>
              <a:rPr lang="en-IN" dirty="0"/>
              <a:t>Team Leader Name- Joyeeta Bais</a:t>
            </a:r>
          </a:p>
          <a:p>
            <a:pPr algn="r"/>
            <a:r>
              <a:rPr lang="en-IN" dirty="0"/>
              <a:t>Team Leader Email Address- joyeeta2811.bais@gmail.com</a:t>
            </a:r>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00000"/>
              </a:lnSpc>
              <a:buClr>
                <a:schemeClr val="accent6"/>
              </a:buClr>
              <a:buFont typeface="Courier New" panose="02070309020205020404" pitchFamily="49" charset="0"/>
              <a:buChar char="o"/>
            </a:pPr>
            <a:r>
              <a:rPr lang="en-US" sz="2000" b="1" dirty="0">
                <a:solidFill>
                  <a:schemeClr val="bg1"/>
                </a:solidFill>
                <a:latin typeface="Segoe UI Light" panose="020B0502040204020203" pitchFamily="34" charset="0"/>
                <a:cs typeface="Segoe UI Light" panose="020B0502040204020203" pitchFamily="34" charset="0"/>
              </a:rPr>
              <a:t>Brief Summary of Project</a:t>
            </a:r>
          </a:p>
          <a:p>
            <a:pPr marL="342900" indent="-342900" algn="l">
              <a:lnSpc>
                <a:spcPct val="10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Business challenge/use case</a:t>
            </a:r>
          </a:p>
          <a:p>
            <a:pPr marL="342900" indent="-342900" algn="l">
              <a:lnSpc>
                <a:spcPct val="10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Proposed Solution</a:t>
            </a:r>
          </a:p>
          <a:p>
            <a:pPr marL="342900" indent="-342900" algn="l">
              <a:lnSpc>
                <a:spcPct val="10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Technology used</a:t>
            </a:r>
          </a:p>
          <a:p>
            <a:pPr marL="342900" indent="-342900" algn="l">
              <a:lnSpc>
                <a:spcPct val="10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Mention of usage of GitHub co-pilot</a:t>
            </a:r>
          </a:p>
          <a:p>
            <a:pPr marL="342900" indent="-342900" algn="l">
              <a:lnSpc>
                <a:spcPct val="10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Source code in </a:t>
            </a:r>
            <a:r>
              <a:rPr lang="en-US" sz="2000" dirty="0" err="1">
                <a:solidFill>
                  <a:schemeClr val="bg1"/>
                </a:solidFill>
                <a:latin typeface="Segoe UI Light" panose="020B0502040204020203" pitchFamily="34" charset="0"/>
                <a:cs typeface="Segoe UI Light" panose="020B0502040204020203" pitchFamily="34" charset="0"/>
              </a:rPr>
              <a:t>Github</a:t>
            </a:r>
            <a:r>
              <a:rPr lang="en-US" sz="2000" dirty="0">
                <a:solidFill>
                  <a:schemeClr val="bg1"/>
                </a:solidFill>
                <a:latin typeface="Segoe UI Light" panose="020B0502040204020203" pitchFamily="34" charset="0"/>
                <a:cs typeface="Segoe UI Light" panose="020B0502040204020203" pitchFamily="34" charset="0"/>
              </a:rPr>
              <a:t> link </a:t>
            </a:r>
          </a:p>
          <a:p>
            <a:pPr marL="342900" indent="-342900" algn="l">
              <a:lnSpc>
                <a:spcPct val="10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Execution Demo(Video/Screenshots) showing usage of the GitHub Copilot Platform :</a:t>
            </a:r>
          </a:p>
          <a:p>
            <a:pPr marL="342900" indent="-342900" algn="l">
              <a:lnSpc>
                <a:spcPct val="100000"/>
              </a:lnSpc>
              <a:buClr>
                <a:schemeClr val="accent6"/>
              </a:buClr>
              <a:buFont typeface="Courier New" panose="02070309020205020404" pitchFamily="49" charset="0"/>
              <a:buChar char="o"/>
            </a:pPr>
            <a:endParaRPr lang="en-US" sz="20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pic>
        <p:nvPicPr>
          <p:cNvPr id="8" name="Picture 7">
            <a:extLst>
              <a:ext uri="{FF2B5EF4-FFF2-40B4-BE49-F238E27FC236}">
                <a16:creationId xmlns:a16="http://schemas.microsoft.com/office/drawing/2014/main" id="{7BE578D3-F69A-7794-F1C8-3F6724638071}"/>
              </a:ext>
            </a:extLst>
          </p:cNvPr>
          <p:cNvPicPr>
            <a:picLocks noChangeAspect="1"/>
          </p:cNvPicPr>
          <p:nvPr/>
        </p:nvPicPr>
        <p:blipFill>
          <a:blip r:embed="rId2"/>
          <a:stretch>
            <a:fillRect/>
          </a:stretch>
        </p:blipFill>
        <p:spPr>
          <a:xfrm>
            <a:off x="9722395" y="284226"/>
            <a:ext cx="2057400" cy="438150"/>
          </a:xfrm>
          <a:prstGeom prst="rect">
            <a:avLst/>
          </a:prstGeom>
        </p:spPr>
      </p:pic>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77241" y="1002355"/>
            <a:ext cx="7735824" cy="1069848"/>
          </a:xfrm>
        </p:spPr>
        <p:txBody>
          <a:bodyPr/>
          <a:lstStyle/>
          <a:p>
            <a:r>
              <a:rPr lang="en-US" sz="4000" b="1" dirty="0">
                <a:solidFill>
                  <a:schemeClr val="bg1"/>
                </a:solidFill>
                <a:latin typeface="Segoe UI Light" panose="020B0502040204020203" pitchFamily="34" charset="0"/>
                <a:cs typeface="Segoe UI Light" panose="020B0502040204020203" pitchFamily="34" charset="0"/>
              </a:rPr>
              <a:t>Brief Summary of Project</a:t>
            </a:r>
            <a:br>
              <a:rPr lang="en-US" sz="4000" b="1" dirty="0">
                <a:solidFill>
                  <a:schemeClr val="bg1"/>
                </a:solidFill>
                <a:latin typeface="Segoe UI Light" panose="020B0502040204020203" pitchFamily="34" charset="0"/>
                <a:cs typeface="Segoe UI Light" panose="020B0502040204020203" pitchFamily="34" charset="0"/>
              </a:rPr>
            </a:br>
            <a:endParaRPr lang="en-US" dirty="0"/>
          </a:p>
        </p:txBody>
      </p:sp>
      <p:pic>
        <p:nvPicPr>
          <p:cNvPr id="4" name="Picture 3">
            <a:extLst>
              <a:ext uri="{FF2B5EF4-FFF2-40B4-BE49-F238E27FC236}">
                <a16:creationId xmlns:a16="http://schemas.microsoft.com/office/drawing/2014/main" id="{F7BF5738-F107-7705-C9E6-0AFC2BEA6E96}"/>
              </a:ext>
            </a:extLst>
          </p:cNvPr>
          <p:cNvPicPr>
            <a:picLocks noChangeAspect="1"/>
          </p:cNvPicPr>
          <p:nvPr/>
        </p:nvPicPr>
        <p:blipFill>
          <a:blip r:embed="rId2"/>
          <a:stretch>
            <a:fillRect/>
          </a:stretch>
        </p:blipFill>
        <p:spPr>
          <a:xfrm>
            <a:off x="9713065" y="207837"/>
            <a:ext cx="2057400" cy="438150"/>
          </a:xfrm>
          <a:prstGeom prst="rect">
            <a:avLst/>
          </a:prstGeom>
        </p:spPr>
      </p:pic>
      <p:sp>
        <p:nvSpPr>
          <p:cNvPr id="6" name="TextBox 5">
            <a:extLst>
              <a:ext uri="{FF2B5EF4-FFF2-40B4-BE49-F238E27FC236}">
                <a16:creationId xmlns:a16="http://schemas.microsoft.com/office/drawing/2014/main" id="{37B18C86-E253-5836-A3CD-13BE4C002E41}"/>
              </a:ext>
            </a:extLst>
          </p:cNvPr>
          <p:cNvSpPr txBox="1"/>
          <p:nvPr/>
        </p:nvSpPr>
        <p:spPr>
          <a:xfrm>
            <a:off x="1977240" y="1334278"/>
            <a:ext cx="8118481" cy="4651658"/>
          </a:xfrm>
          <a:prstGeom prst="rect">
            <a:avLst/>
          </a:prstGeom>
          <a:noFill/>
        </p:spPr>
        <p:txBody>
          <a:bodyPr wrap="square" rtlCol="0">
            <a:spAutoFit/>
          </a:bodyPr>
          <a:lstStyle/>
          <a:p>
            <a:pPr>
              <a:lnSpc>
                <a:spcPct val="150000"/>
              </a:lnSpc>
            </a:pPr>
            <a:r>
              <a:rPr lang="en-US" sz="2000" b="1" i="1" dirty="0">
                <a:solidFill>
                  <a:schemeClr val="bg1">
                    <a:lumMod val="95000"/>
                  </a:schemeClr>
                </a:solidFill>
              </a:rPr>
              <a:t>The project involves creating a personal finance tracker that allows users to track their expenses over time. The tracker includes a bar graph that displays the user's expenses for the past week, month, or year, depending on the user's selection. The renderGraph function is responsible for rendering the graph using the provided data, while the </a:t>
            </a:r>
            <a:r>
              <a:rPr lang="en-US" sz="2000" b="1" i="1" dirty="0" err="1">
                <a:solidFill>
                  <a:schemeClr val="bg1">
                    <a:lumMod val="95000"/>
                  </a:schemeClr>
                </a:solidFill>
              </a:rPr>
              <a:t>openGraph</a:t>
            </a:r>
            <a:r>
              <a:rPr lang="en-US" sz="2000" b="1" i="1" dirty="0">
                <a:solidFill>
                  <a:schemeClr val="bg1">
                    <a:lumMod val="95000"/>
                  </a:schemeClr>
                </a:solidFill>
              </a:rPr>
              <a:t> function is responsible for loading and rendering the appropriate data based on the user's selection. The CanvasJS library is used to create and render the graph. The project also includes a sidebar menu that allows users to navigate to different sections of the tracker, such as goals, income sources, expenses, and savings.</a:t>
            </a:r>
            <a:endParaRPr lang="en-IN" sz="2000" b="1" i="1" dirty="0">
              <a:solidFill>
                <a:schemeClr val="bg1">
                  <a:lumMod val="95000"/>
                </a:schemeClr>
              </a:solidFill>
            </a:endParaRP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sz="4800" dirty="0">
                <a:solidFill>
                  <a:schemeClr val="bg1"/>
                </a:solidFill>
                <a:latin typeface="Segoe UI Light" panose="020B0502040204020203" pitchFamily="34" charset="0"/>
                <a:cs typeface="Segoe UI Light" panose="020B0502040204020203" pitchFamily="34" charset="0"/>
              </a:rPr>
              <a:t>Business challenge/use case</a:t>
            </a:r>
            <a:br>
              <a:rPr lang="en-US" sz="4800" dirty="0">
                <a:solidFill>
                  <a:schemeClr val="bg1"/>
                </a:solidFill>
                <a:latin typeface="Segoe UI Light" panose="020B0502040204020203" pitchFamily="34" charset="0"/>
                <a:cs typeface="Segoe UI Light" panose="020B0502040204020203" pitchFamily="34" charset="0"/>
              </a:rPr>
            </a:b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429692" y="2740213"/>
            <a:ext cx="7068312" cy="3156733"/>
          </a:xfrm>
        </p:spPr>
        <p:txBody>
          <a:bodyPr/>
          <a:lstStyle/>
          <a:p>
            <a:r>
              <a:rPr lang="en-US" dirty="0">
                <a:solidFill>
                  <a:srgbClr val="CCCCCC"/>
                </a:solidFill>
                <a:latin typeface="Segoe WPC"/>
              </a:rPr>
              <a:t>T</a:t>
            </a:r>
            <a:r>
              <a:rPr lang="en-US" b="0" i="0" dirty="0">
                <a:solidFill>
                  <a:srgbClr val="CCCCCC"/>
                </a:solidFill>
                <a:effectLst/>
                <a:latin typeface="Segoe WPC"/>
              </a:rPr>
              <a:t>he business challenge is to help individuals track their personal finances and manage their expenses more effectively. The use case for the project is to provide users with a tool that allows them to track their expenses over time and make informed decisions about their spending habits. The project could be useful for individuals who want to save money, reduce debt, or achieve other financial goals.</a:t>
            </a:r>
            <a:endParaRPr lang="en-US" dirty="0"/>
          </a:p>
        </p:txBody>
      </p:sp>
      <p:pic>
        <p:nvPicPr>
          <p:cNvPr id="4" name="Picture 3">
            <a:extLst>
              <a:ext uri="{FF2B5EF4-FFF2-40B4-BE49-F238E27FC236}">
                <a16:creationId xmlns:a16="http://schemas.microsoft.com/office/drawing/2014/main" id="{6AF702D2-5E20-C01C-36C2-DF16FD70F294}"/>
              </a:ext>
            </a:extLst>
          </p:cNvPr>
          <p:cNvPicPr>
            <a:picLocks noChangeAspect="1"/>
          </p:cNvPicPr>
          <p:nvPr/>
        </p:nvPicPr>
        <p:blipFill>
          <a:blip r:embed="rId2"/>
          <a:stretch>
            <a:fillRect/>
          </a:stretch>
        </p:blipFill>
        <p:spPr>
          <a:xfrm>
            <a:off x="9834362" y="235829"/>
            <a:ext cx="2057400" cy="438150"/>
          </a:xfrm>
          <a:prstGeom prst="rect">
            <a:avLst/>
          </a:prstGeom>
        </p:spPr>
      </p:pic>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307273" y="550320"/>
            <a:ext cx="7763256" cy="1600200"/>
          </a:xfrm>
        </p:spPr>
        <p:txBody>
          <a:bodyPr/>
          <a:lstStyle/>
          <a:p>
            <a:r>
              <a:rPr lang="en-US" sz="4000" dirty="0">
                <a:solidFill>
                  <a:schemeClr val="bg1"/>
                </a:solidFill>
                <a:latin typeface="Segoe UI Light" panose="020B0502040204020203" pitchFamily="34" charset="0"/>
                <a:cs typeface="Segoe UI Light" panose="020B0502040204020203" pitchFamily="34" charset="0"/>
              </a:rPr>
              <a:t>Proposed Solution</a:t>
            </a:r>
            <a:br>
              <a:rPr lang="en-US" sz="4000" dirty="0">
                <a:solidFill>
                  <a:schemeClr val="bg1"/>
                </a:solidFill>
                <a:latin typeface="Segoe UI Light" panose="020B0502040204020203" pitchFamily="34" charset="0"/>
                <a:cs typeface="Segoe UI Light" panose="020B0502040204020203" pitchFamily="34" charset="0"/>
              </a:rPr>
            </a:br>
            <a:r>
              <a:rPr lang="en-US" dirty="0"/>
              <a:t>.</a:t>
            </a:r>
            <a:br>
              <a:rPr lang="en-US" dirty="0"/>
            </a:br>
            <a:endParaRPr lang="en-US" dirty="0"/>
          </a:p>
        </p:txBody>
      </p:sp>
      <p:pic>
        <p:nvPicPr>
          <p:cNvPr id="10" name="Picture 9">
            <a:extLst>
              <a:ext uri="{FF2B5EF4-FFF2-40B4-BE49-F238E27FC236}">
                <a16:creationId xmlns:a16="http://schemas.microsoft.com/office/drawing/2014/main" id="{A7487E9D-E707-6463-78CB-D700B68282EF}"/>
              </a:ext>
            </a:extLst>
          </p:cNvPr>
          <p:cNvPicPr>
            <a:picLocks noChangeAspect="1"/>
          </p:cNvPicPr>
          <p:nvPr/>
        </p:nvPicPr>
        <p:blipFill>
          <a:blip r:embed="rId2"/>
          <a:stretch>
            <a:fillRect/>
          </a:stretch>
        </p:blipFill>
        <p:spPr>
          <a:xfrm>
            <a:off x="9902162" y="235829"/>
            <a:ext cx="2057400" cy="438150"/>
          </a:xfrm>
          <a:prstGeom prst="rect">
            <a:avLst/>
          </a:prstGeom>
        </p:spPr>
      </p:pic>
      <p:sp>
        <p:nvSpPr>
          <p:cNvPr id="14" name="TextBox 13">
            <a:extLst>
              <a:ext uri="{FF2B5EF4-FFF2-40B4-BE49-F238E27FC236}">
                <a16:creationId xmlns:a16="http://schemas.microsoft.com/office/drawing/2014/main" id="{F11A792A-5C22-DA43-C28A-F2B5DCDC784F}"/>
              </a:ext>
            </a:extLst>
          </p:cNvPr>
          <p:cNvSpPr txBox="1"/>
          <p:nvPr/>
        </p:nvSpPr>
        <p:spPr>
          <a:xfrm>
            <a:off x="3044277" y="1774682"/>
            <a:ext cx="6120880" cy="3477875"/>
          </a:xfrm>
          <a:prstGeom prst="rect">
            <a:avLst/>
          </a:prstGeom>
          <a:noFill/>
        </p:spPr>
        <p:txBody>
          <a:bodyPr wrap="square">
            <a:spAutoFit/>
          </a:bodyPr>
          <a:lstStyle/>
          <a:p>
            <a:pPr algn="just"/>
            <a:r>
              <a:rPr lang="en-US" sz="2000" i="1" dirty="0">
                <a:solidFill>
                  <a:srgbClr val="CCCCCC"/>
                </a:solidFill>
                <a:latin typeface="Segoe WPC"/>
              </a:rPr>
              <a:t>A</a:t>
            </a:r>
            <a:r>
              <a:rPr lang="en-US" sz="2000" b="0" i="1" dirty="0">
                <a:solidFill>
                  <a:srgbClr val="CCCCCC"/>
                </a:solidFill>
                <a:effectLst/>
                <a:latin typeface="Segoe WPC"/>
              </a:rPr>
              <a:t> </a:t>
            </a:r>
            <a:r>
              <a:rPr lang="en-US" sz="2000" i="1" dirty="0">
                <a:solidFill>
                  <a:srgbClr val="CCCCCC"/>
                </a:solidFill>
                <a:latin typeface="Segoe WPC"/>
              </a:rPr>
              <a:t>P</a:t>
            </a:r>
            <a:r>
              <a:rPr lang="en-US" sz="2000" b="0" i="1" dirty="0">
                <a:solidFill>
                  <a:srgbClr val="CCCCCC"/>
                </a:solidFill>
                <a:effectLst/>
                <a:latin typeface="Segoe WPC"/>
              </a:rPr>
              <a:t>ersonal </a:t>
            </a:r>
            <a:r>
              <a:rPr lang="en-US" sz="2000" i="1" dirty="0">
                <a:solidFill>
                  <a:srgbClr val="CCCCCC"/>
                </a:solidFill>
                <a:latin typeface="Segoe WPC"/>
              </a:rPr>
              <a:t>F</a:t>
            </a:r>
            <a:r>
              <a:rPr lang="en-US" sz="2000" b="0" i="1" dirty="0">
                <a:solidFill>
                  <a:srgbClr val="CCCCCC"/>
                </a:solidFill>
                <a:effectLst/>
                <a:latin typeface="Segoe WPC"/>
              </a:rPr>
              <a:t>inance </a:t>
            </a:r>
            <a:r>
              <a:rPr lang="en-US" sz="2000" i="1" dirty="0">
                <a:solidFill>
                  <a:srgbClr val="CCCCCC"/>
                </a:solidFill>
                <a:latin typeface="Segoe WPC"/>
              </a:rPr>
              <a:t>T</a:t>
            </a:r>
            <a:r>
              <a:rPr lang="en-US" sz="2000" b="0" i="1" dirty="0">
                <a:solidFill>
                  <a:srgbClr val="CCCCCC"/>
                </a:solidFill>
                <a:effectLst/>
                <a:latin typeface="Segoe WPC"/>
              </a:rPr>
              <a:t>racker that allows users to track their expenses over time and make informed decisions about their spending habits. The tracker includes a bar graph that displays the user's expenses for the past week, month, or year, depending on the user's selection. The project also includes a sidebar menu that allows users to navigate to different sections of the tracker, such as goals, income sources, expenses, and savings. The proposed solution could help individuals manage their finances more effectively and achieve their financial goals.</a:t>
            </a:r>
            <a:endParaRPr lang="en-IN" sz="2000" i="1" dirty="0"/>
          </a:p>
        </p:txBody>
      </p:sp>
    </p:spTree>
    <p:extLst>
      <p:ext uri="{BB962C8B-B14F-4D97-AF65-F5344CB8AC3E}">
        <p14:creationId xmlns:p14="http://schemas.microsoft.com/office/powerpoint/2010/main" val="121321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Technology used</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1875005" y="2340865"/>
            <a:ext cx="2098157" cy="702770"/>
          </a:xfrm>
        </p:spPr>
        <p:txBody>
          <a:bodyPr/>
          <a:lstStyle/>
          <a:p>
            <a:r>
              <a:rPr lang="en-US" dirty="0"/>
              <a:t>HTML</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1879186" y="3099817"/>
            <a:ext cx="2093976" cy="1856232"/>
          </a:xfrm>
        </p:spPr>
        <p:txBody>
          <a:bodyPr/>
          <a:lstStyle/>
          <a:p>
            <a:r>
              <a:rPr lang="en-US" b="0" i="0" dirty="0">
                <a:solidFill>
                  <a:srgbClr val="CCCCCC"/>
                </a:solidFill>
                <a:effectLst/>
                <a:latin typeface="Segoe WPC"/>
              </a:rPr>
              <a:t>The HTML file provides the structure and content of the web page.</a:t>
            </a:r>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a:xfrm>
            <a:off x="4032598" y="2340865"/>
            <a:ext cx="2103120" cy="704088"/>
          </a:xfrm>
        </p:spPr>
        <p:txBody>
          <a:bodyPr/>
          <a:lstStyle/>
          <a:p>
            <a:r>
              <a:rPr lang="en-US" dirty="0"/>
              <a:t>JAVASCRIPT</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4039456" y="3099817"/>
            <a:ext cx="2093976" cy="1856232"/>
          </a:xfrm>
        </p:spPr>
        <p:txBody>
          <a:bodyPr/>
          <a:lstStyle/>
          <a:p>
            <a:r>
              <a:rPr lang="en-US" b="0" i="0" dirty="0">
                <a:solidFill>
                  <a:srgbClr val="CCCCCC"/>
                </a:solidFill>
                <a:effectLst/>
                <a:latin typeface="Segoe WPC"/>
              </a:rPr>
              <a:t>The JavaScript file is used to create and render the bar graph that displays the user's expenses over time.</a:t>
            </a:r>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a:xfrm>
            <a:off x="6195154" y="2340865"/>
            <a:ext cx="2103120" cy="704088"/>
          </a:xfrm>
        </p:spPr>
        <p:txBody>
          <a:bodyPr/>
          <a:lstStyle/>
          <a:p>
            <a:r>
              <a:rPr lang="en-US" dirty="0"/>
              <a:t>CSS</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6199726" y="3099817"/>
            <a:ext cx="2093976" cy="1856232"/>
          </a:xfrm>
        </p:spPr>
        <p:txBody>
          <a:bodyPr/>
          <a:lstStyle/>
          <a:p>
            <a:r>
              <a:rPr lang="en-US" dirty="0">
                <a:solidFill>
                  <a:srgbClr val="CCCCCC"/>
                </a:solidFill>
                <a:latin typeface="Segoe WPC"/>
              </a:rPr>
              <a:t>T</a:t>
            </a:r>
            <a:r>
              <a:rPr lang="en-US" b="0" i="0" dirty="0">
                <a:solidFill>
                  <a:srgbClr val="CCCCCC"/>
                </a:solidFill>
                <a:effectLst/>
                <a:latin typeface="Segoe WPC"/>
              </a:rPr>
              <a:t>he CSS file is used to style the page and make it visually appealing. </a:t>
            </a:r>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a:xfrm>
            <a:off x="8357710" y="2340865"/>
            <a:ext cx="2103120" cy="704088"/>
          </a:xfrm>
        </p:spPr>
        <p:txBody>
          <a:bodyPr/>
          <a:lstStyle/>
          <a:p>
            <a:r>
              <a:rPr lang="en-US" dirty="0"/>
              <a:t>GITHUB COPILOT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a:xfrm>
            <a:off x="8359996" y="3099817"/>
            <a:ext cx="2093976" cy="1856232"/>
          </a:xfrm>
        </p:spPr>
        <p:txBody>
          <a:bodyPr/>
          <a:lstStyle/>
          <a:p>
            <a:r>
              <a:rPr lang="en-US" b="0" i="0" dirty="0">
                <a:solidFill>
                  <a:srgbClr val="CCCCCC"/>
                </a:solidFill>
                <a:effectLst/>
                <a:latin typeface="Segoe WPC"/>
              </a:rPr>
              <a:t>GitHub Copilot is an AI programming assistant that can helped to write code more efficiently</a:t>
            </a:r>
            <a:endParaRPr lang="en-US" dirty="0"/>
          </a:p>
        </p:txBody>
      </p:sp>
      <p:pic>
        <p:nvPicPr>
          <p:cNvPr id="3" name="Picture 2">
            <a:extLst>
              <a:ext uri="{FF2B5EF4-FFF2-40B4-BE49-F238E27FC236}">
                <a16:creationId xmlns:a16="http://schemas.microsoft.com/office/drawing/2014/main" id="{CCC0192B-B2C1-E899-5F68-55A68B003D95}"/>
              </a:ext>
            </a:extLst>
          </p:cNvPr>
          <p:cNvPicPr>
            <a:picLocks noChangeAspect="1"/>
          </p:cNvPicPr>
          <p:nvPr/>
        </p:nvPicPr>
        <p:blipFill>
          <a:blip r:embed="rId2"/>
          <a:stretch>
            <a:fillRect/>
          </a:stretch>
        </p:blipFill>
        <p:spPr>
          <a:xfrm>
            <a:off x="9741057" y="256031"/>
            <a:ext cx="2057400" cy="438150"/>
          </a:xfrm>
          <a:prstGeom prst="rect">
            <a:avLst/>
          </a:prstGeom>
        </p:spPr>
      </p:pic>
    </p:spTree>
    <p:extLst>
      <p:ext uri="{BB962C8B-B14F-4D97-AF65-F5344CB8AC3E}">
        <p14:creationId xmlns:p14="http://schemas.microsoft.com/office/powerpoint/2010/main" val="143013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Source code </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err="1"/>
              <a:t>Github</a:t>
            </a:r>
            <a:r>
              <a:rPr lang="en-US" dirty="0"/>
              <a:t> link :</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5503941" y="2185416"/>
            <a:ext cx="3714704" cy="716404"/>
          </a:xfrm>
        </p:spPr>
        <p:txBody>
          <a:bodyPr/>
          <a:lstStyle/>
          <a:p>
            <a:r>
              <a:rPr lang="en-US" dirty="0"/>
              <a:t>https://github.com/JoyeetaBais/FINANCE_TRACKER</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pic>
        <p:nvPicPr>
          <p:cNvPr id="13" name="Picture 12">
            <a:extLst>
              <a:ext uri="{FF2B5EF4-FFF2-40B4-BE49-F238E27FC236}">
                <a16:creationId xmlns:a16="http://schemas.microsoft.com/office/drawing/2014/main" id="{38802BAD-7990-1CFF-AAC5-988C2A943D9E}"/>
              </a:ext>
            </a:extLst>
          </p:cNvPr>
          <p:cNvPicPr>
            <a:picLocks noChangeAspect="1"/>
          </p:cNvPicPr>
          <p:nvPr/>
        </p:nvPicPr>
        <p:blipFill>
          <a:blip r:embed="rId2"/>
          <a:stretch>
            <a:fillRect/>
          </a:stretch>
        </p:blipFill>
        <p:spPr>
          <a:xfrm>
            <a:off x="9741057" y="256031"/>
            <a:ext cx="2057400" cy="438150"/>
          </a:xfrm>
          <a:prstGeom prst="rect">
            <a:avLst/>
          </a:prstGeom>
        </p:spPr>
      </p:pic>
    </p:spTree>
    <p:extLst>
      <p:ext uri="{BB962C8B-B14F-4D97-AF65-F5344CB8AC3E}">
        <p14:creationId xmlns:p14="http://schemas.microsoft.com/office/powerpoint/2010/main" val="7652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1966830" y="347845"/>
            <a:ext cx="7735824" cy="603877"/>
          </a:xfrm>
        </p:spPr>
        <p:txBody>
          <a:bodyPr/>
          <a:lstStyle/>
          <a:p>
            <a:r>
              <a:rPr lang="en-US" dirty="0">
                <a:ln w="28575">
                  <a:noFill/>
                  <a:prstDash val="solid"/>
                </a:ln>
                <a:latin typeface="Tw Cen MT" panose="020B0602020104020603" pitchFamily="34" charset="77"/>
                <a:ea typeface="Verdana" panose="020B0604030504040204" pitchFamily="34" charset="0"/>
              </a:rPr>
              <a:t>Video</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pic>
        <p:nvPicPr>
          <p:cNvPr id="4" name="Picture 3">
            <a:extLst>
              <a:ext uri="{FF2B5EF4-FFF2-40B4-BE49-F238E27FC236}">
                <a16:creationId xmlns:a16="http://schemas.microsoft.com/office/drawing/2014/main" id="{276EA223-BB52-5213-D779-8A56D5DB273D}"/>
              </a:ext>
            </a:extLst>
          </p:cNvPr>
          <p:cNvPicPr>
            <a:picLocks noChangeAspect="1"/>
          </p:cNvPicPr>
          <p:nvPr/>
        </p:nvPicPr>
        <p:blipFill>
          <a:blip r:embed="rId2"/>
          <a:stretch>
            <a:fillRect/>
          </a:stretch>
        </p:blipFill>
        <p:spPr>
          <a:xfrm>
            <a:off x="6755261" y="3293901"/>
            <a:ext cx="2057400" cy="438150"/>
          </a:xfrm>
          <a:prstGeom prst="rect">
            <a:avLst/>
          </a:prstGeom>
        </p:spPr>
      </p:pic>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24</TotalTime>
  <Words>468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Courier New</vt:lpstr>
      <vt:lpstr>Segoe UI Light</vt:lpstr>
      <vt:lpstr>Segoe WPC</vt:lpstr>
      <vt:lpstr>Tw Cen MT</vt:lpstr>
      <vt:lpstr>Office Theme</vt:lpstr>
      <vt:lpstr> GitHub Copilot Hackathon</vt:lpstr>
      <vt:lpstr>CONTENTS</vt:lpstr>
      <vt:lpstr>Brief Summary of Project </vt:lpstr>
      <vt:lpstr>Business challenge/use case </vt:lpstr>
      <vt:lpstr>Proposed Solution . </vt:lpstr>
      <vt:lpstr>Technology used</vt:lpstr>
      <vt:lpstr>Source code </vt:lpstr>
      <vt:lpstr>Video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GitHub Copilot Hackathon</dc:title>
  <dc:creator>Joyeeta Bais</dc:creator>
  <cp:lastModifiedBy>Joyeeta Bais</cp:lastModifiedBy>
  <cp:revision>1</cp:revision>
  <dcterms:created xsi:type="dcterms:W3CDTF">2023-06-26T17:59:34Z</dcterms:created>
  <dcterms:modified xsi:type="dcterms:W3CDTF">2023-06-26T18:24:04Z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