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6" r:id="rId6"/>
    <p:sldId id="268" r:id="rId7"/>
    <p:sldId id="270" r:id="rId8"/>
    <p:sldId id="264" r:id="rId9"/>
    <p:sldId id="27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08E767-1348-46FB-B6BF-BA01E08630D2}"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120598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8E767-1348-46FB-B6BF-BA01E08630D2}"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298179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8E767-1348-46FB-B6BF-BA01E08630D2}"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1824364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896" y="5961434"/>
            <a:ext cx="2617626" cy="369056"/>
          </a:xfrm>
          <a:prstGeom prst="rect">
            <a:avLst/>
          </a:prstGeom>
        </p:spPr>
      </p:pic>
      <p:sp>
        <p:nvSpPr>
          <p:cNvPr id="19" name="Title 1"/>
          <p:cNvSpPr>
            <a:spLocks noGrp="1"/>
          </p:cNvSpPr>
          <p:nvPr>
            <p:ph type="ctrTitle" hasCustomPrompt="1"/>
          </p:nvPr>
        </p:nvSpPr>
        <p:spPr>
          <a:xfrm>
            <a:off x="600231" y="2481360"/>
            <a:ext cx="8812099"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231" y="3614748"/>
            <a:ext cx="5487829"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3051679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6618" cy="3136900"/>
          </a:xfrm>
          <a:prstGeom prst="rect">
            <a:avLst/>
          </a:prstGeom>
        </p:spPr>
      </p:pic>
      <p:sp>
        <p:nvSpPr>
          <p:cNvPr id="3" name="Content Placeholder 2"/>
          <p:cNvSpPr>
            <a:spLocks noGrp="1"/>
          </p:cNvSpPr>
          <p:nvPr>
            <p:ph idx="1"/>
          </p:nvPr>
        </p:nvSpPr>
        <p:spPr>
          <a:xfrm>
            <a:off x="6097588" y="1127918"/>
            <a:ext cx="5484812"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168" y="2956738"/>
            <a:ext cx="10972721"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sz="3800" dirty="0" smtClean="0"/>
              <a:t>AGENDA</a:t>
            </a:r>
            <a:endParaRPr lang="en-US" sz="3800" dirty="0"/>
          </a:p>
        </p:txBody>
      </p:sp>
    </p:spTree>
    <p:extLst>
      <p:ext uri="{BB962C8B-B14F-4D97-AF65-F5344CB8AC3E}">
        <p14:creationId xmlns:p14="http://schemas.microsoft.com/office/powerpoint/2010/main" val="344524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600" y="868300"/>
            <a:ext cx="10972801"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3511920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49080"/>
          </a:xfrm>
          <a:prstGeom prst="rect">
            <a:avLst/>
          </a:prstGeom>
        </p:spPr>
      </p:pic>
      <p:sp>
        <p:nvSpPr>
          <p:cNvPr id="7" name="Title 1"/>
          <p:cNvSpPr>
            <a:spLocks noGrp="1"/>
          </p:cNvSpPr>
          <p:nvPr>
            <p:ph type="ctrTitle" hasCustomPrompt="1"/>
          </p:nvPr>
        </p:nvSpPr>
        <p:spPr>
          <a:xfrm>
            <a:off x="601149" y="3098140"/>
            <a:ext cx="5334000"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896" y="5961434"/>
            <a:ext cx="2617626" cy="369056"/>
          </a:xfrm>
          <a:prstGeom prst="rect">
            <a:avLst/>
          </a:prstGeom>
        </p:spPr>
      </p:pic>
    </p:spTree>
    <p:extLst>
      <p:ext uri="{BB962C8B-B14F-4D97-AF65-F5344CB8AC3E}">
        <p14:creationId xmlns:p14="http://schemas.microsoft.com/office/powerpoint/2010/main" val="422983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08E767-1348-46FB-B6BF-BA01E08630D2}"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363457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08E767-1348-46FB-B6BF-BA01E08630D2}"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201779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08E767-1348-46FB-B6BF-BA01E08630D2}"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332778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08E767-1348-46FB-B6BF-BA01E08630D2}" type="datetimeFigureOut">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144617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08E767-1348-46FB-B6BF-BA01E08630D2}" type="datetimeFigureOut">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285973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8E767-1348-46FB-B6BF-BA01E08630D2}" type="datetimeFigureOut">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37071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8E767-1348-46FB-B6BF-BA01E08630D2}"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301873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8E767-1348-46FB-B6BF-BA01E08630D2}"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BF47E-B7B8-421C-A989-7C9216341280}" type="slidenum">
              <a:rPr lang="en-US" smtClean="0"/>
              <a:t>‹#›</a:t>
            </a:fld>
            <a:endParaRPr lang="en-US"/>
          </a:p>
        </p:txBody>
      </p:sp>
    </p:spTree>
    <p:extLst>
      <p:ext uri="{BB962C8B-B14F-4D97-AF65-F5344CB8AC3E}">
        <p14:creationId xmlns:p14="http://schemas.microsoft.com/office/powerpoint/2010/main" val="234222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8E767-1348-46FB-B6BF-BA01E08630D2}" type="datetimeFigureOut">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BF47E-B7B8-421C-A989-7C9216341280}" type="slidenum">
              <a:rPr lang="en-US" smtClean="0"/>
              <a:t>‹#›</a:t>
            </a:fld>
            <a:endParaRPr lang="en-US"/>
          </a:p>
        </p:txBody>
      </p:sp>
    </p:spTree>
    <p:extLst>
      <p:ext uri="{BB962C8B-B14F-4D97-AF65-F5344CB8AC3E}">
        <p14:creationId xmlns:p14="http://schemas.microsoft.com/office/powerpoint/2010/main" val="161777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1663" y="1726617"/>
            <a:ext cx="8809804" cy="1062342"/>
          </a:xfrm>
        </p:spPr>
        <p:txBody>
          <a:bodyPr vert="horz" wrap="square" lIns="0" tIns="0" rIns="0" bIns="0" rtlCol="0" anchor="ctr">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Design Pattern – Adapter Pattern</a:t>
            </a:r>
            <a:br>
              <a:rPr lang="en-US" b="1" dirty="0" smtClean="0">
                <a:solidFill>
                  <a:schemeClr val="bg1"/>
                </a:solidFill>
                <a:latin typeface="+mj-lt"/>
              </a:rPr>
            </a:br>
            <a:endParaRPr lang="en-US" b="1" dirty="0">
              <a:solidFill>
                <a:schemeClr val="bg1"/>
              </a:solidFill>
              <a:latin typeface="+mj-lt"/>
            </a:endParaRPr>
          </a:p>
        </p:txBody>
      </p:sp>
      <p:sp>
        <p:nvSpPr>
          <p:cNvPr id="7" name="Text Placeholder 14"/>
          <p:cNvSpPr>
            <a:spLocks noGrp="1"/>
          </p:cNvSpPr>
          <p:nvPr>
            <p:ph type="body" sz="quarter" idx="10"/>
          </p:nvPr>
        </p:nvSpPr>
        <p:spPr/>
        <p:txBody>
          <a:bodyPr vert="horz" lIns="0" tIns="0" rIns="0" bIns="0" rtlCol="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December, 2016</a:t>
            </a:r>
          </a:p>
          <a:p>
            <a:pPr lvl="0"/>
            <a:endParaRPr lang="en-US" dirty="0" smtClean="0">
              <a:latin typeface="+mj-lt"/>
            </a:endParaRPr>
          </a:p>
        </p:txBody>
      </p:sp>
    </p:spTree>
    <p:extLst>
      <p:ext uri="{BB962C8B-B14F-4D97-AF65-F5344CB8AC3E}">
        <p14:creationId xmlns:p14="http://schemas.microsoft.com/office/powerpoint/2010/main" val="126647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60528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7588" y="411480"/>
            <a:ext cx="5483384" cy="5748020"/>
          </a:xfrm>
        </p:spPr>
        <p:txBody>
          <a:bodyPr>
            <a:normAutofit/>
          </a:bodyPr>
          <a:lstStyle/>
          <a:p>
            <a:pPr marL="457200"/>
            <a:r>
              <a:rPr lang="en-US" dirty="0" smtClean="0"/>
              <a:t>Introduction</a:t>
            </a:r>
          </a:p>
          <a:p>
            <a:pPr marL="457200"/>
            <a:r>
              <a:rPr lang="en-US" dirty="0" smtClean="0"/>
              <a:t>Implementation</a:t>
            </a:r>
          </a:p>
          <a:p>
            <a:pPr marL="457200"/>
            <a:r>
              <a:rPr lang="en-US" smtClean="0"/>
              <a:t>UML Diagram</a:t>
            </a:r>
            <a:endParaRPr lang="en-US" dirty="0" smtClean="0"/>
          </a:p>
          <a:p>
            <a:pPr marL="457200"/>
            <a:r>
              <a:rPr lang="en-US" dirty="0" smtClean="0"/>
              <a:t>Java API</a:t>
            </a:r>
          </a:p>
          <a:p>
            <a:pPr marL="457200"/>
            <a:endParaRPr lang="en-US" dirty="0" smtClean="0"/>
          </a:p>
          <a:p>
            <a:pPr marL="457200"/>
            <a:endParaRPr lang="en-US" dirty="0"/>
          </a:p>
          <a:p>
            <a:pPr marL="457200"/>
            <a:endParaRPr lang="en-US" dirty="0" smtClean="0"/>
          </a:p>
          <a:p>
            <a:pPr marL="457200"/>
            <a:endParaRPr lang="en-US" dirty="0" smtClean="0"/>
          </a:p>
          <a:p>
            <a:pPr marL="457200"/>
            <a:endParaRPr lang="en-US" dirty="0"/>
          </a:p>
        </p:txBody>
      </p:sp>
    </p:spTree>
    <p:extLst>
      <p:ext uri="{BB962C8B-B14F-4D97-AF65-F5344CB8AC3E}">
        <p14:creationId xmlns:p14="http://schemas.microsoft.com/office/powerpoint/2010/main" val="3786707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08339" y="868300"/>
            <a:ext cx="10645462" cy="5031582"/>
          </a:xfrm>
        </p:spPr>
        <p:txBody>
          <a:bodyPr>
            <a:normAutofit fontScale="92500" lnSpcReduction="10000"/>
          </a:bodyPr>
          <a:lstStyle/>
          <a:p>
            <a:pPr marL="0" indent="0">
              <a:buNone/>
            </a:pPr>
            <a:endParaRPr lang="en-US" dirty="0"/>
          </a:p>
          <a:p>
            <a:pPr marL="0" indent="0">
              <a:buNone/>
            </a:pPr>
            <a:r>
              <a:rPr lang="en-US" sz="2300" dirty="0" smtClean="0"/>
              <a:t>Adapter design pattern in Java, also known as the Wrapper pattern is another very useful GOF pattern, which helps to bridge the gap between two classes in Java. </a:t>
            </a:r>
          </a:p>
          <a:p>
            <a:pPr marL="0" indent="0">
              <a:buNone/>
            </a:pPr>
            <a:endParaRPr lang="en-US" sz="2300" dirty="0" smtClean="0"/>
          </a:p>
          <a:p>
            <a:pPr marL="0" indent="0">
              <a:buNone/>
            </a:pPr>
            <a:r>
              <a:rPr lang="en-US" sz="2300" dirty="0" smtClean="0"/>
              <a:t>As the name suggest, Adapter allows two classes of a different interface to work together, without changing any code on either side.</a:t>
            </a:r>
          </a:p>
          <a:p>
            <a:pPr marL="0" indent="0">
              <a:buNone/>
            </a:pPr>
            <a:r>
              <a:rPr lang="en-US" sz="2300" dirty="0" smtClean="0"/>
              <a:t> </a:t>
            </a:r>
          </a:p>
          <a:p>
            <a:pPr marL="0" indent="0">
              <a:buNone/>
            </a:pPr>
            <a:r>
              <a:rPr lang="en-US" sz="2300" dirty="0" smtClean="0"/>
              <a:t>Adapters are everywhere in real life, most commonly when we talk about Adapter, we mean electrical adapters. In US, UK or any other </a:t>
            </a:r>
            <a:r>
              <a:rPr lang="en-US" sz="2300" dirty="0" err="1" smtClean="0"/>
              <a:t>Europian</a:t>
            </a:r>
            <a:r>
              <a:rPr lang="en-US" sz="2300" dirty="0" smtClean="0"/>
              <a:t> or North American country, you might have seen different kinds of  electrical socket than in India e.g. USA has a rectangular socket, as compared to cylindrical one from India.</a:t>
            </a:r>
          </a:p>
          <a:p>
            <a:pPr marL="0" indent="0">
              <a:buNone/>
            </a:pPr>
            <a:endParaRPr lang="en-US" sz="2300" dirty="0" smtClean="0"/>
          </a:p>
          <a:p>
            <a:pPr marL="0" indent="0">
              <a:buNone/>
            </a:pPr>
            <a:r>
              <a:rPr lang="en-US" sz="2300" dirty="0" smtClean="0"/>
              <a:t>Adapter design pattern makes incompatible interfaces work together, without changing them. Only new code which is inserted is in the form of Adapter or Wrapper class.</a:t>
            </a:r>
            <a:r>
              <a:rPr lang="en-US" sz="2600" dirty="0"/>
              <a:t/>
            </a:r>
            <a:br>
              <a:rPr lang="en-US" sz="2600" dirty="0"/>
            </a:br>
            <a:endParaRPr lang="en-US" sz="2600" dirty="0"/>
          </a:p>
        </p:txBody>
      </p:sp>
      <p:sp>
        <p:nvSpPr>
          <p:cNvPr id="2" name="Title 1"/>
          <p:cNvSpPr>
            <a:spLocks noGrp="1"/>
          </p:cNvSpPr>
          <p:nvPr>
            <p:ph type="title"/>
          </p:nvPr>
        </p:nvSpPr>
        <p:spPr>
          <a:xfrm>
            <a:off x="708338" y="365125"/>
            <a:ext cx="10645462" cy="503175"/>
          </a:xfrm>
        </p:spPr>
        <p:txBody>
          <a:bodyPr>
            <a:normAutofit fontScale="90000"/>
          </a:bodyPr>
          <a:lstStyle/>
          <a:p>
            <a:r>
              <a:rPr lang="en-US" dirty="0" smtClean="0">
                <a:solidFill>
                  <a:schemeClr val="accent1"/>
                </a:solidFill>
              </a:rPr>
              <a:t>Introduction</a:t>
            </a:r>
            <a:r>
              <a:rPr lang="en-US" dirty="0" smtClean="0"/>
              <a:t/>
            </a:r>
            <a:br>
              <a:rPr lang="en-US" dirty="0" smtClean="0"/>
            </a:br>
            <a:endParaRPr lang="en-US" dirty="0"/>
          </a:p>
        </p:txBody>
      </p:sp>
    </p:spTree>
    <p:extLst>
      <p:ext uri="{BB962C8B-B14F-4D97-AF65-F5344CB8AC3E}">
        <p14:creationId xmlns:p14="http://schemas.microsoft.com/office/powerpoint/2010/main" val="2502305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1" y="365125"/>
            <a:ext cx="10926650" cy="503175"/>
          </a:xfrm>
        </p:spPr>
        <p:txBody>
          <a:bodyPr>
            <a:noAutofit/>
          </a:bodyPr>
          <a:lstStyle/>
          <a:p>
            <a:r>
              <a:rPr lang="en-US" sz="3200" b="1" dirty="0" smtClean="0">
                <a:solidFill>
                  <a:schemeClr val="accent1"/>
                </a:solidFill>
              </a:rPr>
              <a:t>Implementation</a:t>
            </a:r>
            <a:endParaRPr lang="en-US" sz="3200" b="1" dirty="0">
              <a:solidFill>
                <a:schemeClr val="accent1"/>
              </a:solidFill>
            </a:endParaRPr>
          </a:p>
        </p:txBody>
      </p:sp>
      <p:sp>
        <p:nvSpPr>
          <p:cNvPr id="3" name="Content Placeholder 2"/>
          <p:cNvSpPr>
            <a:spLocks noGrp="1"/>
          </p:cNvSpPr>
          <p:nvPr>
            <p:ph idx="1"/>
          </p:nvPr>
        </p:nvSpPr>
        <p:spPr>
          <a:xfrm>
            <a:off x="579550" y="1030310"/>
            <a:ext cx="11002852" cy="4480560"/>
          </a:xfrm>
        </p:spPr>
        <p:txBody>
          <a:bodyPr>
            <a:normAutofit fontScale="62500" lnSpcReduction="20000"/>
          </a:bodyPr>
          <a:lstStyle/>
          <a:p>
            <a:pPr marL="0" indent="0">
              <a:buNone/>
            </a:pPr>
            <a:r>
              <a:rPr lang="en-US" dirty="0" smtClean="0"/>
              <a:t>There are two ways to implement Adapter design pattern in Java</a:t>
            </a:r>
          </a:p>
          <a:p>
            <a:pPr marL="514350" indent="-514350">
              <a:buAutoNum type="arabicPeriod"/>
            </a:pPr>
            <a:r>
              <a:rPr lang="en-US" dirty="0" smtClean="0"/>
              <a:t>Using Inheritance also known as Class Adapter pattern </a:t>
            </a:r>
            <a:endParaRPr lang="en-US" dirty="0"/>
          </a:p>
          <a:p>
            <a:pPr marL="514350" indent="-514350">
              <a:buAutoNum type="arabicPeriod"/>
            </a:pPr>
            <a:r>
              <a:rPr lang="en-US" dirty="0" smtClean="0"/>
              <a:t>Using Composition, better known as Object Adapter pattern. </a:t>
            </a:r>
          </a:p>
          <a:p>
            <a:pPr marL="0" indent="0">
              <a:buNone/>
            </a:pPr>
            <a:endParaRPr lang="en-US" dirty="0" smtClean="0"/>
          </a:p>
          <a:p>
            <a:pPr marL="0" indent="0">
              <a:buNone/>
            </a:pPr>
            <a:r>
              <a:rPr lang="en-US" dirty="0" smtClean="0"/>
              <a:t>In both cases, it's better to declare client interacting public methods in an interface, you may call it target interface.</a:t>
            </a:r>
          </a:p>
          <a:p>
            <a:pPr marL="0" indent="0">
              <a:buNone/>
            </a:pPr>
            <a:endParaRPr lang="en-US" dirty="0" smtClean="0"/>
          </a:p>
          <a:p>
            <a:pPr marL="0" indent="0">
              <a:buNone/>
            </a:pPr>
            <a:r>
              <a:rPr lang="en-US" dirty="0" smtClean="0"/>
              <a:t>Now your Class Adapter pattern extends the original interface, which is incompatible to the client but provides the functionality needed by the client, and it also implements the target interface. Now, Adapter implements target method in such a way that it delegates actual work on original class, which Adapter get access by extending it.</a:t>
            </a:r>
          </a:p>
          <a:p>
            <a:pPr marL="0" indent="0">
              <a:buNone/>
            </a:pPr>
            <a:endParaRPr lang="en-US" dirty="0" smtClean="0"/>
          </a:p>
          <a:p>
            <a:pPr marL="0" indent="0">
              <a:buNone/>
            </a:pPr>
            <a:r>
              <a:rPr lang="en-US" dirty="0" smtClean="0"/>
              <a:t>Similarly, in the case of Object Adapter pattern, which uses Composition for reusing code, it also implements target interface and uses object of the Original incompatible class to do all of its work. Since it’s better to prefer composition over inheritance, I advise that you should stick with Object Adapter pattern.</a:t>
            </a:r>
            <a:r>
              <a:rPr lang="en-US" dirty="0"/>
              <a:t/>
            </a:r>
            <a:br>
              <a:rPr lang="en-US" dirty="0"/>
            </a:br>
            <a:endParaRPr lang="en-US" dirty="0"/>
          </a:p>
          <a:p>
            <a:endParaRPr lang="en-US" dirty="0"/>
          </a:p>
        </p:txBody>
      </p:sp>
    </p:spTree>
    <p:extLst>
      <p:ext uri="{BB962C8B-B14F-4D97-AF65-F5344CB8AC3E}">
        <p14:creationId xmlns:p14="http://schemas.microsoft.com/office/powerpoint/2010/main" val="26111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2" y="746975"/>
            <a:ext cx="7044744" cy="3094590"/>
          </a:xfrm>
          <a:prstGeom prst="rect">
            <a:avLst/>
          </a:prstGeom>
        </p:spPr>
      </p:pic>
      <p:sp>
        <p:nvSpPr>
          <p:cNvPr id="3" name="Rectangle 2"/>
          <p:cNvSpPr/>
          <p:nvPr/>
        </p:nvSpPr>
        <p:spPr>
          <a:xfrm>
            <a:off x="940156" y="4250026"/>
            <a:ext cx="8667483" cy="1754326"/>
          </a:xfrm>
          <a:prstGeom prst="rect">
            <a:avLst/>
          </a:prstGeom>
        </p:spPr>
        <p:txBody>
          <a:bodyPr wrap="square">
            <a:spAutoFit/>
          </a:bodyPr>
          <a:lstStyle/>
          <a:p>
            <a:pPr algn="just"/>
            <a:r>
              <a:rPr lang="en-US" b="1" dirty="0" smtClean="0">
                <a:solidFill>
                  <a:srgbClr val="222222"/>
                </a:solidFill>
              </a:rPr>
              <a:t>		UML Diagram</a:t>
            </a:r>
          </a:p>
          <a:p>
            <a:pPr algn="just"/>
            <a:endParaRPr lang="en-US" b="1" dirty="0" smtClean="0">
              <a:solidFill>
                <a:srgbClr val="222222"/>
              </a:solidFill>
            </a:endParaRPr>
          </a:p>
          <a:p>
            <a:pPr algn="just"/>
            <a:r>
              <a:rPr lang="en-US" b="1" dirty="0" smtClean="0">
                <a:solidFill>
                  <a:srgbClr val="222222"/>
                </a:solidFill>
              </a:rPr>
              <a:t>Target</a:t>
            </a:r>
            <a:r>
              <a:rPr lang="en-US" dirty="0">
                <a:solidFill>
                  <a:srgbClr val="222222"/>
                </a:solidFill>
              </a:rPr>
              <a:t> - defines the domain-specific interface that Client uses.</a:t>
            </a:r>
          </a:p>
          <a:p>
            <a:pPr algn="just"/>
            <a:r>
              <a:rPr lang="en-US" b="1" dirty="0">
                <a:solidFill>
                  <a:srgbClr val="222222"/>
                </a:solidFill>
              </a:rPr>
              <a:t>Adapter</a:t>
            </a:r>
            <a:r>
              <a:rPr lang="en-US" dirty="0">
                <a:solidFill>
                  <a:srgbClr val="222222"/>
                </a:solidFill>
              </a:rPr>
              <a:t> - adapts the </a:t>
            </a:r>
            <a:r>
              <a:rPr lang="en-US" dirty="0" smtClean="0">
                <a:solidFill>
                  <a:srgbClr val="222222"/>
                </a:solidFill>
              </a:rPr>
              <a:t>interface </a:t>
            </a:r>
            <a:r>
              <a:rPr lang="en-US" dirty="0" err="1" smtClean="0">
                <a:solidFill>
                  <a:srgbClr val="222222"/>
                </a:solidFill>
              </a:rPr>
              <a:t>Adaptee</a:t>
            </a:r>
            <a:r>
              <a:rPr lang="en-US" dirty="0" smtClean="0">
                <a:solidFill>
                  <a:srgbClr val="222222"/>
                </a:solidFill>
              </a:rPr>
              <a:t> </a:t>
            </a:r>
            <a:r>
              <a:rPr lang="en-US" dirty="0">
                <a:solidFill>
                  <a:srgbClr val="222222"/>
                </a:solidFill>
              </a:rPr>
              <a:t>to the Target interface.</a:t>
            </a:r>
          </a:p>
          <a:p>
            <a:pPr algn="just"/>
            <a:r>
              <a:rPr lang="en-US" b="1" dirty="0" err="1">
                <a:solidFill>
                  <a:srgbClr val="222222"/>
                </a:solidFill>
              </a:rPr>
              <a:t>Adaptee</a:t>
            </a:r>
            <a:r>
              <a:rPr lang="en-US" dirty="0">
                <a:solidFill>
                  <a:srgbClr val="222222"/>
                </a:solidFill>
              </a:rPr>
              <a:t> - defines an existing interface that needs adapting.</a:t>
            </a:r>
          </a:p>
          <a:p>
            <a:pPr algn="just"/>
            <a:r>
              <a:rPr lang="en-US" b="1" dirty="0">
                <a:solidFill>
                  <a:srgbClr val="222222"/>
                </a:solidFill>
              </a:rPr>
              <a:t>Client</a:t>
            </a:r>
            <a:r>
              <a:rPr lang="en-US" dirty="0">
                <a:solidFill>
                  <a:srgbClr val="222222"/>
                </a:solidFill>
              </a:rPr>
              <a:t> - collaborates with objects conforming to the Target interface.</a:t>
            </a:r>
            <a:endParaRPr lang="en-US" b="0" i="0" dirty="0">
              <a:solidFill>
                <a:srgbClr val="222222"/>
              </a:solidFill>
              <a:effectLst/>
            </a:endParaRPr>
          </a:p>
        </p:txBody>
      </p:sp>
    </p:spTree>
    <p:extLst>
      <p:ext uri="{BB962C8B-B14F-4D97-AF65-F5344CB8AC3E}">
        <p14:creationId xmlns:p14="http://schemas.microsoft.com/office/powerpoint/2010/main" val="216270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24000" y="944245"/>
            <a:ext cx="9144000" cy="4969510"/>
          </a:xfrm>
          <a:prstGeom prst="rect">
            <a:avLst/>
          </a:prstGeom>
        </p:spPr>
      </p:pic>
    </p:spTree>
    <p:extLst>
      <p:ext uri="{BB962C8B-B14F-4D97-AF65-F5344CB8AC3E}">
        <p14:creationId xmlns:p14="http://schemas.microsoft.com/office/powerpoint/2010/main" val="242851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24000" y="947420"/>
            <a:ext cx="9144000" cy="4963160"/>
          </a:xfrm>
          <a:prstGeom prst="rect">
            <a:avLst/>
          </a:prstGeom>
        </p:spPr>
      </p:pic>
    </p:spTree>
    <p:extLst>
      <p:ext uri="{BB962C8B-B14F-4D97-AF65-F5344CB8AC3E}">
        <p14:creationId xmlns:p14="http://schemas.microsoft.com/office/powerpoint/2010/main" val="203903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Java API </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pPr marL="0" indent="0">
              <a:buNone/>
            </a:pPr>
            <a:r>
              <a:rPr lang="en-US" sz="2200" dirty="0" smtClean="0"/>
              <a:t>Structural patterns</a:t>
            </a:r>
          </a:p>
          <a:p>
            <a:pPr marL="0" indent="0">
              <a:buNone/>
            </a:pPr>
            <a:r>
              <a:rPr lang="en-US" sz="2200" dirty="0" smtClean="0"/>
              <a:t>Adapter (</a:t>
            </a:r>
            <a:r>
              <a:rPr lang="en-US" sz="2200" dirty="0" err="1" smtClean="0"/>
              <a:t>recognizeable</a:t>
            </a:r>
            <a:r>
              <a:rPr lang="en-US" sz="2200" dirty="0" smtClean="0"/>
              <a:t> by creational methods taking an instance of different abstract/interface type and returning an implementation of own/another abstract/interface type which decorates/overrides the given instance)</a:t>
            </a:r>
          </a:p>
          <a:p>
            <a:pPr marL="0" indent="0">
              <a:buNone/>
            </a:pPr>
            <a:r>
              <a:rPr lang="en-US" sz="2200" dirty="0" smtClean="0"/>
              <a:t>• </a:t>
            </a:r>
            <a:r>
              <a:rPr lang="en-US" sz="2200" dirty="0" err="1" smtClean="0"/>
              <a:t>java.util.Arrays#asList</a:t>
            </a:r>
            <a:r>
              <a:rPr lang="en-US" sz="2200" dirty="0" smtClean="0"/>
              <a:t>()</a:t>
            </a:r>
          </a:p>
          <a:p>
            <a:pPr marL="0" indent="0">
              <a:buNone/>
            </a:pPr>
            <a:r>
              <a:rPr lang="en-US" sz="2200" dirty="0" smtClean="0"/>
              <a:t>• </a:t>
            </a:r>
            <a:r>
              <a:rPr lang="en-US" sz="2200" dirty="0" err="1" smtClean="0"/>
              <a:t>java.util.Collections#list</a:t>
            </a:r>
            <a:r>
              <a:rPr lang="en-US" sz="2200" dirty="0" smtClean="0"/>
              <a:t>()</a:t>
            </a:r>
          </a:p>
          <a:p>
            <a:pPr marL="0" indent="0">
              <a:buNone/>
            </a:pPr>
            <a:r>
              <a:rPr lang="en-US" sz="2200" dirty="0" smtClean="0"/>
              <a:t>• </a:t>
            </a:r>
            <a:r>
              <a:rPr lang="en-US" sz="2200" dirty="0" err="1" smtClean="0"/>
              <a:t>java.util.Collections#enumeration</a:t>
            </a:r>
            <a:r>
              <a:rPr lang="en-US" sz="2200" dirty="0" smtClean="0"/>
              <a:t>()</a:t>
            </a:r>
          </a:p>
          <a:p>
            <a:pPr marL="0" indent="0">
              <a:buNone/>
            </a:pPr>
            <a:r>
              <a:rPr lang="en-US" sz="2200" dirty="0" smtClean="0"/>
              <a:t>• </a:t>
            </a:r>
            <a:r>
              <a:rPr lang="en-US" sz="2200" dirty="0" err="1" smtClean="0"/>
              <a:t>java.io.InputStreamReader</a:t>
            </a:r>
            <a:r>
              <a:rPr lang="en-US" sz="2200" dirty="0" smtClean="0"/>
              <a:t>(</a:t>
            </a:r>
            <a:r>
              <a:rPr lang="en-US" sz="2200" dirty="0" err="1" smtClean="0"/>
              <a:t>InputStream</a:t>
            </a:r>
            <a:r>
              <a:rPr lang="en-US" sz="2200" dirty="0" smtClean="0"/>
              <a:t>) (returns a Reader)</a:t>
            </a:r>
          </a:p>
          <a:p>
            <a:pPr marL="0" indent="0">
              <a:buNone/>
            </a:pPr>
            <a:r>
              <a:rPr lang="en-US" sz="2200" dirty="0" smtClean="0"/>
              <a:t>• </a:t>
            </a:r>
            <a:r>
              <a:rPr lang="en-US" sz="2200" dirty="0" err="1" smtClean="0"/>
              <a:t>java.io.OutputStreamWriter</a:t>
            </a:r>
            <a:r>
              <a:rPr lang="en-US" sz="2200" dirty="0" smtClean="0"/>
              <a:t>(</a:t>
            </a:r>
            <a:r>
              <a:rPr lang="en-US" sz="2200" dirty="0" err="1" smtClean="0"/>
              <a:t>OutputStream</a:t>
            </a:r>
            <a:r>
              <a:rPr lang="en-US" sz="2200" dirty="0" smtClean="0"/>
              <a:t>) (returns a Writer)</a:t>
            </a:r>
          </a:p>
          <a:p>
            <a:pPr marL="0" indent="0">
              <a:buNone/>
            </a:pPr>
            <a:r>
              <a:rPr lang="en-US" sz="2200" dirty="0" smtClean="0"/>
              <a:t>• </a:t>
            </a:r>
            <a:r>
              <a:rPr lang="en-US" sz="2200" dirty="0" err="1" smtClean="0"/>
              <a:t>javax.xml.bind.annotation.adapters.XmlAdapter#marshal</a:t>
            </a:r>
            <a:r>
              <a:rPr lang="en-US" sz="2200" dirty="0" smtClean="0"/>
              <a:t>() and #</a:t>
            </a:r>
            <a:r>
              <a:rPr lang="en-US" sz="2200" dirty="0" err="1" smtClean="0"/>
              <a:t>unmarshal</a:t>
            </a:r>
            <a:r>
              <a:rPr lang="en-US" sz="2200" dirty="0" smtClean="0"/>
              <a:t>()</a:t>
            </a:r>
            <a:endParaRPr lang="en-US" sz="2200" dirty="0"/>
          </a:p>
        </p:txBody>
      </p:sp>
    </p:spTree>
    <p:extLst>
      <p:ext uri="{BB962C8B-B14F-4D97-AF65-F5344CB8AC3E}">
        <p14:creationId xmlns:p14="http://schemas.microsoft.com/office/powerpoint/2010/main" val="17029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Example</a:t>
            </a:r>
            <a:br>
              <a:rPr lang="en-US" dirty="0" smtClean="0"/>
            </a:br>
            <a:endParaRPr lang="en-US" dirty="0"/>
          </a:p>
        </p:txBody>
      </p:sp>
      <p:sp>
        <p:nvSpPr>
          <p:cNvPr id="3" name="Content Placeholder 2"/>
          <p:cNvSpPr>
            <a:spLocks noGrp="1"/>
          </p:cNvSpPr>
          <p:nvPr>
            <p:ph idx="1"/>
          </p:nvPr>
        </p:nvSpPr>
        <p:spPr>
          <a:xfrm>
            <a:off x="609599" y="1151635"/>
            <a:ext cx="10972801" cy="5031582"/>
          </a:xfrm>
        </p:spPr>
        <p:txBody>
          <a:bodyPr>
            <a:normAutofit fontScale="85000" lnSpcReduction="20000"/>
          </a:bodyPr>
          <a:lstStyle/>
          <a:p>
            <a:r>
              <a:rPr lang="en-US" dirty="0"/>
              <a:t> </a:t>
            </a:r>
            <a:r>
              <a:rPr lang="en-US" b="1" dirty="0"/>
              <a:t>public static &lt;T&gt; Enumeration&lt;T&gt; enumeration(final Collection&lt;T&gt; c) {</a:t>
            </a:r>
          </a:p>
          <a:p>
            <a:r>
              <a:rPr lang="en-US" dirty="0"/>
              <a:t>        </a:t>
            </a:r>
            <a:r>
              <a:rPr lang="en-US" b="1" dirty="0"/>
              <a:t>return new Enumeration&lt;T&gt;() {</a:t>
            </a:r>
          </a:p>
          <a:p>
            <a:r>
              <a:rPr lang="en-US" dirty="0"/>
              <a:t>            </a:t>
            </a:r>
            <a:r>
              <a:rPr lang="en-US" b="1" dirty="0"/>
              <a:t>private final Iterator&lt;T&gt; </a:t>
            </a:r>
            <a:r>
              <a:rPr lang="en-US" b="1" dirty="0" err="1"/>
              <a:t>i</a:t>
            </a:r>
            <a:r>
              <a:rPr lang="en-US" b="1" dirty="0"/>
              <a:t> = </a:t>
            </a:r>
            <a:r>
              <a:rPr lang="en-US" b="1" dirty="0" err="1"/>
              <a:t>c.iterator</a:t>
            </a:r>
            <a:r>
              <a:rPr lang="en-US" b="1" dirty="0"/>
              <a:t>();</a:t>
            </a:r>
          </a:p>
          <a:p>
            <a:endParaRPr lang="en-US" dirty="0"/>
          </a:p>
          <a:p>
            <a:r>
              <a:rPr lang="en-US" dirty="0"/>
              <a:t>            </a:t>
            </a:r>
            <a:r>
              <a:rPr lang="en-US" b="1" dirty="0"/>
              <a:t>public </a:t>
            </a:r>
            <a:r>
              <a:rPr lang="en-US" b="1" dirty="0" err="1"/>
              <a:t>boolean</a:t>
            </a:r>
            <a:r>
              <a:rPr lang="en-US" b="1" dirty="0"/>
              <a:t> </a:t>
            </a:r>
            <a:r>
              <a:rPr lang="en-US" b="1" dirty="0" err="1"/>
              <a:t>hasMoreElements</a:t>
            </a:r>
            <a:r>
              <a:rPr lang="en-US" b="1" dirty="0"/>
              <a:t>() {</a:t>
            </a:r>
          </a:p>
          <a:p>
            <a:r>
              <a:rPr lang="en-US" dirty="0"/>
              <a:t>                </a:t>
            </a:r>
            <a:r>
              <a:rPr lang="en-US" b="1" dirty="0"/>
              <a:t>return </a:t>
            </a:r>
            <a:r>
              <a:rPr lang="en-US" b="1" dirty="0" err="1"/>
              <a:t>i.hasNext</a:t>
            </a:r>
            <a:r>
              <a:rPr lang="en-US" b="1" dirty="0"/>
              <a:t>();</a:t>
            </a:r>
          </a:p>
          <a:p>
            <a:r>
              <a:rPr lang="en-US" dirty="0"/>
              <a:t>            }</a:t>
            </a:r>
          </a:p>
          <a:p>
            <a:endParaRPr lang="en-US" dirty="0"/>
          </a:p>
          <a:p>
            <a:r>
              <a:rPr lang="en-US" dirty="0"/>
              <a:t>            </a:t>
            </a:r>
            <a:r>
              <a:rPr lang="en-US" b="1" dirty="0"/>
              <a:t>public T </a:t>
            </a:r>
            <a:r>
              <a:rPr lang="en-US" b="1" dirty="0" err="1"/>
              <a:t>nextElement</a:t>
            </a:r>
            <a:r>
              <a:rPr lang="en-US" b="1" dirty="0"/>
              <a:t>() {</a:t>
            </a:r>
          </a:p>
          <a:p>
            <a:r>
              <a:rPr lang="en-US" dirty="0"/>
              <a:t>                </a:t>
            </a:r>
            <a:r>
              <a:rPr lang="en-US" b="1" dirty="0"/>
              <a:t>return </a:t>
            </a:r>
            <a:r>
              <a:rPr lang="en-US" b="1" dirty="0" err="1"/>
              <a:t>i.next</a:t>
            </a:r>
            <a:r>
              <a:rPr lang="en-US" b="1" dirty="0"/>
              <a:t>();</a:t>
            </a:r>
          </a:p>
          <a:p>
            <a:r>
              <a:rPr lang="en-US" dirty="0"/>
              <a:t>            }</a:t>
            </a:r>
          </a:p>
          <a:p>
            <a:r>
              <a:rPr lang="en-US" dirty="0"/>
              <a:t>        };</a:t>
            </a:r>
          </a:p>
          <a:p>
            <a:r>
              <a:rPr lang="en-US" dirty="0"/>
              <a:t>    }</a:t>
            </a:r>
          </a:p>
        </p:txBody>
      </p:sp>
    </p:spTree>
    <p:extLst>
      <p:ext uri="{BB962C8B-B14F-4D97-AF65-F5344CB8AC3E}">
        <p14:creationId xmlns:p14="http://schemas.microsoft.com/office/powerpoint/2010/main" val="3698772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TotalTime>
  <Words>188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SapientSansRegular</vt:lpstr>
      <vt:lpstr>Wingdings</vt:lpstr>
      <vt:lpstr>Office Theme</vt:lpstr>
      <vt:lpstr>Design Pattern – Adapter Pattern </vt:lpstr>
      <vt:lpstr>PowerPoint Presentation</vt:lpstr>
      <vt:lpstr>Introduction </vt:lpstr>
      <vt:lpstr>Implementation</vt:lpstr>
      <vt:lpstr>PowerPoint Presentation</vt:lpstr>
      <vt:lpstr>PowerPoint Presentation</vt:lpstr>
      <vt:lpstr>PowerPoint Presentation</vt:lpstr>
      <vt:lpstr>Java API </vt:lpstr>
      <vt:lpstr>API Example </vt:lpstr>
      <vt:lpstr>THANK YOU</vt:lpstr>
    </vt:vector>
  </TitlesOfParts>
  <Company>Sapient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 Adapter Pattern</dc:title>
  <dc:creator>Gurinder Singh 2</dc:creator>
  <cp:lastModifiedBy>Gurinder Singh 2</cp:lastModifiedBy>
  <cp:revision>23</cp:revision>
  <dcterms:created xsi:type="dcterms:W3CDTF">2016-12-11T04:46:00Z</dcterms:created>
  <dcterms:modified xsi:type="dcterms:W3CDTF">2016-12-21T05:57:04Z</dcterms:modified>
</cp:coreProperties>
</file>