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4"/>
  </p:sldMasterIdLst>
  <p:notesMasterIdLst>
    <p:notesMasterId r:id="rId23"/>
  </p:notesMasterIdLst>
  <p:handoutMasterIdLst>
    <p:handoutMasterId r:id="rId24"/>
  </p:handoutMasterIdLst>
  <p:sldIdLst>
    <p:sldId id="864" r:id="rId5"/>
    <p:sldId id="809" r:id="rId6"/>
    <p:sldId id="1013" r:id="rId7"/>
    <p:sldId id="1010" r:id="rId8"/>
    <p:sldId id="1001" r:id="rId9"/>
    <p:sldId id="1002" r:id="rId10"/>
    <p:sldId id="1003" r:id="rId11"/>
    <p:sldId id="1004" r:id="rId12"/>
    <p:sldId id="1005" r:id="rId13"/>
    <p:sldId id="1006" r:id="rId14"/>
    <p:sldId id="1007" r:id="rId15"/>
    <p:sldId id="1009" r:id="rId16"/>
    <p:sldId id="1008" r:id="rId17"/>
    <p:sldId id="1011" r:id="rId18"/>
    <p:sldId id="1012" r:id="rId19"/>
    <p:sldId id="988" r:id="rId20"/>
    <p:sldId id="982" r:id="rId21"/>
    <p:sldId id="983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8447CE-6151-4CB0-997C-D2F23F5A2A35}">
          <p14:sldIdLst>
            <p14:sldId id="864"/>
            <p14:sldId id="809"/>
            <p14:sldId id="1013"/>
            <p14:sldId id="1010"/>
            <p14:sldId id="1001"/>
            <p14:sldId id="1002"/>
            <p14:sldId id="1003"/>
            <p14:sldId id="1004"/>
            <p14:sldId id="1005"/>
            <p14:sldId id="1006"/>
            <p14:sldId id="1007"/>
            <p14:sldId id="1009"/>
            <p14:sldId id="1008"/>
            <p14:sldId id="1011"/>
            <p14:sldId id="1012"/>
            <p14:sldId id="988"/>
            <p14:sldId id="982"/>
            <p14:sldId id="9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480">
          <p15:clr>
            <a:srgbClr val="A4A3A4"/>
          </p15:clr>
        </p15:guide>
        <p15:guide id="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9574"/>
    <a:srgbClr val="FF0066"/>
    <a:srgbClr val="000000"/>
    <a:srgbClr val="B9B595"/>
    <a:srgbClr val="620617"/>
    <a:srgbClr val="492E4D"/>
    <a:srgbClr val="254D50"/>
    <a:srgbClr val="315F99"/>
    <a:srgbClr val="355E99"/>
    <a:srgbClr val="315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87681" autoAdjust="0"/>
  </p:normalViewPr>
  <p:slideViewPr>
    <p:cSldViewPr snapToGrid="0" snapToObjects="1">
      <p:cViewPr varScale="1">
        <p:scale>
          <a:sx n="65" d="100"/>
          <a:sy n="65" d="100"/>
        </p:scale>
        <p:origin x="1362" y="72"/>
      </p:cViewPr>
      <p:guideLst>
        <p:guide orient="horz" pos="3984"/>
        <p:guide pos="48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262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1" tIns="48251" rIns="96501" bIns="48251" numCol="1" anchor="t" anchorCtr="0" compatLnSpc="1">
            <a:prstTxWarp prst="textNoShape">
              <a:avLst/>
            </a:prstTxWarp>
          </a:bodyPr>
          <a:lstStyle>
            <a:lvl1pPr defTabSz="964974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775" y="1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1" tIns="48251" rIns="96501" bIns="48251" numCol="1" anchor="t" anchorCtr="0" compatLnSpc="1">
            <a:prstTxWarp prst="textNoShape">
              <a:avLst/>
            </a:prstTxWarp>
          </a:bodyPr>
          <a:lstStyle>
            <a:lvl1pPr algn="r" defTabSz="964974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2"/>
            <a:ext cx="3170717" cy="47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1" tIns="48251" rIns="96501" bIns="48251" numCol="1" anchor="b" anchorCtr="0" compatLnSpc="1">
            <a:prstTxWarp prst="textNoShape">
              <a:avLst/>
            </a:prstTxWarp>
          </a:bodyPr>
          <a:lstStyle>
            <a:lvl1pPr defTabSz="964974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775" y="9121142"/>
            <a:ext cx="3170717" cy="47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1" tIns="48251" rIns="96501" bIns="48251" numCol="1" anchor="b" anchorCtr="0" compatLnSpc="1">
            <a:prstTxWarp prst="textNoShape">
              <a:avLst/>
            </a:prstTxWarp>
          </a:bodyPr>
          <a:lstStyle>
            <a:lvl1pPr algn="r" defTabSz="964974">
              <a:defRPr sz="1200">
                <a:solidFill>
                  <a:schemeClr val="tx1"/>
                </a:solidFill>
              </a:defRPr>
            </a:lvl1pPr>
          </a:lstStyle>
          <a:p>
            <a:fld id="{2D20EB33-264E-4DBB-ABC1-1013654BFF0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27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1" tIns="48251" rIns="96501" bIns="48251" numCol="1" anchor="t" anchorCtr="0" compatLnSpc="1">
            <a:prstTxWarp prst="textNoShape">
              <a:avLst/>
            </a:prstTxWarp>
          </a:bodyPr>
          <a:lstStyle>
            <a:lvl1pPr defTabSz="964974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775" y="1"/>
            <a:ext cx="3170717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1" tIns="48251" rIns="96501" bIns="48251" numCol="1" anchor="t" anchorCtr="0" compatLnSpc="1">
            <a:prstTxWarp prst="textNoShape">
              <a:avLst/>
            </a:prstTxWarp>
          </a:bodyPr>
          <a:lstStyle>
            <a:lvl1pPr algn="r" defTabSz="964974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0" y="4561343"/>
            <a:ext cx="5852843" cy="431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1" tIns="48251" rIns="96501" bIns="482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2"/>
            <a:ext cx="3170717" cy="47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1" tIns="48251" rIns="96501" bIns="48251" numCol="1" anchor="b" anchorCtr="0" compatLnSpc="1">
            <a:prstTxWarp prst="textNoShape">
              <a:avLst/>
            </a:prstTxWarp>
          </a:bodyPr>
          <a:lstStyle>
            <a:lvl1pPr defTabSz="964974">
              <a:defRPr sz="1200" i="0">
                <a:solidFill>
                  <a:schemeClr val="tx1"/>
                </a:solidFill>
                <a:latin typeface="Arial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775" y="9121142"/>
            <a:ext cx="3170717" cy="47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1" tIns="48251" rIns="96501" bIns="48251" numCol="1" anchor="b" anchorCtr="0" compatLnSpc="1">
            <a:prstTxWarp prst="textNoShape">
              <a:avLst/>
            </a:prstTxWarp>
          </a:bodyPr>
          <a:lstStyle>
            <a:lvl1pPr algn="r" defTabSz="964974">
              <a:defRPr sz="1200">
                <a:solidFill>
                  <a:schemeClr val="tx1"/>
                </a:solidFill>
              </a:defRPr>
            </a:lvl1pPr>
          </a:lstStyle>
          <a:p>
            <a:fld id="{3332C263-D28B-429E-B191-6A8DA0B09FB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19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8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79" y="4562886"/>
            <a:ext cx="5852843" cy="4317453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775" tIns="45387" rIns="90775" bIns="45387"/>
          <a:lstStyle/>
          <a:p>
            <a:pPr eaLnBrk="1" hangingPunct="1"/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10243" name="Slide Number Placeholder 3"/>
          <p:cNvSpPr txBox="1">
            <a:spLocks noGrp="1"/>
          </p:cNvSpPr>
          <p:nvPr/>
        </p:nvSpPr>
        <p:spPr bwMode="auto">
          <a:xfrm>
            <a:off x="4142775" y="9121142"/>
            <a:ext cx="3170717" cy="47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01" tIns="48251" rIns="96501" bIns="48251" anchor="b"/>
          <a:lstStyle/>
          <a:p>
            <a:pPr algn="r" defTabSz="964974"/>
            <a:fld id="{024D673E-CAB0-42FF-AA88-493101E0D9BA}" type="slidenum">
              <a:rPr lang="en-US" sz="1200">
                <a:solidFill>
                  <a:schemeClr val="tx1"/>
                </a:solidFill>
              </a:rPr>
              <a:pPr algn="r" defTabSz="964974"/>
              <a:t>2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10243" name="Slide Number Placeholder 3"/>
          <p:cNvSpPr txBox="1">
            <a:spLocks noGrp="1"/>
          </p:cNvSpPr>
          <p:nvPr/>
        </p:nvSpPr>
        <p:spPr bwMode="auto">
          <a:xfrm>
            <a:off x="4142775" y="9121142"/>
            <a:ext cx="3170717" cy="47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01" tIns="48251" rIns="96501" bIns="48251" anchor="b"/>
          <a:lstStyle/>
          <a:p>
            <a:pPr algn="r" defTabSz="964974"/>
            <a:fld id="{024D673E-CAB0-42FF-AA88-493101E0D9BA}" type="slidenum">
              <a:rPr lang="en-US" sz="1200">
                <a:solidFill>
                  <a:schemeClr val="tx1"/>
                </a:solidFill>
              </a:rPr>
              <a:pPr algn="r" defTabSz="964974"/>
              <a:t>3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2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10243" name="Slide Number Placeholder 3"/>
          <p:cNvSpPr txBox="1">
            <a:spLocks noGrp="1"/>
          </p:cNvSpPr>
          <p:nvPr/>
        </p:nvSpPr>
        <p:spPr bwMode="auto">
          <a:xfrm>
            <a:off x="4142775" y="9121142"/>
            <a:ext cx="3170717" cy="47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01" tIns="48251" rIns="96501" bIns="48251" anchor="b"/>
          <a:lstStyle/>
          <a:p>
            <a:pPr algn="r" defTabSz="964974"/>
            <a:fld id="{024D673E-CAB0-42FF-AA88-493101E0D9BA}" type="slidenum">
              <a:rPr lang="en-US" sz="1200">
                <a:solidFill>
                  <a:schemeClr val="tx1"/>
                </a:solidFill>
              </a:rPr>
              <a:pPr algn="r" defTabSz="964974"/>
              <a:t>4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8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E0B88-2B35-E14C-8E03-B22C3E2E37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03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E0B88-2B35-E14C-8E03-B22C3E2E37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2C263-D28B-429E-B191-6A8DA0B09FB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inancialtitl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4648200"/>
            <a:ext cx="7593962" cy="1075421"/>
          </a:xfrm>
        </p:spPr>
        <p:txBody>
          <a:bodyPr tIns="45720" bIns="45720" anchor="b"/>
          <a:lstStyle>
            <a:lvl1pPr>
              <a:lnSpc>
                <a:spcPct val="105000"/>
              </a:lnSpc>
              <a:defRPr sz="3200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1146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5726796"/>
            <a:ext cx="7588191" cy="978804"/>
          </a:xfrm>
        </p:spPr>
        <p:txBody>
          <a:bodyPr tIns="45720" bIns="4572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inancialdivide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43000" y="2514600"/>
            <a:ext cx="6629400" cy="16002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4E22"/>
              </a:buClr>
              <a:buSzTx/>
              <a:buFontTx/>
              <a:buNone/>
              <a:tabLst/>
              <a:defRPr lang="en-US" sz="3200" kern="0" baseline="0">
                <a:solidFill>
                  <a:srgbClr val="F8F8F8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43000" y="4114800"/>
            <a:ext cx="6629400" cy="14478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4E22"/>
              </a:buClr>
              <a:buSzTx/>
              <a:buFontTx/>
              <a:buNone/>
              <a:tabLst/>
              <a:defRPr sz="2000">
                <a:solidFill>
                  <a:srgbClr val="F8F8F8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inancialthankyou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00200" y="2590800"/>
            <a:ext cx="6096000" cy="1981200"/>
          </a:xfr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458200" cy="6572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4582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031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0392" y="332656"/>
            <a:ext cx="925462" cy="504056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7352" y="548680"/>
            <a:ext cx="4813120" cy="990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2800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72816"/>
            <a:ext cx="8211600" cy="482453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69875" indent="-269875">
              <a:lnSpc>
                <a:spcPts val="2200"/>
              </a:lnSpc>
              <a:spcAft>
                <a:spcPts val="0"/>
              </a:spcAft>
              <a:defRPr sz="1900" b="0" i="0">
                <a:latin typeface="Arial" pitchFamily="34" charset="0"/>
                <a:cs typeface="Arial"/>
              </a:defRPr>
            </a:lvl1pPr>
            <a:lvl2pPr marL="541338" indent="-271463" algn="l">
              <a:buSzPct val="100000"/>
              <a:buFont typeface="Arial" pitchFamily="34" charset="0"/>
              <a:buChar char="–"/>
              <a:tabLst>
                <a:tab pos="985838" algn="l"/>
              </a:tabLst>
              <a:defRPr sz="1600" i="0" baseline="0">
                <a:latin typeface="Arial" pitchFamily="34" charset="0"/>
                <a:cs typeface="Arial" pitchFamily="34" charset="0"/>
              </a:defRPr>
            </a:lvl2pPr>
            <a:lvl3pPr marL="763588" indent="-211138">
              <a:buFont typeface="Arial" pitchFamily="34" charset="0"/>
              <a:buChar char="•"/>
              <a:defRPr sz="1200" baseline="0">
                <a:latin typeface="Arial" pitchFamily="34" charset="0"/>
              </a:defRPr>
            </a:lvl3pPr>
            <a:lvl4pPr marL="1001713" indent="-223838">
              <a:buFont typeface="Arial" pitchFamily="34" charset="0"/>
              <a:buChar char="–"/>
              <a:defRPr sz="1200" baseline="0">
                <a:latin typeface="Arial" pitchFamily="34" charset="0"/>
              </a:defRPr>
            </a:lvl4pPr>
            <a:lvl5pPr marL="660400" indent="-21590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1400" smtClean="0"/>
              <a:t>Xxxx</a:t>
            </a:r>
          </a:p>
          <a:p>
            <a:pPr lvl="2"/>
            <a:r>
              <a:rPr lang="nl-NL" sz="1400" smtClean="0"/>
              <a:t>Xxx</a:t>
            </a:r>
          </a:p>
          <a:p>
            <a:pPr lvl="3"/>
            <a:r>
              <a:rPr lang="nl-NL" sz="1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895179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458200" cy="6858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33400" y="990600"/>
            <a:ext cx="8458200" cy="533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14" rIns="45720" bIns="45714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55F99"/>
              </a:buClr>
              <a:defRPr lang="en-US" sz="2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55F99"/>
              </a:buClr>
              <a:defRPr lang="en-US" sz="2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55F99"/>
              </a:buClr>
              <a:defRPr lang="en-US" sz="20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55F99"/>
              </a:buClr>
              <a:defRPr lang="en-US" sz="1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355F99"/>
              </a:buClr>
              <a:defRPr lang="en-US" sz="16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458200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14" rIns="45720" bIns="45714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280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4110527" cy="533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14" rIns="45720" bIns="45714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355F99"/>
              </a:buClr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355F99"/>
              </a:buClr>
              <a:buFont typeface="Wingdings 3" charset="2"/>
              <a:buChar char=""/>
              <a:defRPr lang="en-US" sz="1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355F99"/>
              </a:buClr>
              <a:buFont typeface="Arial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355F99"/>
              </a:buClr>
              <a:buFont typeface="Wingdings 3" charset="2"/>
              <a:buChar char=""/>
              <a:defRPr lang="en-US" sz="1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355F99"/>
              </a:buClr>
              <a:buFont typeface="Arial" pitchFamily="34" charset="0"/>
              <a:buChar char="•"/>
              <a:defRPr lang="en-US" sz="12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881073" y="990600"/>
            <a:ext cx="4110527" cy="533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14" rIns="45720" bIns="45714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355F99"/>
              </a:buClr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355F99"/>
              </a:buClr>
              <a:buFont typeface="Wingdings 3" charset="2"/>
              <a:buChar char=""/>
              <a:defRPr lang="en-US" sz="1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355F99"/>
              </a:buClr>
              <a:buFont typeface="Arial" pitchFamily="34" charset="0"/>
              <a:buChar char="•"/>
              <a:defRPr lang="en-US" sz="16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355F99"/>
              </a:buClr>
              <a:buFont typeface="Wingdings 3" charset="2"/>
              <a:buChar char=""/>
              <a:defRPr lang="en-US" sz="14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rgbClr val="355F99"/>
              </a:buClr>
              <a:buFont typeface="Arial" pitchFamily="34" charset="0"/>
              <a:buChar char="•"/>
              <a:defRPr lang="en-US" sz="12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458200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14" rIns="45720" bIns="45714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280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33400" y="1143000"/>
            <a:ext cx="8458200" cy="5105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007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533400" y="1066800"/>
            <a:ext cx="8458200" cy="2971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114800"/>
            <a:ext cx="8458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67000" y="1143000"/>
            <a:ext cx="6324600" cy="533400"/>
          </a:xfrm>
        </p:spPr>
        <p:txBody>
          <a:bodyPr>
            <a:noAutofit/>
          </a:bodyPr>
          <a:lstStyle>
            <a:lvl1pPr marL="0" indent="0">
              <a:buNone/>
              <a:defRPr sz="2400" b="1" i="1"/>
            </a:lvl1pPr>
            <a:lvl2pPr marL="233362" indent="0">
              <a:buNone/>
              <a:defRPr/>
            </a:lvl2pPr>
            <a:lvl3pPr marL="465137" indent="0">
              <a:buNone/>
              <a:defRPr/>
            </a:lvl3pPr>
            <a:lvl4pPr marL="696912" indent="0">
              <a:buNone/>
              <a:defRPr/>
            </a:lvl4pPr>
            <a:lvl5pPr marL="915988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33400" y="1295400"/>
            <a:ext cx="1981200" cy="1905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2667000" y="1752600"/>
            <a:ext cx="6324600" cy="4495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22524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33400" y="990600"/>
            <a:ext cx="8458200" cy="5410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813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1" name="Picture 10" descr="insideslidefinancial_top.png"/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348199" y="0"/>
              <a:ext cx="8795801" cy="231629"/>
            </a:xfrm>
            <a:prstGeom prst="rect">
              <a:avLst/>
            </a:prstGeom>
          </p:spPr>
        </p:pic>
        <p:pic>
          <p:nvPicPr>
            <p:cNvPr id="12" name="Picture 11" descr="insideslidefinancial_left.png"/>
            <p:cNvPicPr>
              <a:picLocks noChangeAspect="1"/>
            </p:cNvPicPr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0" y="0"/>
              <a:ext cx="347443" cy="6858000"/>
            </a:xfrm>
            <a:prstGeom prst="rect">
              <a:avLst/>
            </a:prstGeom>
          </p:spPr>
        </p:pic>
      </p:grpSp>
      <p:sp>
        <p:nvSpPr>
          <p:cNvPr id="1027" name="Rectangle 4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533400" y="9906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14" rIns="45720" bIns="4571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533400" y="30480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14" rIns="45720" bIns="45714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4838" name="Text Box 38"/>
          <p:cNvSpPr txBox="1">
            <a:spLocks noChangeArrowheads="1"/>
          </p:cNvSpPr>
          <p:nvPr userDrawn="1"/>
        </p:nvSpPr>
        <p:spPr bwMode="auto">
          <a:xfrm>
            <a:off x="8837613" y="6561138"/>
            <a:ext cx="30638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spAutoFit/>
          </a:bodyPr>
          <a:lstStyle/>
          <a:p>
            <a:fld id="{A17AC929-31E6-4546-951E-D73134E0D08D}" type="slidenum">
              <a:rPr lang="en-US" sz="900"/>
              <a:pPr/>
              <a:t>‹#›</a:t>
            </a:fld>
            <a:endParaRPr lang="en-US" sz="900" dirty="0"/>
          </a:p>
        </p:txBody>
      </p:sp>
      <p:sp>
        <p:nvSpPr>
          <p:cNvPr id="204837" name="Text Box 37"/>
          <p:cNvSpPr txBox="1">
            <a:spLocks noChangeArrowheads="1"/>
          </p:cNvSpPr>
          <p:nvPr userDrawn="1"/>
        </p:nvSpPr>
        <p:spPr bwMode="auto">
          <a:xfrm>
            <a:off x="1981200" y="6553200"/>
            <a:ext cx="3592513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eaLnBrk="0" hangingPunct="0">
              <a:lnSpc>
                <a:spcPct val="101000"/>
              </a:lnSpc>
              <a:spcBef>
                <a:spcPct val="50000"/>
              </a:spcBef>
            </a:pPr>
            <a:r>
              <a:rPr lang="en-US" sz="700" b="1" dirty="0">
                <a:solidFill>
                  <a:srgbClr val="284773"/>
                </a:solidFill>
              </a:rPr>
              <a:t>© COPYRIGHT 2011  SAPIENT CORPORATION   |   CONFIDENTIAL</a:t>
            </a:r>
          </a:p>
        </p:txBody>
      </p:sp>
      <p:pic>
        <p:nvPicPr>
          <p:cNvPr id="1031" name="Picture 11" descr="SapientGM_Logo_CMYK.png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3400" y="6553200"/>
            <a:ext cx="1447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4" r:id="rId2"/>
    <p:sldLayoutId id="2147484455" r:id="rId3"/>
    <p:sldLayoutId id="2147484456" r:id="rId4"/>
    <p:sldLayoutId id="2147484466" r:id="rId5"/>
    <p:sldLayoutId id="2147484460" r:id="rId6"/>
    <p:sldLayoutId id="2147484461" r:id="rId7"/>
    <p:sldLayoutId id="2147484465" r:id="rId8"/>
    <p:sldLayoutId id="2147484467" r:id="rId9"/>
    <p:sldLayoutId id="2147484458" r:id="rId10"/>
    <p:sldLayoutId id="2147484459" r:id="rId11"/>
    <p:sldLayoutId id="2147484469" r:id="rId12"/>
    <p:sldLayoutId id="2147484470" r:id="rId13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rgbClr val="355F99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ＭＳ Ｐゴシック"/>
          <a:cs typeface="ＭＳ Ｐゴシック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ＭＳ Ｐゴシック"/>
          <a:cs typeface="ＭＳ Ｐゴシック"/>
        </a:defRPr>
      </a:lvl3pPr>
      <a:lvl4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ＭＳ Ｐゴシック"/>
          <a:cs typeface="ＭＳ Ｐゴシック"/>
        </a:defRPr>
      </a:lvl4pPr>
      <a:lvl5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31775" indent="-231775" algn="l" rtl="0" eaLnBrk="0" fontAlgn="base" hangingPunct="0">
        <a:lnSpc>
          <a:spcPct val="125000"/>
        </a:lnSpc>
        <a:spcBef>
          <a:spcPts val="0"/>
        </a:spcBef>
        <a:spcAft>
          <a:spcPts val="600"/>
        </a:spcAft>
        <a:buClr>
          <a:srgbClr val="355F99"/>
        </a:buClr>
        <a:buSzPct val="100000"/>
        <a:buFont typeface="Arial" pitchFamily="34" charset="0"/>
        <a:buChar char="•"/>
        <a:defRPr lang="en-US" sz="240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63550" indent="-230188" algn="l" rtl="0" eaLnBrk="0" fontAlgn="base" hangingPunct="0">
        <a:lnSpc>
          <a:spcPct val="125000"/>
        </a:lnSpc>
        <a:spcBef>
          <a:spcPts val="0"/>
        </a:spcBef>
        <a:spcAft>
          <a:spcPts val="600"/>
        </a:spcAft>
        <a:buClr>
          <a:srgbClr val="355F99"/>
        </a:buClr>
        <a:buSzPct val="100000"/>
        <a:buFont typeface="Wingdings 3" charset="2"/>
        <a:buChar char=""/>
        <a:defRPr lang="en-US" sz="220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695325" indent="-230188" algn="l" rtl="0" eaLnBrk="0" fontAlgn="base" hangingPunct="0">
        <a:lnSpc>
          <a:spcPct val="125000"/>
        </a:lnSpc>
        <a:spcBef>
          <a:spcPts val="0"/>
        </a:spcBef>
        <a:spcAft>
          <a:spcPts val="600"/>
        </a:spcAft>
        <a:buClr>
          <a:srgbClr val="355F99"/>
        </a:buClr>
        <a:buSzPct val="100000"/>
        <a:buFont typeface="Arial" pitchFamily="34" charset="0"/>
        <a:buChar char="•"/>
        <a:defRPr lang="en-US" sz="200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914400" indent="-217488" algn="l" rtl="0" eaLnBrk="0" fontAlgn="base" hangingPunct="0">
        <a:lnSpc>
          <a:spcPct val="125000"/>
        </a:lnSpc>
        <a:spcBef>
          <a:spcPts val="0"/>
        </a:spcBef>
        <a:spcAft>
          <a:spcPts val="600"/>
        </a:spcAft>
        <a:buClr>
          <a:srgbClr val="355F99"/>
        </a:buClr>
        <a:buSzPct val="100000"/>
        <a:buFont typeface="Wingdings 3" charset="2"/>
        <a:buChar char=""/>
        <a:defRPr lang="en-US" sz="180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173163" indent="-257175" algn="l" rtl="0" eaLnBrk="0" fontAlgn="base" hangingPunct="0">
        <a:lnSpc>
          <a:spcPct val="125000"/>
        </a:lnSpc>
        <a:spcBef>
          <a:spcPts val="0"/>
        </a:spcBef>
        <a:spcAft>
          <a:spcPts val="600"/>
        </a:spcAft>
        <a:buClr>
          <a:srgbClr val="355F99"/>
        </a:buClr>
        <a:buSzPct val="100000"/>
        <a:buFont typeface="Arial" pitchFamily="34" charset="0"/>
        <a:buChar char="•"/>
        <a:defRPr lang="en-US" sz="160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30363" indent="-257175" algn="l" rtl="0" fontAlgn="base">
        <a:lnSpc>
          <a:spcPct val="105000"/>
        </a:lnSpc>
        <a:spcBef>
          <a:spcPct val="10000"/>
        </a:spcBef>
        <a:spcAft>
          <a:spcPct val="10000"/>
        </a:spcAft>
        <a:buClr>
          <a:schemeClr val="tx2"/>
        </a:buClr>
        <a:buFont typeface="Wingdings" pitchFamily="2" charset="2"/>
        <a:buBlip>
          <a:blip r:embed="rId18"/>
        </a:buBlip>
        <a:defRPr sz="900">
          <a:solidFill>
            <a:srgbClr val="4D4D4D"/>
          </a:solidFill>
          <a:latin typeface="+mn-lt"/>
          <a:ea typeface="+mn-ea"/>
          <a:cs typeface="+mn-cs"/>
        </a:defRPr>
      </a:lvl6pPr>
      <a:lvl7pPr marL="2087563" indent="-257175" algn="l" rtl="0" fontAlgn="base">
        <a:lnSpc>
          <a:spcPct val="105000"/>
        </a:lnSpc>
        <a:spcBef>
          <a:spcPct val="10000"/>
        </a:spcBef>
        <a:spcAft>
          <a:spcPct val="10000"/>
        </a:spcAft>
        <a:buClr>
          <a:schemeClr val="tx2"/>
        </a:buClr>
        <a:buFont typeface="Wingdings" pitchFamily="2" charset="2"/>
        <a:buBlip>
          <a:blip r:embed="rId18"/>
        </a:buBlip>
        <a:defRPr sz="900">
          <a:solidFill>
            <a:srgbClr val="4D4D4D"/>
          </a:solidFill>
          <a:latin typeface="+mn-lt"/>
          <a:ea typeface="+mn-ea"/>
          <a:cs typeface="+mn-cs"/>
        </a:defRPr>
      </a:lvl7pPr>
      <a:lvl8pPr marL="2544763" indent="-257175" algn="l" rtl="0" fontAlgn="base">
        <a:lnSpc>
          <a:spcPct val="105000"/>
        </a:lnSpc>
        <a:spcBef>
          <a:spcPct val="10000"/>
        </a:spcBef>
        <a:spcAft>
          <a:spcPct val="10000"/>
        </a:spcAft>
        <a:buClr>
          <a:schemeClr val="tx2"/>
        </a:buClr>
        <a:buFont typeface="Wingdings" pitchFamily="2" charset="2"/>
        <a:buBlip>
          <a:blip r:embed="rId18"/>
        </a:buBlip>
        <a:defRPr sz="900">
          <a:solidFill>
            <a:srgbClr val="4D4D4D"/>
          </a:solidFill>
          <a:latin typeface="+mn-lt"/>
          <a:ea typeface="+mn-ea"/>
          <a:cs typeface="+mn-cs"/>
        </a:defRPr>
      </a:lvl8pPr>
      <a:lvl9pPr marL="3001963" indent="-257175" algn="l" rtl="0" fontAlgn="base">
        <a:lnSpc>
          <a:spcPct val="105000"/>
        </a:lnSpc>
        <a:spcBef>
          <a:spcPct val="10000"/>
        </a:spcBef>
        <a:spcAft>
          <a:spcPct val="10000"/>
        </a:spcAft>
        <a:buClr>
          <a:schemeClr val="tx2"/>
        </a:buClr>
        <a:buFont typeface="Wingdings" pitchFamily="2" charset="2"/>
        <a:buBlip>
          <a:blip r:embed="rId18"/>
        </a:buBlip>
        <a:defRPr sz="9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visitor_pattern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4"/>
          <p:cNvSpPr>
            <a:spLocks noGrp="1" noChangeArrowheads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Visitor Design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3" name="Rectangle 3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By </a:t>
            </a:r>
            <a:r>
              <a:rPr lang="en-US" dirty="0" err="1" smtClean="0">
                <a:solidFill>
                  <a:srgbClr val="000000"/>
                </a:solidFill>
              </a:rPr>
              <a:t>Laxmi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Nagda</a:t>
            </a:r>
            <a:r>
              <a:rPr lang="en-US" dirty="0" smtClean="0">
                <a:solidFill>
                  <a:srgbClr val="000000"/>
                </a:solidFill>
              </a:rPr>
              <a:t>, Mohammad </a:t>
            </a:r>
            <a:r>
              <a:rPr lang="en-US" dirty="0" err="1" smtClean="0">
                <a:solidFill>
                  <a:srgbClr val="000000"/>
                </a:solidFill>
              </a:rPr>
              <a:t>Yasir</a:t>
            </a:r>
            <a:r>
              <a:rPr lang="en-US" dirty="0" smtClean="0">
                <a:solidFill>
                  <a:srgbClr val="000000"/>
                </a:solidFill>
              </a:rPr>
              <a:t>, Varinder Sahota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7923"/>
            <a:ext cx="8458200" cy="4031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Code Example of Visitor Pattern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>
          <a:xfrm>
            <a:off x="533400" y="1143000"/>
            <a:ext cx="8458200" cy="4667864"/>
          </a:xfrm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6" y="1142999"/>
            <a:ext cx="7729697" cy="505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09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7923"/>
            <a:ext cx="8458200" cy="4031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Code Example of Visitor Pattern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Table Placeholder 4"/>
          <p:cNvPicPr>
            <a:picLocks noGrp="1" noChangeAspect="1"/>
          </p:cNvPicPr>
          <p:nvPr>
            <p:ph type="tbl" sz="quarter" idx="10"/>
          </p:nvPr>
        </p:nvPicPr>
        <p:blipFill>
          <a:blip r:embed="rId2"/>
          <a:stretch>
            <a:fillRect/>
          </a:stretch>
        </p:blipFill>
        <p:spPr>
          <a:xfrm>
            <a:off x="678426" y="1111047"/>
            <a:ext cx="8082115" cy="517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64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7923"/>
            <a:ext cx="8458200" cy="4031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Code Example of Visitor Pattern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>
          <a:xfrm>
            <a:off x="533400" y="1172496"/>
            <a:ext cx="8458200" cy="5105400"/>
          </a:xfrm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1297857"/>
            <a:ext cx="8657303" cy="28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870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7923"/>
            <a:ext cx="8458200" cy="40312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Use Case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73394"/>
            <a:ext cx="8020665" cy="48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649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7923"/>
            <a:ext cx="8458200" cy="40312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Usage in Java API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035" y="1646994"/>
            <a:ext cx="84409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Visitor pattern is used in Hibernate API while it process Annotations and other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Hibernate Implement “</a:t>
            </a:r>
            <a:r>
              <a:rPr lang="en-US" dirty="0" err="1" smtClean="0">
                <a:solidFill>
                  <a:schemeClr val="tx1"/>
                </a:solidFill>
              </a:rPr>
              <a:t>TypeElement</a:t>
            </a:r>
            <a:r>
              <a:rPr lang="en-US" dirty="0" smtClean="0">
                <a:solidFill>
                  <a:schemeClr val="tx1"/>
                </a:solidFill>
              </a:rPr>
              <a:t>” interface provided by java for their Annotations.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interface has a method “accept(</a:t>
            </a:r>
            <a:r>
              <a:rPr lang="en-US" dirty="0" err="1" smtClean="0">
                <a:solidFill>
                  <a:schemeClr val="tx1"/>
                </a:solidFill>
              </a:rPr>
              <a:t>ElementVisitor</a:t>
            </a:r>
            <a:r>
              <a:rPr lang="en-US" dirty="0" smtClean="0">
                <a:solidFill>
                  <a:schemeClr val="tx1"/>
                </a:solidFill>
              </a:rPr>
              <a:t> e)”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Following diagram shows the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the figure given below: ElementKindVisitor6 is the class provided by java API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which implements </a:t>
            </a:r>
            <a:r>
              <a:rPr lang="en-US" dirty="0" err="1" smtClean="0">
                <a:solidFill>
                  <a:schemeClr val="tx1"/>
                </a:solidFill>
              </a:rPr>
              <a:t>ElementVisitor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260161"/>
            <a:ext cx="80391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69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32FA-E44F-1241-B9B5-7B8834E103E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197486"/>
            <a:ext cx="8492454" cy="4701869"/>
          </a:xfrm>
        </p:spPr>
        <p:txBody>
          <a:bodyPr>
            <a:normAutofit/>
          </a:bodyPr>
          <a:lstStyle/>
          <a:p>
            <a:pPr marL="271463" lvl="1" indent="0">
              <a:buNone/>
            </a:pPr>
            <a:r>
              <a:rPr lang="en-US" dirty="0" smtClean="0"/>
              <a:t>If </a:t>
            </a:r>
            <a:r>
              <a:rPr lang="en-US" dirty="0"/>
              <a:t>a new class is added to the Composite all Visitor classes are </a:t>
            </a:r>
            <a:r>
              <a:rPr lang="en-US" dirty="0" smtClean="0"/>
              <a:t>affected.</a:t>
            </a:r>
          </a:p>
          <a:p>
            <a:pPr marL="271463" lvl="1" indent="0">
              <a:buNone/>
            </a:pPr>
            <a:endParaRPr lang="en-US" dirty="0"/>
          </a:p>
          <a:p>
            <a:pPr marL="271463" lvl="1" indent="0">
              <a:buNone/>
            </a:pPr>
            <a:r>
              <a:rPr lang="en-US" dirty="0"/>
              <a:t>The indirect recursion that involves Accept and the Visit methods </a:t>
            </a:r>
          </a:p>
          <a:p>
            <a:pPr marL="271463" lvl="1" indent="0">
              <a:buNone/>
            </a:pPr>
            <a:r>
              <a:rPr lang="en-US" dirty="0"/>
              <a:t>is more complex than the direct recursion in the natural object-oriented solution</a:t>
            </a:r>
            <a:endParaRPr lang="en-US" dirty="0" smtClean="0"/>
          </a:p>
          <a:p>
            <a:pPr marL="271463" lvl="1" indent="0">
              <a:buNone/>
            </a:pPr>
            <a:endParaRPr lang="en-US" u="sng" dirty="0">
              <a:latin typeface="+mn-lt"/>
              <a:cs typeface="Courier New" panose="02070309020205020404" pitchFamily="49" charset="0"/>
            </a:endParaRPr>
          </a:p>
          <a:p>
            <a:pPr marL="271463" lvl="1" indent="0">
              <a:buNone/>
            </a:pPr>
            <a:endParaRPr lang="en-GB" u="sng" dirty="0" smtClean="0">
              <a:latin typeface="+mn-lt"/>
              <a:cs typeface="Courier New" panose="02070309020205020404" pitchFamily="49" charset="0"/>
            </a:endParaRPr>
          </a:p>
          <a:p>
            <a:pPr marL="271463" lvl="1" indent="0">
              <a:buNone/>
            </a:pPr>
            <a:endParaRPr lang="en-GB" u="sng" dirty="0" smtClean="0">
              <a:latin typeface="+mn-lt"/>
              <a:cs typeface="Courier New" panose="02070309020205020404" pitchFamily="49" charset="0"/>
            </a:endParaRPr>
          </a:p>
          <a:p>
            <a:pPr marL="271463" lvl="1" indent="0">
              <a:buNone/>
            </a:pPr>
            <a:endParaRPr lang="en-GB" u="sng" dirty="0" smtClean="0">
              <a:latin typeface="+mn-lt"/>
              <a:cs typeface="Courier New" panose="02070309020205020404" pitchFamily="49" charset="0"/>
            </a:endParaRPr>
          </a:p>
          <a:p>
            <a:pPr marL="271463" lvl="1" indent="0">
              <a:buNone/>
            </a:pPr>
            <a:endParaRPr lang="en-GB" u="sng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3400" y="304800"/>
            <a:ext cx="8458200" cy="6858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Consequences of Visitor Pattern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0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32FA-E44F-1241-B9B5-7B8834E103E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197486"/>
            <a:ext cx="8492454" cy="5066836"/>
          </a:xfrm>
        </p:spPr>
        <p:txBody>
          <a:bodyPr>
            <a:normAutofit/>
          </a:bodyPr>
          <a:lstStyle/>
          <a:p>
            <a:pPr marL="271463" lvl="1" indent="0">
              <a:buNone/>
            </a:pPr>
            <a:r>
              <a:rPr lang="en-GB" sz="1500" b="1" u="sng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500" b="1" u="sng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u="sng" dirty="0">
                <a:latin typeface="+mj-lt"/>
                <a:cs typeface="Courier New" panose="02070309020205020404" pitchFamily="49" charset="0"/>
              </a:rPr>
              <a:t>https://</a:t>
            </a:r>
            <a:r>
              <a:rPr lang="en-GB" sz="2000" u="sng" dirty="0" smtClean="0">
                <a:latin typeface="+mj-lt"/>
                <a:cs typeface="Courier New" panose="02070309020205020404" pitchFamily="49" charset="0"/>
              </a:rPr>
              <a:t>sourcemaking.com/design_patterns/visitor/java/1</a:t>
            </a:r>
          </a:p>
          <a:p>
            <a:pPr marL="271463" lvl="1" indent="0">
              <a:buNone/>
            </a:pPr>
            <a:r>
              <a:rPr lang="en-US" sz="2000" u="sng" dirty="0">
                <a:latin typeface="+mj-lt"/>
                <a:cs typeface="Courier New" panose="02070309020205020404" pitchFamily="49" charset="0"/>
              </a:rPr>
              <a:t>https://</a:t>
            </a:r>
            <a:r>
              <a:rPr lang="en-US" sz="2000" u="sng" dirty="0" smtClean="0">
                <a:latin typeface="+mj-lt"/>
                <a:cs typeface="Courier New" panose="02070309020205020404" pitchFamily="49" charset="0"/>
              </a:rPr>
              <a:t>dzone.com/articles/design-patterns-visitor</a:t>
            </a:r>
          </a:p>
          <a:p>
            <a:pPr marL="271463" lvl="1" indent="0">
              <a:buNone/>
            </a:pPr>
            <a:r>
              <a:rPr lang="en-US" sz="2000" u="sng" dirty="0">
                <a:latin typeface="+mj-lt"/>
                <a:cs typeface="Courier New" panose="02070309020205020404" pitchFamily="49" charset="0"/>
                <a:hlinkClick r:id="rId3"/>
              </a:rPr>
              <a:t>https://</a:t>
            </a:r>
            <a:r>
              <a:rPr lang="en-US" sz="2000" u="sng" dirty="0" smtClean="0">
                <a:latin typeface="+mj-lt"/>
                <a:cs typeface="Courier New" panose="02070309020205020404" pitchFamily="49" charset="0"/>
                <a:hlinkClick r:id="rId3"/>
              </a:rPr>
              <a:t>www.tutorialspoint.com/design_pattern/visitor_pattern.htm</a:t>
            </a:r>
            <a:endParaRPr lang="en-US" sz="2000" u="sng" dirty="0" smtClean="0">
              <a:latin typeface="+mj-lt"/>
              <a:cs typeface="Courier New" panose="02070309020205020404" pitchFamily="49" charset="0"/>
            </a:endParaRPr>
          </a:p>
          <a:p>
            <a:pPr marL="271463" lvl="1" indent="0">
              <a:buNone/>
            </a:pPr>
            <a:r>
              <a:rPr lang="en-US" sz="2000" u="sng" dirty="0">
                <a:latin typeface="+mj-lt"/>
                <a:cs typeface="Courier New" panose="02070309020205020404" pitchFamily="49" charset="0"/>
              </a:rPr>
              <a:t>http://www.journaldev.com/1769/visitor-design-pattern-java</a:t>
            </a:r>
            <a:endParaRPr lang="en-US" sz="2000" u="sng" dirty="0">
              <a:latin typeface="+mj-lt"/>
              <a:cs typeface="Courier New" panose="02070309020205020404" pitchFamily="49" charset="0"/>
            </a:endParaRPr>
          </a:p>
          <a:p>
            <a:pPr marL="271463" lvl="1" indent="0">
              <a:buNone/>
            </a:pPr>
            <a:endParaRPr lang="en-US" sz="2000" u="sng" dirty="0" smtClean="0">
              <a:latin typeface="+mn-lt"/>
              <a:cs typeface="Courier New" panose="02070309020205020404" pitchFamily="49" charset="0"/>
            </a:endParaRPr>
          </a:p>
          <a:p>
            <a:pPr marL="271463" lvl="1" indent="0">
              <a:buNone/>
            </a:pPr>
            <a:endParaRPr lang="en-US" sz="2000" u="sng" dirty="0">
              <a:latin typeface="+mn-lt"/>
              <a:cs typeface="Courier New" panose="02070309020205020404" pitchFamily="49" charset="0"/>
            </a:endParaRPr>
          </a:p>
          <a:p>
            <a:pPr marL="271463" lvl="1" indent="0">
              <a:buNone/>
            </a:pPr>
            <a:endParaRPr lang="en-GB" sz="2000" u="sng" dirty="0" smtClean="0">
              <a:latin typeface="+mn-lt"/>
              <a:cs typeface="Courier New" panose="02070309020205020404" pitchFamily="49" charset="0"/>
            </a:endParaRPr>
          </a:p>
          <a:p>
            <a:pPr marL="271463" lvl="1" indent="0">
              <a:buNone/>
            </a:pPr>
            <a:endParaRPr lang="en-GB" sz="2000" u="sng" dirty="0" smtClean="0">
              <a:latin typeface="+mn-lt"/>
              <a:cs typeface="Courier New" panose="02070309020205020404" pitchFamily="49" charset="0"/>
            </a:endParaRPr>
          </a:p>
          <a:p>
            <a:pPr marL="271463" lvl="1" indent="0">
              <a:buNone/>
            </a:pPr>
            <a:endParaRPr lang="en-GB" sz="2000" u="sng" dirty="0" smtClean="0">
              <a:latin typeface="+mn-lt"/>
              <a:cs typeface="Courier New" panose="02070309020205020404" pitchFamily="49" charset="0"/>
            </a:endParaRPr>
          </a:p>
          <a:p>
            <a:pPr marL="271463" lvl="1" indent="0">
              <a:buNone/>
            </a:pPr>
            <a:endParaRPr lang="en-GB" sz="2000" u="sng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33400" y="304800"/>
            <a:ext cx="8458200" cy="6858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Design Pattern Links</a:t>
            </a:r>
          </a:p>
        </p:txBody>
      </p:sp>
    </p:spTree>
    <p:extLst>
      <p:ext uri="{BB962C8B-B14F-4D97-AF65-F5344CB8AC3E}">
        <p14:creationId xmlns:p14="http://schemas.microsoft.com/office/powerpoint/2010/main" val="28568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small" dirty="0" smtClean="0"/>
              <a:t>Questions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29129358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small" dirty="0" smtClean="0"/>
              <a:t>Thanks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29129358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Overview of Visitor Pattern</a:t>
            </a:r>
          </a:p>
          <a:p>
            <a:r>
              <a:rPr lang="en-US" sz="2600" b="1" dirty="0" smtClean="0"/>
              <a:t>Code Example of Visitor Pattern</a:t>
            </a:r>
          </a:p>
          <a:p>
            <a:r>
              <a:rPr lang="en-US" sz="2600" b="1" dirty="0" smtClean="0"/>
              <a:t>Use Case</a:t>
            </a:r>
          </a:p>
          <a:p>
            <a:r>
              <a:rPr lang="en-US" sz="2600" b="1" dirty="0" smtClean="0"/>
              <a:t>Java API Implementation </a:t>
            </a:r>
            <a:endParaRPr lang="en-US" sz="2600" b="1" dirty="0" smtClean="0"/>
          </a:p>
          <a:p>
            <a:r>
              <a:rPr lang="en-US" sz="2600" b="1" dirty="0"/>
              <a:t>Consequences of Visitor Pattern</a:t>
            </a:r>
            <a:endParaRPr lang="en-US" sz="2600" b="1" dirty="0" smtClean="0"/>
          </a:p>
          <a:p>
            <a:r>
              <a:rPr lang="en-US" sz="2600" b="1" dirty="0" smtClean="0"/>
              <a:t>Design Patterns Links</a:t>
            </a:r>
            <a:endParaRPr lang="en-US" sz="2600" b="1" dirty="0"/>
          </a:p>
          <a:p>
            <a:endParaRPr lang="en-US" b="1" dirty="0" smtClean="0"/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533400" y="540774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Overview of Visitor Pattern</a:t>
            </a:r>
            <a:br>
              <a:rPr lang="en-US" b="1" dirty="0"/>
            </a:b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33400" y="1226574"/>
            <a:ext cx="8458200" cy="5098026"/>
          </a:xfrm>
        </p:spPr>
        <p:txBody>
          <a:bodyPr>
            <a:normAutofit/>
          </a:bodyPr>
          <a:lstStyle/>
          <a:p>
            <a:r>
              <a:rPr lang="en-US" dirty="0"/>
              <a:t>Visitor pattern is used when we have to perform an operation on a group of similar kind of Objects. With the help of visitor pattern, we can move the operational logic from the objects to another class.</a:t>
            </a:r>
            <a:endParaRPr lang="en-US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6881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33400" y="235974"/>
            <a:ext cx="8458200" cy="608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Overview of Visitor Pattern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958645"/>
            <a:ext cx="8547100" cy="57977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05501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7923"/>
            <a:ext cx="8458200" cy="4031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Code Example of Visitor Pattern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4" y="1111046"/>
            <a:ext cx="7696200" cy="50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635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7923"/>
            <a:ext cx="8458200" cy="4031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Code Example of Visitor Pattern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57300"/>
            <a:ext cx="8079658" cy="48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742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7923"/>
            <a:ext cx="8458200" cy="4031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Code Example of Visitor Pattern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1111046"/>
            <a:ext cx="7860890" cy="50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39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7923"/>
            <a:ext cx="8458200" cy="4031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Code Example of Visitor Pattern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Action Button: Forward or Next 5">
            <a:hlinkClick r:id="rId2" action="ppaction://hlinksldjump" highlightClick="1"/>
          </p:cNvPr>
          <p:cNvSpPr/>
          <p:nvPr/>
        </p:nvSpPr>
        <p:spPr bwMode="auto">
          <a:xfrm>
            <a:off x="7581331" y="5950424"/>
            <a:ext cx="812042" cy="429574"/>
          </a:xfrm>
          <a:prstGeom prst="actionButtonForwardNex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10" y="1460089"/>
            <a:ext cx="7949380" cy="50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218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7923"/>
            <a:ext cx="8458200" cy="4031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Code Example of Visitor Pattern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Action Button: Forward or Next 5">
            <a:hlinkClick r:id="rId2" action="ppaction://hlinksldjump" highlightClick="1"/>
          </p:cNvPr>
          <p:cNvSpPr/>
          <p:nvPr/>
        </p:nvSpPr>
        <p:spPr bwMode="auto">
          <a:xfrm>
            <a:off x="7581331" y="5950424"/>
            <a:ext cx="812042" cy="429574"/>
          </a:xfrm>
          <a:prstGeom prst="actionButtonForwardNex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011402"/>
            <a:ext cx="8123903" cy="54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478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1dede13c-b7c9-42f5-bf40-1a02044ae6d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0c57105-b67c-49db-9fda-8ced69ba769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0c57105-b67c-49db-9fda-8ced69ba769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0c57105-b67c-49db-9fda-8ced69ba769e"/>
</p:tagLst>
</file>

<file path=ppt/theme/theme1.xml><?xml version="1.0" encoding="utf-8"?>
<a:theme xmlns:a="http://schemas.openxmlformats.org/drawingml/2006/main" name="Blank Presentation">
  <a:themeElements>
    <a:clrScheme name="Sapient Palette">
      <a:dk1>
        <a:srgbClr val="5A5A5A"/>
      </a:dk1>
      <a:lt1>
        <a:srgbClr val="FFFFFF"/>
      </a:lt1>
      <a:dk2>
        <a:srgbClr val="5A5A5A"/>
      </a:dk2>
      <a:lt2>
        <a:srgbClr val="FFFFFF"/>
      </a:lt2>
      <a:accent1>
        <a:srgbClr val="355F99"/>
      </a:accent1>
      <a:accent2>
        <a:srgbClr val="A7A37E"/>
      </a:accent2>
      <a:accent3>
        <a:srgbClr val="492E4D"/>
      </a:accent3>
      <a:accent4>
        <a:srgbClr val="254D50"/>
      </a:accent4>
      <a:accent5>
        <a:srgbClr val="600617"/>
      </a:accent5>
      <a:accent6>
        <a:srgbClr val="EEECCB"/>
      </a:accent6>
      <a:hlink>
        <a:srgbClr val="355F99"/>
      </a:hlink>
      <a:folHlink>
        <a:srgbClr val="515F8C"/>
      </a:folHlink>
    </a:clrScheme>
    <a:fontScheme name="Sapie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F07800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TypeTaxHTField0 xmlns="e923652a-a54e-41b3-93da-78403c2b8f65">
      <Terms xmlns="http://schemas.microsoft.com/office/infopath/2007/PartnerControls"/>
    </DocTypeTaxHTField0>
    <RoutingRuleDescription xmlns="http://schemas.microsoft.com/sharepoint/v3" xsi:nil="true"/>
    <PublishingExpirationDate xmlns="http://schemas.microsoft.com/sharepoint/v3" xsi:nil="true"/>
    <PublishingStartDate xmlns="http://schemas.microsoft.com/sharepoint/v3" xsi:nil="true"/>
    <TaxCatchAll xmlns="e923652a-a54e-41b3-93da-78403c2b8f65"/>
    <AverageRating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641DF0AAB6948BBC1D5037F3C6EDB" ma:contentTypeVersion="25" ma:contentTypeDescription="Create a new document." ma:contentTypeScope="" ma:versionID="0c1e74f1b4f571ae2541fa28ca027cf6">
  <xsd:schema xmlns:xsd="http://www.w3.org/2001/XMLSchema" xmlns:xs="http://www.w3.org/2001/XMLSchema" xmlns:p="http://schemas.microsoft.com/office/2006/metadata/properties" xmlns:ns1="http://schemas.microsoft.com/sharepoint/v3" xmlns:ns2="e923652a-a54e-41b3-93da-78403c2b8f65" targetNamespace="http://schemas.microsoft.com/office/2006/metadata/properties" ma:root="true" ma:fieldsID="2e10c0bcd0d5fccee1606b1441f2b3a3" ns1:_="" ns2:_="">
    <xsd:import namespace="http://schemas.microsoft.com/sharepoint/v3"/>
    <xsd:import namespace="e923652a-a54e-41b3-93da-78403c2b8f65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outingRuleDescription" minOccurs="0"/>
                <xsd:element ref="ns2:TaxCatchAll" minOccurs="0"/>
                <xsd:element ref="ns2:TaxCatchAllLabel" minOccurs="0"/>
                <xsd:element ref="ns2:DocTypeTaxHTField0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outingRuleDescription" ma:index="9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  <xsd:element name="PublishingStartDate" ma:index="14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5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3652a-a54e-41b3-93da-78403c2b8f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3f29220a-ccc2-4f6c-963c-1b8388458046}" ma:internalName="TaxCatchAll" ma:showField="CatchAllData" ma:web="e923652a-a54e-41b3-93da-78403c2b8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3f29220a-ccc2-4f6c-963c-1b8388458046}" ma:internalName="TaxCatchAllLabel" ma:readOnly="true" ma:showField="CatchAllDataLabel" ma:web="e923652a-a54e-41b3-93da-78403c2b8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cTypeTaxHTField0" ma:index="12" nillable="true" ma:taxonomy="true" ma:internalName="DocTypeTaxHTField0" ma:taxonomyFieldName="DocType" ma:displayName="DocType" ma:default="" ma:fieldId="{fe790849-f39a-4379-a267-81a20420a3b9}" ma:sspId="d8f027e6-9a7b-497e-9f4f-9d94e22d41b8" ma:termSetId="66add1a0-79f6-48ec-8ed2-11778d89409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597A65-DA54-4FDF-AAFA-B2D53BE731D9}">
  <ds:schemaRefs>
    <ds:schemaRef ds:uri="http://purl.org/dc/terms/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e923652a-a54e-41b3-93da-78403c2b8f65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98D8C80-EED1-419B-803C-11AA588ACA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74AF13-DFE0-4AB1-9B02-5F750D3061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923652a-a54e-41b3-93da-78403c2b8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87923</TotalTime>
  <Words>243</Words>
  <Application>Microsoft Office PowerPoint</Application>
  <PresentationFormat>On-screen Show (4:3)</PresentationFormat>
  <Paragraphs>55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PGothic</vt:lpstr>
      <vt:lpstr>Arial</vt:lpstr>
      <vt:lpstr>Calibri</vt:lpstr>
      <vt:lpstr>Courier New</vt:lpstr>
      <vt:lpstr>Wingdings</vt:lpstr>
      <vt:lpstr>Wingdings 3</vt:lpstr>
      <vt:lpstr>Blank Presentation</vt:lpstr>
      <vt:lpstr>Visitor Design Pattern</vt:lpstr>
      <vt:lpstr>Agenda</vt:lpstr>
      <vt:lpstr>Overview of Visitor Pattern </vt:lpstr>
      <vt:lpstr>PowerPoint Presentation</vt:lpstr>
      <vt:lpstr>Code Example of Visitor Pattern </vt:lpstr>
      <vt:lpstr>Code Example of Visitor Pattern </vt:lpstr>
      <vt:lpstr>Code Example of Visitor Pattern </vt:lpstr>
      <vt:lpstr>Code Example of Visitor Pattern </vt:lpstr>
      <vt:lpstr>Code Example of Visitor Pattern </vt:lpstr>
      <vt:lpstr>Code Example of Visitor Pattern </vt:lpstr>
      <vt:lpstr>Code Example of Visitor Pattern </vt:lpstr>
      <vt:lpstr>Code Example of Visitor Pattern </vt:lpstr>
      <vt:lpstr>Use Case </vt:lpstr>
      <vt:lpstr>Usage in Java API </vt:lpstr>
      <vt:lpstr>Consequences of Visitor Pattern</vt:lpstr>
      <vt:lpstr>Design Pattern Links</vt:lpstr>
      <vt:lpstr>PowerPoint Presentation</vt:lpstr>
      <vt:lpstr>PowerPoint Presentation</vt:lpstr>
    </vt:vector>
  </TitlesOfParts>
  <Company>Sapient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Sapient Global Markets</dc:title>
  <dc:subject>Sapient Global Markets Energy</dc:subject>
  <dc:creator>Sapient Global Markets</dc:creator>
  <cp:lastModifiedBy>Varinder Sahota</cp:lastModifiedBy>
  <cp:revision>2702</cp:revision>
  <cp:lastPrinted>2008-09-23T20:26:18Z</cp:lastPrinted>
  <dcterms:created xsi:type="dcterms:W3CDTF">2011-09-08T16:31:19Z</dcterms:created>
  <dcterms:modified xsi:type="dcterms:W3CDTF">2016-12-13T15:59:55Z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Tag">
    <vt:lpwstr>Sapient Overview</vt:lpwstr>
  </property>
  <property fmtid="{D5CDD505-2E9C-101B-9397-08002B2CF9AE}" pid="4" name="ContentType">
    <vt:lpwstr>Document</vt:lpwstr>
  </property>
  <property fmtid="{D5CDD505-2E9C-101B-9397-08002B2CF9AE}" pid="5" name="Meta Tags">
    <vt:lpwstr>Sapient Overview</vt:lpwstr>
  </property>
  <property fmtid="{D5CDD505-2E9C-101B-9397-08002B2CF9AE}" pid="6" name="Offisync_IsSaved">
    <vt:lpwstr>False</vt:lpwstr>
  </property>
  <property fmtid="{D5CDD505-2E9C-101B-9397-08002B2CF9AE}" pid="7" name="Offisync_ProviderName">
    <vt:lpwstr>Jive</vt:lpwstr>
  </property>
  <property fmtid="{D5CDD505-2E9C-101B-9397-08002B2CF9AE}" pid="8" name="Offisync_FileTitle">
    <vt:lpwstr/>
  </property>
  <property fmtid="{D5CDD505-2E9C-101B-9397-08002B2CF9AE}" pid="9" name="Offisync_FolderId">
    <vt:lpwstr/>
  </property>
  <property fmtid="{D5CDD505-2E9C-101B-9397-08002B2CF9AE}" pid="10" name="Offisync_SaveTime">
    <vt:lpwstr>2011-10-05T15:27:54.6392494-04:00</vt:lpwstr>
  </property>
  <property fmtid="{D5CDD505-2E9C-101B-9397-08002B2CF9AE}" pid="11" name="Offisync_ProviderInitializationData">
    <vt:lpwstr>https://vox.sapient.com</vt:lpwstr>
  </property>
  <property fmtid="{D5CDD505-2E9C-101B-9397-08002B2CF9AE}" pid="12" name="Offisync_UpdateToken">
    <vt:lpwstr>1</vt:lpwstr>
  </property>
  <property fmtid="{D5CDD505-2E9C-101B-9397-08002B2CF9AE}" pid="13" name="Offisync_UniqueId">
    <vt:lpwstr>111974</vt:lpwstr>
  </property>
  <property fmtid="{D5CDD505-2E9C-101B-9397-08002B2CF9AE}" pid="14" name="Offisync_IsFrozen">
    <vt:lpwstr>False</vt:lpwstr>
  </property>
  <property fmtid="{D5CDD505-2E9C-101B-9397-08002B2CF9AE}" pid="15" name="Offisync_SavedByUsername">
    <vt:lpwstr>Meeree</vt:lpwstr>
  </property>
  <property fmtid="{D5CDD505-2E9C-101B-9397-08002B2CF9AE}" pid="16" name="ContentTypeId">
    <vt:lpwstr>0x0101000BF641DF0AAB6948BBC1D5037F3C6EDB</vt:lpwstr>
  </property>
  <property fmtid="{D5CDD505-2E9C-101B-9397-08002B2CF9AE}" pid="17" name="Offisync_ServerID">
    <vt:lpwstr>2a760b3e-54a5-418b-9dd9-555cd32dea45</vt:lpwstr>
  </property>
  <property fmtid="{D5CDD505-2E9C-101B-9397-08002B2CF9AE}" pid="18" name="Jive_VersionGuid">
    <vt:lpwstr>0106a15c-4cfb-4716-acfd-66c617ec7efd</vt:lpwstr>
  </property>
  <property fmtid="{D5CDD505-2E9C-101B-9397-08002B2CF9AE}" pid="19" name="Jive_LatestUserAccountName">
    <vt:lpwstr>achha2</vt:lpwstr>
  </property>
  <property fmtid="{D5CDD505-2E9C-101B-9397-08002B2CF9AE}" pid="20" name="Jive_ModifiedButNotPublished">
    <vt:lpwstr>True</vt:lpwstr>
  </property>
</Properties>
</file>