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8" r:id="rId2"/>
    <p:sldId id="306" r:id="rId3"/>
    <p:sldId id="298" r:id="rId4"/>
    <p:sldId id="299" r:id="rId5"/>
    <p:sldId id="282" r:id="rId6"/>
    <p:sldId id="294" r:id="rId7"/>
    <p:sldId id="283" r:id="rId8"/>
    <p:sldId id="285" r:id="rId9"/>
    <p:sldId id="284" r:id="rId10"/>
    <p:sldId id="281" r:id="rId11"/>
    <p:sldId id="286" r:id="rId12"/>
    <p:sldId id="313" r:id="rId13"/>
    <p:sldId id="312" r:id="rId14"/>
    <p:sldId id="300" r:id="rId15"/>
    <p:sldId id="301" r:id="rId16"/>
    <p:sldId id="304" r:id="rId17"/>
    <p:sldId id="289" r:id="rId18"/>
    <p:sldId id="290" r:id="rId19"/>
    <p:sldId id="293" r:id="rId20"/>
    <p:sldId id="302" r:id="rId21"/>
    <p:sldId id="310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3" y="-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13DB98-226D-9758-F2ED-02327B2944E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23919-8AA3-0A11-1E8D-7D7B11E4EDA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DA83DCCF-9AF4-4459-96F8-BAEEE4195E15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38FEB9B-F308-4FB2-D69A-CC84A2991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AE48C4-D050-B78B-6723-5D4D2A202530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B15C-5AA7-CF21-BB79-4C18B50EFBFD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52EA6-BC0F-1297-D000-FBD6D90DCA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B856CCFA-7B49-4594-9420-CEE24D2A93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5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">
            <a:extLst>
              <a:ext uri="{FF2B5EF4-FFF2-40B4-BE49-F238E27FC236}">
                <a16:creationId xmlns:a16="http://schemas.microsoft.com/office/drawing/2014/main" id="{DA9552A8-120F-16FC-8C3C-9E6EA9E23010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sp>
          <p:nvSpPr>
            <p:cNvPr id="3" name="Freeform 14">
              <a:extLst>
                <a:ext uri="{FF2B5EF4-FFF2-40B4-BE49-F238E27FC236}">
                  <a16:creationId xmlns:a16="http://schemas.microsoft.com/office/drawing/2014/main" id="{92F7D068-02A9-B649-A7D8-E0F0C19DCABB}"/>
                </a:ext>
              </a:extLst>
            </p:cNvPr>
            <p:cNvSpPr/>
            <p:nvPr/>
          </p:nvSpPr>
          <p:spPr>
            <a:xfrm>
              <a:off x="0" y="-7863"/>
              <a:ext cx="863595" cy="569806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863600"/>
                <a:gd name="f4" fmla="val 5698067"/>
                <a:gd name="f5" fmla="val 8467"/>
                <a:gd name="f6" fmla="val 16934"/>
                <a:gd name="f7" fmla="*/ f0 1 863600"/>
                <a:gd name="f8" fmla="*/ f1 1 5698067"/>
                <a:gd name="f9" fmla="val f2"/>
                <a:gd name="f10" fmla="val f3"/>
                <a:gd name="f11" fmla="val f4"/>
                <a:gd name="f12" fmla="+- f11 0 f9"/>
                <a:gd name="f13" fmla="+- f10 0 f9"/>
                <a:gd name="f14" fmla="*/ f13 1 863600"/>
                <a:gd name="f15" fmla="*/ f12 1 5698067"/>
                <a:gd name="f16" fmla="*/ f9 1 f14"/>
                <a:gd name="f17" fmla="*/ f10 1 f14"/>
                <a:gd name="f18" fmla="*/ f9 1 f15"/>
                <a:gd name="f19" fmla="*/ f11 1 f15"/>
                <a:gd name="f20" fmla="*/ f16 f7 1"/>
                <a:gd name="f21" fmla="*/ f17 f7 1"/>
                <a:gd name="f22" fmla="*/ f19 f8 1"/>
                <a:gd name="f23" fmla="*/ f18 f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0" t="f23" r="f21" b="f22"/>
              <a:pathLst>
                <a:path w="863600" h="5698067">
                  <a:moveTo>
                    <a:pt x="f2" y="f5"/>
                  </a:moveTo>
                  <a:lnTo>
                    <a:pt x="f3" y="f2"/>
                  </a:lnTo>
                  <a:lnTo>
                    <a:pt x="f3" y="f6"/>
                  </a:lnTo>
                  <a:lnTo>
                    <a:pt x="f2" y="f4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cxnSp>
          <p:nvCxnSpPr>
            <p:cNvPr id="4" name="Straight Connector 18">
              <a:extLst>
                <a:ext uri="{FF2B5EF4-FFF2-40B4-BE49-F238E27FC236}">
                  <a16:creationId xmlns:a16="http://schemas.microsoft.com/office/drawing/2014/main" id="{D60F61F3-C6B1-275C-3A0A-D301164330C9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5FCBEF">
                  <a:alpha val="70000"/>
                </a:srgbClr>
              </a:solidFill>
              <a:prstDash val="solid"/>
            </a:ln>
          </p:spPr>
        </p:cxnSp>
        <p:cxnSp>
          <p:nvCxnSpPr>
            <p:cNvPr id="5" name="Straight Connector 19">
              <a:extLst>
                <a:ext uri="{FF2B5EF4-FFF2-40B4-BE49-F238E27FC236}">
                  <a16:creationId xmlns:a16="http://schemas.microsoft.com/office/drawing/2014/main" id="{3D76B4FF-FE0F-3681-06D2-7EC1D9334DE8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5FCBEF">
                  <a:alpha val="70000"/>
                </a:srgbClr>
              </a:solidFill>
              <a:prstDash val="solid"/>
            </a:ln>
          </p:spPr>
        </p:cxn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557BC275-8042-7562-D891-0435DF8D206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" name="Rectangle 25">
              <a:extLst>
                <a:ext uri="{FF2B5EF4-FFF2-40B4-BE49-F238E27FC236}">
                  <a16:creationId xmlns:a16="http://schemas.microsoft.com/office/drawing/2014/main" id="{3A654373-BDCF-EFD3-6EB8-491D2AF4C174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" name="Isosceles Triangle 22">
              <a:extLst>
                <a:ext uri="{FF2B5EF4-FFF2-40B4-BE49-F238E27FC236}">
                  <a16:creationId xmlns:a16="http://schemas.microsoft.com/office/drawing/2014/main" id="{9BCB6866-CA90-5684-C94B-87D4F90EDD7A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Rectangle 27">
              <a:extLst>
                <a:ext uri="{FF2B5EF4-FFF2-40B4-BE49-F238E27FC236}">
                  <a16:creationId xmlns:a16="http://schemas.microsoft.com/office/drawing/2014/main" id="{B41FA105-A236-E259-842B-EC3CC36F3F41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Rectangle 28">
              <a:extLst>
                <a:ext uri="{FF2B5EF4-FFF2-40B4-BE49-F238E27FC236}">
                  <a16:creationId xmlns:a16="http://schemas.microsoft.com/office/drawing/2014/main" id="{EAA5F9B5-227F-05C9-2624-3208880A8325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Rectangle 29">
              <a:extLst>
                <a:ext uri="{FF2B5EF4-FFF2-40B4-BE49-F238E27FC236}">
                  <a16:creationId xmlns:a16="http://schemas.microsoft.com/office/drawing/2014/main" id="{A382B8BB-42CC-8640-940A-D8B605FE8B7C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Isosceles Triangle 26">
              <a:extLst>
                <a:ext uri="{FF2B5EF4-FFF2-40B4-BE49-F238E27FC236}">
                  <a16:creationId xmlns:a16="http://schemas.microsoft.com/office/drawing/2014/main" id="{84B9DFFF-54D0-694B-F78C-39B770A537E8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DFB19AC9-99FE-360D-C6EB-560C3084BC5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1392D9D6-41C4-EE74-D6AA-11BAE9CAD2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D23E107-BC11-4DDE-543C-F02B23D42A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89D3B29-45E4-459A-BF7C-4AC385840CFC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2492457-DD35-5877-ACF4-34313E69CB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8B6B863-6283-CB82-C396-4A247D09AE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9B84BA-55AF-439C-B1E1-D6073B4FC68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244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785F19D7-F0B9-B1B0-1304-1236D354A5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5B34C2C-431D-273F-947A-4227EDF96BB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ABFD22E-2935-477C-A823-EF7C2164D967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660C91D-B366-DBB9-3BB8-6293639DB6E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B9E030-42E0-54F5-1D60-31FE45AE23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F6229C-F6A6-4505-B4CA-D6FED29F58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7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6E3AD05A-888C-DF6F-5735-AF85DCF89C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D2C6-7B97-4DF9-91A1-55A8C78FDAC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9FD9-5DD8-D220-7E84-B59B5A36C07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DF7932D-5EC3-4BA2-98E3-62B01E328E8E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94B4-082F-A41F-3285-95E72AB3E16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87180-AC12-79BA-02A8-344DA8174F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CA34EC-EB0B-4BDB-8DF9-A0A94AA57B25}" type="slidenum">
              <a:t>‹#›</a:t>
            </a:fld>
            <a:endParaRPr lang="en-US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E97B59B9-E143-2B6E-6C59-62EB3376D49B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9FE0F5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71E60441-2497-C832-CB13-AF8E68884713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9FE0F5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428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E344CA5-C96D-1D8C-12B6-0CDED6F8C1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A99D04-9273-E7B1-A3C2-A670C1C028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1EBEE5-90CE-4B0C-BDB9-0FDF4EAA0337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2B6DDD-BCA9-D39C-6358-9F55B9946C7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2EF1E3C-9905-FFA6-0B35-E02B7BD5E57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FD6DB4-3121-49E9-AD71-AF87B75F8C7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44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F6515FC-7D5E-B37F-F5D2-69A8F354FD3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2B5A1-15C3-ADF4-7832-ED7EF9FBD1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9B6D5-FD37-3952-6E4F-736CC8C4CF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136900-E1D7-4620-8002-096263862F34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2E040-DFD4-5AE9-75E3-0A9175944BC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13B79-E3A6-C6B5-A404-431D83BB14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490086C-941D-46DB-AB7A-6719A2C14049}" type="slidenum">
              <a:t>‹#›</a:t>
            </a:fld>
            <a:endParaRPr lang="en-US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EA3D5993-60AE-8443-CE83-9002C13E25AA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9FE0F5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120DC80A-6A9E-1FD5-1941-A16180A07239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9FE0F5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9574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801AD3-26F9-1C4E-CC7E-71B97B2816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5FCBE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E2F87-08CE-E733-5D5E-9B1D4EFBAA0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7668-4CB0-8C43-8FC1-4B1271CCFFD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ED2D59-9D29-4A34-9390-3F3F225721A0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FBF31-B16C-3C91-9351-D440E51520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67580-5640-DF88-6901-7BD005D3F5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4F5EE6-ACA5-4B73-977E-C21B2D6128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71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72487C8A-D52A-F079-ED68-350FC55A90A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9B3518-452A-ED54-68B4-0F40A85468A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2E3303-DFF0-4C60-B67F-3D0B82815BD5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CB9E03-A713-3B33-D9AC-8A9BC4A1FF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F75889-7887-72E9-6AC6-233CE8B677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FE4956-8FF2-4C28-90D2-393B0CBC0FD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2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54F6C32F-2A76-8652-CF73-A2E96DBD5DE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89DB06C-8065-6B24-7768-73F616EA4E2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F5376A-06BE-4462-B6A2-47B7FBF6C9E8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C602779-1A7F-6ED7-7538-0558251450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117EE2E-019B-0C85-CE5C-BF5BDF8ECB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5E3F3-F71C-4571-8A0F-0DDFD54C6B8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1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8D03007-C95F-45C8-A474-47B46801FAE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6B3A61B-4D5C-CA66-518D-99FD9DC153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1F50C5-7562-49F2-8867-E42EEC04F51C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24C900-9111-6F82-C363-C05A1E348C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C99A1F-A6CD-E5EC-07FD-1BC1E8735FC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3DF5788-18B3-4A20-B925-EA904740967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2356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0369544-1686-99F7-042E-E4D8DBFBF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47EB4A7-87C6-2E2C-9E74-253C1DC0CA2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A63C13-6748-4637-AC6A-20E7C6A09CB1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BD71116-D94C-A036-EECA-6736C9F5E6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1AEBA-DA2F-49FB-5859-8AADB76AD44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D1AB2A-723D-46C9-A7A9-42745C95AC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21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990A9C-12BA-3DEA-4F45-AAA948F7112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FFCEBAD-8DE1-60D8-3D26-6CF5A81A835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F6D2408A-C898-0B16-8477-36D5ED72683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5C223D3-207A-4E0E-BF62-931248B950C4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38C314CE-5727-A8B6-A232-5141CF8D20D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BDE0C16-27E2-4604-7566-CC30DC1741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71E8EC-ABF2-4F25-9B3A-F0E499852A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7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7680E31-53E3-5981-AB2F-33732661F2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FA2FFA2-C509-B254-4C60-176240B02E3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B4AABAF-8F84-293A-DA0E-7411FD0ACAE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5F4BF3AB-2F55-61B9-CF33-A317908ADA1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D0EA18C2-BF80-2523-E6B9-AA0641EB8EF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302D50-E94F-45B9-8284-946E2BFD8A77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F696B55-FCFE-1D95-BDA8-27D217FAF1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DA48D083-8D1B-402F-D570-50E50C214D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84E5ADE-406F-4377-9525-F52360755C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21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133A2988-7BC3-A3E5-BFD6-785CA17E91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0FC755-D91C-4EAD-BACC-E3D8349DC2A2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67579A4-E7C0-86C3-6D3B-2ACA8D9267E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D150014-14E8-028D-79A4-98BD7FBBCE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BB010AB-3D25-4F30-BBD2-1693B1A73B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16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5B76554-03C7-7BB8-FF6F-15AEDD85571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24A3161-1541-5D23-C273-E2E09432B9B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6FA110A-797B-4EAD-941E-2CC1E04F9C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1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0EED1-3B0A-7ADD-A481-565BBFF835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6143627F-A3FB-420E-3F91-DEF1D67D16C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EB35ED0-3E93-9107-86F9-D10F94F17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76E2C6-649E-4D66-A19D-95A9E05787BA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AC709BB4-7774-6004-3A68-1905D43BB68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9D4A827-DBEB-5042-FA64-651FDF7FB2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DBA0E1-A188-4D89-8877-302E4E55E6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8581ED18-FB9F-722E-053D-B60AAC5C83A3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CB246AA-26BC-7B53-7210-950F7148D9C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5F3E7598-CB02-4C42-4D8C-9D549B99A9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3C3EFAF8-8967-4BC5-8B99-C126EB6EE4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14112E-D2CA-47D1-BCD3-84BF1177E8DE}" type="slidenum">
              <a:t>‹#›</a:t>
            </a:fld>
            <a:endParaRPr lang="en-US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3C24F85D-F1D5-8F12-4E63-BCD31195F76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520645-7E82-4E75-B918-1B2F3BAC9CE9}" type="datetime1">
              <a:rPr lang="en-US"/>
              <a:pPr lvl="0"/>
              <a:t>6/16/2025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9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>
            <a:extLst>
              <a:ext uri="{FF2B5EF4-FFF2-40B4-BE49-F238E27FC236}">
                <a16:creationId xmlns:a16="http://schemas.microsoft.com/office/drawing/2014/main" id="{31F428D9-2C0B-71A6-B7AE-434DEA69B2D3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6F5C6A02-7937-59BD-8D80-B409D9B86C33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5FCBEF">
                  <a:alpha val="70000"/>
                </a:srgbClr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5E563CA6-A68B-F347-8C35-0A3A930B5617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5FCBEF">
                  <a:alpha val="70000"/>
                </a:srgbClr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FA7E1574-39DB-57D1-2B8C-4DBCC6E21B92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F8DAD8CA-0A53-8170-D9F9-360D068E4B82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911F9B01-FE18-55A1-66AF-DA211294AAA9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3F4E0F1E-549B-D8CD-9F67-4F4D6DFA510A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D4D560D2-3731-E44C-3037-97572A815255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B923BB09-7C55-3DB8-345A-3227CDD6FC74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36292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9A027FF6-4AD3-7B0F-EC59-F7C25ACDE8F8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17B0E4">
                <a:alpha val="66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836A23C6-4425-A409-D301-207AF9517F15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B19BA5AD-6CB9-FE94-7BC4-0376ACB257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CD5988-C199-C72F-8BE8-17B22E20D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EE7F38B6-792B-E8AB-D231-10C20BE62BC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C64C707D-2C8C-4D76-A9B4-C3F17CE8E4A2}" type="datetime1">
              <a:rPr lang="en-US"/>
              <a:pPr lvl="0"/>
              <a:t>6/16/2025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04C08A7-ECC6-2767-22D3-3DA0D7CF232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08D4694-B936-16EE-4443-0F35591F7E2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5FCBEF"/>
                </a:solidFill>
                <a:uFillTx/>
                <a:latin typeface="Trebuchet MS"/>
              </a:defRPr>
            </a:lvl1pPr>
          </a:lstStyle>
          <a:p>
            <a:pPr lvl="0"/>
            <a:fld id="{594F60F6-1D5F-4F3F-B271-D810DA7CA0DA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3600" b="0" i="0" u="none" strike="noStrike" kern="1200" cap="none" spc="0" baseline="0">
          <a:solidFill>
            <a:srgbClr val="5FCBEF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5FCBEF"/>
        </a:buClr>
        <a:buSzPct val="80000"/>
        <a:buFont typeface="Wingdings 3"/>
        <a:buChar char=""/>
        <a:tabLst/>
        <a:defRPr lang="en-US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5FCBEF"/>
        </a:buClr>
        <a:buSzPct val="80000"/>
        <a:buFont typeface="Wingdings 3"/>
        <a:buChar char=""/>
        <a:tabLst/>
        <a:defRPr lang="en-US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5FCBEF"/>
        </a:buClr>
        <a:buSzPct val="80000"/>
        <a:buFont typeface="Wingdings 3"/>
        <a:buChar char=""/>
        <a:tabLst/>
        <a:defRPr lang="en-US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5FCBEF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5FCBEF"/>
        </a:buClr>
        <a:buSzPct val="80000"/>
        <a:buFont typeface="Wingdings 3"/>
        <a:buChar char=""/>
        <a:tabLst/>
        <a:defRPr lang="en-US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ADE0F5E-4E93-67BC-A66C-AC113FFC2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7035" y="1544321"/>
            <a:ext cx="4429755" cy="358647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lvl="0"/>
            <a:br>
              <a:rPr lang="en-US" sz="4800">
                <a:solidFill>
                  <a:srgbClr val="0D0D0D"/>
                </a:solidFill>
                <a:latin typeface="Algerian" pitchFamily="82"/>
              </a:rPr>
            </a:br>
            <a:r>
              <a:rPr lang="en-US" sz="4800">
                <a:solidFill>
                  <a:srgbClr val="0D0D0D"/>
                </a:solidFill>
                <a:latin typeface="Algerian" pitchFamily="82"/>
              </a:rPr>
              <a:t>Introduction To Python Workshop</a:t>
            </a:r>
            <a:endParaRPr lang="en-IN" sz="48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DF4F70-F10C-6E3E-E5F5-D4EFD2DEA1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22187" y="1655713"/>
            <a:ext cx="4034113" cy="460045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5B97-AA67-6070-DA92-CF001CCC76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1074014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lvl="0" algn="ctr"/>
            <a: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Strongly Typed and</a:t>
            </a:r>
            <a:b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</a:br>
            <a: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 Dynamic Typed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D127F31-6536-BC16-7EBF-11C762754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2237" y="2153192"/>
            <a:ext cx="4185620" cy="576264"/>
          </a:xfrm>
        </p:spPr>
        <p:txBody>
          <a:bodyPr anchorCtr="1">
            <a:normAutofit fontScale="92500" lnSpcReduction="10000"/>
          </a:bodyPr>
          <a:lstStyle/>
          <a:p>
            <a:pPr lvl="0" algn="ctr"/>
            <a:r>
              <a:rPr lang="en-IN" sz="3600" b="1">
                <a:solidFill>
                  <a:srgbClr val="0D0D0D"/>
                </a:solidFill>
                <a:latin typeface="Arial" pitchFamily="34"/>
                <a:cs typeface="Arial" pitchFamily="34"/>
              </a:rPr>
              <a:t>Strongly Typed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29071A8-7AFC-060A-80DC-C54B1609AFD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75741" y="2883688"/>
            <a:ext cx="4185620" cy="3304120"/>
          </a:xfrm>
        </p:spPr>
        <p:txBody>
          <a:bodyPr anchor="t"/>
          <a:lstStyle/>
          <a:p>
            <a:pPr marL="342900" lvl="0" indent="-342900">
              <a:buChar char=""/>
            </a:pPr>
            <a:r>
              <a:rPr lang="en-GB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This means that operations between incompatible data types will raise errors</a:t>
            </a:r>
          </a:p>
          <a:p>
            <a:pPr marL="342900" lvl="0" indent="-342900">
              <a:buChar char=""/>
            </a:pPr>
            <a:endParaRPr lang="en-GB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marL="342900" lvl="0" indent="-342900">
              <a:buChar char=""/>
            </a:pPr>
            <a:r>
              <a:rPr lang="en-GB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x = "Hello“</a:t>
            </a:r>
          </a:p>
          <a:p>
            <a:pPr lvl="0"/>
            <a:r>
              <a:rPr lang="en-GB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 y = 10</a:t>
            </a:r>
          </a:p>
          <a:p>
            <a:pPr lvl="0"/>
            <a:r>
              <a:rPr lang="en-GB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 z = x + y  </a:t>
            </a:r>
          </a:p>
          <a:p>
            <a:pPr lvl="0"/>
            <a:r>
              <a:rPr lang="en-GB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# This will raise a  Type Error</a:t>
            </a:r>
          </a:p>
          <a:p>
            <a:pPr marL="342900" lvl="0" indent="-342900">
              <a:buChar char=""/>
            </a:pPr>
            <a:endParaRPr lang="en-IN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8C23319-9C36-319C-6117-6F9F2CA2ED5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974875" y="2160983"/>
            <a:ext cx="4185620" cy="576264"/>
          </a:xfrm>
        </p:spPr>
        <p:txBody>
          <a:bodyPr anchor="b" anchorCtr="1">
            <a:normAutofit fontScale="85000" lnSpcReduction="10000"/>
          </a:bodyPr>
          <a:lstStyle/>
          <a:p>
            <a:pPr marL="0" lvl="0" indent="0" algn="ctr">
              <a:buNone/>
            </a:pPr>
            <a:r>
              <a:rPr lang="en-IN" sz="3600" b="1">
                <a:solidFill>
                  <a:srgbClr val="0D0D0D"/>
                </a:solidFill>
                <a:latin typeface="Arial" pitchFamily="34"/>
                <a:cs typeface="Arial" pitchFamily="34"/>
              </a:rPr>
              <a:t>Dynamic Typed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F49459F1-3A1F-BB78-6C61-AD718709BF2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889641"/>
            <a:ext cx="4185620" cy="3304120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en-GB" sz="2800">
                <a:solidFill>
                  <a:srgbClr val="0D0D0D"/>
                </a:solidFill>
                <a:latin typeface="Times New Roman" pitchFamily="18"/>
                <a:cs typeface="Times New Roman" pitchFamily="18"/>
              </a:rPr>
              <a:t>Th</a:t>
            </a:r>
            <a:r>
              <a:rPr lang="en-GB" sz="2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is means that you don't need to declare the data type of a variable explicitly when you define it. </a:t>
            </a:r>
          </a:p>
          <a:p>
            <a:pPr lvl="0"/>
            <a:endParaRPr lang="en-GB" sz="26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/>
            <a:r>
              <a:rPr lang="en-GB" sz="3000">
                <a:solidFill>
                  <a:srgbClr val="000000"/>
                </a:solidFill>
              </a:rPr>
              <a:t>  </a:t>
            </a:r>
            <a:r>
              <a:rPr lang="en-GB" sz="2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x = 10        # x is an integer</a:t>
            </a:r>
          </a:p>
          <a:p>
            <a:pPr marL="36896" lvl="0" indent="0">
              <a:buNone/>
            </a:pPr>
            <a:r>
              <a:rPr lang="en-GB" sz="2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   y = "Hello"   # y is a string</a:t>
            </a:r>
          </a:p>
          <a:p>
            <a:pPr marL="36896" lvl="0" indent="0">
              <a:buNone/>
            </a:pPr>
            <a:r>
              <a:rPr lang="en-GB" sz="2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      z = 3.14      # z is a float</a:t>
            </a:r>
          </a:p>
          <a:p>
            <a:pPr lvl="0"/>
            <a:endParaRPr lang="en-IN" sz="3000">
              <a:solidFill>
                <a:srgbClr val="000000"/>
              </a:solidFill>
            </a:endParaRPr>
          </a:p>
        </p:txBody>
      </p:sp>
      <p:cxnSp>
        <p:nvCxnSpPr>
          <p:cNvPr id="7" name="Straight Connector 7">
            <a:extLst>
              <a:ext uri="{FF2B5EF4-FFF2-40B4-BE49-F238E27FC236}">
                <a16:creationId xmlns:a16="http://schemas.microsoft.com/office/drawing/2014/main" id="{8C7ADDAF-64DA-22F7-EE66-4AB27FCDF809}"/>
              </a:ext>
            </a:extLst>
          </p:cNvPr>
          <p:cNvCxnSpPr/>
          <p:nvPr/>
        </p:nvCxnSpPr>
        <p:spPr>
          <a:xfrm>
            <a:off x="4861371" y="2160983"/>
            <a:ext cx="0" cy="4415665"/>
          </a:xfrm>
          <a:prstGeom prst="straightConnector1">
            <a:avLst/>
          </a:prstGeom>
          <a:noFill/>
          <a:ln w="19046" cap="rnd">
            <a:solidFill>
              <a:srgbClr val="000000"/>
            </a:solidFill>
            <a:prstDash val="soli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8">
            <a:extLst>
              <a:ext uri="{FF2B5EF4-FFF2-40B4-BE49-F238E27FC236}">
                <a16:creationId xmlns:a16="http://schemas.microsoft.com/office/drawing/2014/main" id="{D268AF9D-CAB4-D0D1-B3E1-C4FBF463183A}"/>
              </a:ext>
            </a:extLst>
          </p:cNvPr>
          <p:cNvSpPr txBox="1"/>
          <p:nvPr/>
        </p:nvSpPr>
        <p:spPr>
          <a:xfrm>
            <a:off x="1589784" y="375918"/>
            <a:ext cx="8819909" cy="101566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6000" b="1" i="0" u="none" strike="noStrike" kern="1200" cap="none" spc="0" baseline="0" dirty="0">
                <a:solidFill>
                  <a:srgbClr val="236292"/>
                </a:solidFill>
                <a:uFillTx/>
                <a:latin typeface="Times New Roman" pitchFamily="18"/>
                <a:cs typeface="Times New Roman" pitchFamily="18"/>
              </a:rPr>
              <a:t>Application Of Python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0AB3403F-21B4-2134-C8BA-4961B4372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194" y="1446845"/>
            <a:ext cx="7977737" cy="503523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AB8B1-5B7B-6735-15B8-1DD6F6FEE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2" y="2777706"/>
            <a:ext cx="8596667" cy="326365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Artificial Intelligence &amp; Machine Learning</a:t>
            </a:r>
          </a:p>
          <a:p>
            <a:r>
              <a:rPr lang="en-IN" dirty="0"/>
              <a:t>Data Science &amp; Analytics</a:t>
            </a:r>
          </a:p>
          <a:p>
            <a:r>
              <a:rPr lang="en-IN" dirty="0"/>
              <a:t>Web Development</a:t>
            </a:r>
          </a:p>
          <a:p>
            <a:r>
              <a:rPr lang="en-IN" dirty="0"/>
              <a:t>Scientific Computing &amp; Research</a:t>
            </a:r>
          </a:p>
          <a:p>
            <a:r>
              <a:rPr lang="en-IN" dirty="0"/>
              <a:t>Automation &amp; Scripting</a:t>
            </a:r>
          </a:p>
          <a:p>
            <a:r>
              <a:rPr lang="en-IN" dirty="0"/>
              <a:t>Game Development</a:t>
            </a:r>
          </a:p>
          <a:p>
            <a:r>
              <a:rPr lang="en-IN" dirty="0"/>
              <a:t>Application Development</a:t>
            </a:r>
          </a:p>
          <a:p>
            <a:r>
              <a:rPr lang="en-IN" dirty="0"/>
              <a:t>Finance &amp; FinTech</a:t>
            </a:r>
          </a:p>
          <a:p>
            <a:r>
              <a:rPr lang="en-IN" dirty="0"/>
              <a:t>Bioinformatics &amp; Healthcare</a:t>
            </a:r>
          </a:p>
          <a:p>
            <a:r>
              <a:rPr lang="en-IN" dirty="0"/>
              <a:t>Cybersecurity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362C2-1C38-ED53-9562-DFCA6E795AB4}"/>
              </a:ext>
            </a:extLst>
          </p:cNvPr>
          <p:cNvSpPr txBox="1"/>
          <p:nvPr/>
        </p:nvSpPr>
        <p:spPr>
          <a:xfrm>
            <a:off x="851140" y="753374"/>
            <a:ext cx="85966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Fields Using Python Today</a:t>
            </a:r>
          </a:p>
        </p:txBody>
      </p:sp>
    </p:spTree>
    <p:extLst>
      <p:ext uri="{BB962C8B-B14F-4D97-AF65-F5344CB8AC3E}">
        <p14:creationId xmlns:p14="http://schemas.microsoft.com/office/powerpoint/2010/main" val="170634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E392-A8D6-9289-B0AF-374CDA4F2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B441C18-651D-4309-D3BB-6421D95B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44" y="1332189"/>
            <a:ext cx="8088754" cy="5291349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F29C1BF9-54F4-6361-2A1F-6EB5E9992E4F}"/>
              </a:ext>
            </a:extLst>
          </p:cNvPr>
          <p:cNvSpPr txBox="1"/>
          <p:nvPr/>
        </p:nvSpPr>
        <p:spPr>
          <a:xfrm>
            <a:off x="2441850" y="128948"/>
            <a:ext cx="5163671" cy="101566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6000" b="1" i="0" u="none" strike="noStrike" kern="1200" cap="none" spc="0" baseline="0">
                <a:solidFill>
                  <a:srgbClr val="0F7698"/>
                </a:solidFill>
                <a:uFillTx/>
                <a:latin typeface="Times New Roman" pitchFamily="18"/>
                <a:cs typeface="Times New Roman" pitchFamily="18"/>
              </a:rPr>
              <a:t>Top Libraries</a:t>
            </a:r>
          </a:p>
        </p:txBody>
      </p:sp>
    </p:spTree>
    <p:extLst>
      <p:ext uri="{BB962C8B-B14F-4D97-AF65-F5344CB8AC3E}">
        <p14:creationId xmlns:p14="http://schemas.microsoft.com/office/powerpoint/2010/main" val="3623565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9151CD3D-115F-D7C0-58E7-998BB8D2F8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1722" y="197912"/>
            <a:ext cx="11075496" cy="1721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lvl="0" algn="ctr"/>
            <a: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Different  Libraries Use</a:t>
            </a:r>
            <a:b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</a:br>
            <a: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 in  different Domain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4165A2-BBEA-180B-CBF2-075CBE38E0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644682"/>
            <a:ext cx="8596667" cy="3880768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IN" sz="32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Web Development  :-</a:t>
            </a:r>
            <a:r>
              <a:rPr lang="en-IN" sz="32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Django, Flask</a:t>
            </a:r>
          </a:p>
          <a:p>
            <a:pPr lvl="0"/>
            <a:r>
              <a:rPr lang="en-IN" sz="32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Ml And AI :- </a:t>
            </a:r>
            <a:r>
              <a:rPr lang="en-IN" sz="32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NumPy , Keras , Scipy, Seaborn</a:t>
            </a:r>
          </a:p>
          <a:p>
            <a:pPr lvl="0"/>
            <a:r>
              <a:rPr lang="en-IN" sz="32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Data Science :- </a:t>
            </a:r>
            <a:r>
              <a:rPr lang="en-IN" sz="32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TensorFlow ,Pandas</a:t>
            </a:r>
          </a:p>
          <a:p>
            <a:pPr lvl="0"/>
            <a:r>
              <a:rPr lang="en-IN" sz="32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Game Development :-</a:t>
            </a:r>
            <a:r>
              <a:rPr lang="en-IN" sz="32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Pygame</a:t>
            </a:r>
          </a:p>
          <a:p>
            <a:pPr lvl="0"/>
            <a:r>
              <a:rPr lang="en-IN" sz="32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Audio and Visual Application :- </a:t>
            </a:r>
            <a:r>
              <a:rPr lang="en-IN" sz="32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Pyo, Scipy</a:t>
            </a:r>
          </a:p>
          <a:p>
            <a:pPr lvl="0"/>
            <a:r>
              <a:rPr lang="en-IN" sz="32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Desktop GUI :-</a:t>
            </a:r>
            <a:r>
              <a:rPr lang="en-IN" sz="32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Pyqt, Kivy</a:t>
            </a:r>
          </a:p>
          <a:p>
            <a:pPr lvl="0"/>
            <a:r>
              <a:rPr lang="en-IN" sz="32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Web Scraping :- </a:t>
            </a:r>
            <a:r>
              <a:rPr lang="en-IN" sz="32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Pandas, matplotlib, Selenium</a:t>
            </a:r>
          </a:p>
          <a:p>
            <a:pPr lvl="0"/>
            <a:endParaRPr lang="en-IN" sz="3200"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E2CA9933-8827-EC06-EB6E-A6F41EE994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2549" y="176726"/>
            <a:ext cx="9875520" cy="13563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lvl="0" algn="ctr"/>
            <a:r>
              <a:rPr lang="en-IN" sz="4000" b="1">
                <a:solidFill>
                  <a:srgbClr val="0F7698"/>
                </a:solidFill>
                <a:latin typeface="Times New Roman" pitchFamily="18"/>
                <a:cs typeface="Times New Roman" pitchFamily="18"/>
              </a:rPr>
              <a:t>Key benefit of using Python For </a:t>
            </a:r>
            <a:br>
              <a:rPr lang="en-IN" sz="4000" b="1">
                <a:solidFill>
                  <a:srgbClr val="0F7698"/>
                </a:solidFill>
                <a:latin typeface="Times New Roman" pitchFamily="18"/>
                <a:cs typeface="Times New Roman" pitchFamily="18"/>
              </a:rPr>
            </a:br>
            <a:r>
              <a:rPr lang="en-IN" sz="4000" b="1">
                <a:solidFill>
                  <a:srgbClr val="0F7698"/>
                </a:solidFill>
                <a:latin typeface="Times New Roman" pitchFamily="18"/>
                <a:cs typeface="Times New Roman" pitchFamily="18"/>
              </a:rPr>
              <a:t>Web Development</a:t>
            </a:r>
          </a:p>
        </p:txBody>
      </p:sp>
      <p:grpSp>
        <p:nvGrpSpPr>
          <p:cNvPr id="3" name="Diagram 8">
            <a:extLst>
              <a:ext uri="{FF2B5EF4-FFF2-40B4-BE49-F238E27FC236}">
                <a16:creationId xmlns:a16="http://schemas.microsoft.com/office/drawing/2014/main" id="{D51BF102-C130-8B59-F685-EBF4C7A0EB1F}"/>
              </a:ext>
            </a:extLst>
          </p:cNvPr>
          <p:cNvGrpSpPr/>
          <p:nvPr/>
        </p:nvGrpSpPr>
        <p:grpSpPr>
          <a:xfrm>
            <a:off x="3244565" y="1556528"/>
            <a:ext cx="4989441" cy="5231135"/>
            <a:chOff x="3244565" y="1556528"/>
            <a:chExt cx="4989441" cy="523113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9E8E331-3B49-4924-4DBA-1F30065F96A5}"/>
                </a:ext>
              </a:extLst>
            </p:cNvPr>
            <p:cNvSpPr/>
            <p:nvPr/>
          </p:nvSpPr>
          <p:spPr>
            <a:xfrm>
              <a:off x="4666558" y="3244090"/>
              <a:ext cx="2144962" cy="18554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44965"/>
                <a:gd name="f7" fmla="val 1855481"/>
                <a:gd name="f8" fmla="val 927741"/>
                <a:gd name="f9" fmla="val 530111"/>
                <a:gd name="f10" fmla="val 1614854"/>
                <a:gd name="f11" fmla="+- 0 0 -90"/>
                <a:gd name="f12" fmla="*/ f3 1 2144965"/>
                <a:gd name="f13" fmla="*/ f4 1 1855481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2144965"/>
                <a:gd name="f22" fmla="*/ f18 1 1855481"/>
                <a:gd name="f23" fmla="*/ 0 f19 1"/>
                <a:gd name="f24" fmla="*/ 927741 f18 1"/>
                <a:gd name="f25" fmla="*/ 530111 f19 1"/>
                <a:gd name="f26" fmla="*/ 0 f18 1"/>
                <a:gd name="f27" fmla="*/ 1614854 f19 1"/>
                <a:gd name="f28" fmla="*/ 2144965 f19 1"/>
                <a:gd name="f29" fmla="*/ 1855481 f18 1"/>
                <a:gd name="f30" fmla="+- f20 0 f1"/>
                <a:gd name="f31" fmla="*/ f23 1 2144965"/>
                <a:gd name="f32" fmla="*/ f24 1 1855481"/>
                <a:gd name="f33" fmla="*/ f25 1 2144965"/>
                <a:gd name="f34" fmla="*/ f26 1 1855481"/>
                <a:gd name="f35" fmla="*/ f27 1 2144965"/>
                <a:gd name="f36" fmla="*/ f28 1 2144965"/>
                <a:gd name="f37" fmla="*/ f29 1 1855481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1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2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6"/>
                </a:cxn>
                <a:cxn ang="f30">
                  <a:pos x="f57" y="f56"/>
                </a:cxn>
                <a:cxn ang="f30">
                  <a:pos x="f58" y="f54"/>
                </a:cxn>
                <a:cxn ang="f30">
                  <a:pos x="f57" y="f59"/>
                </a:cxn>
                <a:cxn ang="f30">
                  <a:pos x="f55" y="f59"/>
                </a:cxn>
                <a:cxn ang="f30">
                  <a:pos x="f53" y="f54"/>
                </a:cxn>
              </a:cxnLst>
              <a:rect l="f49" t="f52" r="f50" b="f51"/>
              <a:pathLst>
                <a:path w="2144965" h="1855481">
                  <a:moveTo>
                    <a:pt x="f5" y="f8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6" y="f8"/>
                  </a:lnTo>
                  <a:lnTo>
                    <a:pt x="f10" y="f7"/>
                  </a:lnTo>
                  <a:lnTo>
                    <a:pt x="f9" y="f7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377043" tIns="329065" rIns="377043" bIns="329065" anchor="ctr" anchorCtr="1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Fast Development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0A10F9-C31E-0CA6-4A69-F5B2FE8048E4}"/>
                </a:ext>
              </a:extLst>
            </p:cNvPr>
            <p:cNvSpPr/>
            <p:nvPr/>
          </p:nvSpPr>
          <p:spPr>
            <a:xfrm>
              <a:off x="6009720" y="2356372"/>
              <a:ext cx="809289" cy="697312"/>
            </a:xfrm>
            <a:custGeom>
              <a:avLst>
                <a:gd name="f11" fmla="val 289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115470"/>
                <a:gd name="f11" fmla="val 28900"/>
                <a:gd name="f12" fmla="+- 0 0 -180"/>
                <a:gd name="f13" fmla="+- 0 0 -360"/>
                <a:gd name="f14" fmla="abs f4"/>
                <a:gd name="f15" fmla="abs f5"/>
                <a:gd name="f16" fmla="abs f6"/>
                <a:gd name="f17" fmla="val f7"/>
                <a:gd name="f18" fmla="val f11"/>
                <a:gd name="f19" fmla="+- 3600000 f2 0"/>
                <a:gd name="f20" fmla="*/ f12 f1 1"/>
                <a:gd name="f21" fmla="*/ f13 f1 1"/>
                <a:gd name="f22" fmla="?: f14 f4 1"/>
                <a:gd name="f23" fmla="?: f15 f5 1"/>
                <a:gd name="f24" fmla="?: f16 f6 1"/>
                <a:gd name="f25" fmla="*/ f19 f8 1"/>
                <a:gd name="f26" fmla="*/ f20 1 f3"/>
                <a:gd name="f27" fmla="*/ f21 1 f3"/>
                <a:gd name="f28" fmla="*/ f22 1 21600"/>
                <a:gd name="f29" fmla="*/ f23 1 21600"/>
                <a:gd name="f30" fmla="*/ 21600 f22 1"/>
                <a:gd name="f31" fmla="*/ 21600 f23 1"/>
                <a:gd name="f32" fmla="*/ f25 1 f1"/>
                <a:gd name="f33" fmla="+- f26 0 f2"/>
                <a:gd name="f34" fmla="+- f27 0 f2"/>
                <a:gd name="f35" fmla="min f29 f28"/>
                <a:gd name="f36" fmla="*/ f30 1 f24"/>
                <a:gd name="f37" fmla="*/ f31 1 f24"/>
                <a:gd name="f38" fmla="+- 0 0 f32"/>
                <a:gd name="f39" fmla="val f36"/>
                <a:gd name="f40" fmla="val f37"/>
                <a:gd name="f41" fmla="+- 0 0 f38"/>
                <a:gd name="f42" fmla="*/ f17 f35 1"/>
                <a:gd name="f43" fmla="+- f40 0 f17"/>
                <a:gd name="f44" fmla="+- f39 0 f17"/>
                <a:gd name="f45" fmla="*/ f41 f1 1"/>
                <a:gd name="f46" fmla="*/ f39 f35 1"/>
                <a:gd name="f47" fmla="*/ f43 1 2"/>
                <a:gd name="f48" fmla="min f44 f43"/>
                <a:gd name="f49" fmla="*/ 50000 f44 1"/>
                <a:gd name="f50" fmla="*/ f45 1 f8"/>
                <a:gd name="f51" fmla="+- f17 f47 0"/>
                <a:gd name="f52" fmla="*/ f49 1 f48"/>
                <a:gd name="f53" fmla="*/ f47 f10 1"/>
                <a:gd name="f54" fmla="*/ f48 f18 1"/>
                <a:gd name="f55" fmla="+- f50 0 f2"/>
                <a:gd name="f56" fmla="*/ f53 1 100000"/>
                <a:gd name="f57" fmla="*/ f54 1 100000"/>
                <a:gd name="f58" fmla="sin 1 f55"/>
                <a:gd name="f59" fmla="*/ f52 f9 1"/>
                <a:gd name="f60" fmla="*/ f51 f35 1"/>
                <a:gd name="f61" fmla="+- f39 0 f57"/>
                <a:gd name="f62" fmla="+- 0 0 f58"/>
                <a:gd name="f63" fmla="*/ f59 1 2"/>
                <a:gd name="f64" fmla="*/ f57 f35 1"/>
                <a:gd name="f65" fmla="+- 0 0 f62"/>
                <a:gd name="f66" fmla="+- f18 f63 0"/>
                <a:gd name="f67" fmla="*/ f61 f35 1"/>
                <a:gd name="f68" fmla="*/ f65 f56 1"/>
                <a:gd name="f69" fmla="?: f66 4 2"/>
                <a:gd name="f70" fmla="?: f66 3 2"/>
                <a:gd name="f71" fmla="?: f66 f63 0"/>
                <a:gd name="f72" fmla="+- f51 0 f68"/>
                <a:gd name="f73" fmla="+- f51 f68 0"/>
                <a:gd name="f74" fmla="+- f18 f71 0"/>
                <a:gd name="f75" fmla="*/ f74 1 f63"/>
                <a:gd name="f76" fmla="*/ f72 f35 1"/>
                <a:gd name="f77" fmla="*/ f73 f35 1"/>
                <a:gd name="f78" fmla="*/ f75 f70 1"/>
                <a:gd name="f79" fmla="*/ f78 1 f9"/>
                <a:gd name="f80" fmla="+- f69 f79 0"/>
                <a:gd name="f81" fmla="*/ f44 f80 1"/>
                <a:gd name="f82" fmla="*/ f43 f80 1"/>
                <a:gd name="f83" fmla="*/ f81 1 24"/>
                <a:gd name="f84" fmla="*/ f82 1 24"/>
                <a:gd name="f85" fmla="+- f39 0 f83"/>
                <a:gd name="f86" fmla="+- f40 0 f84"/>
                <a:gd name="f87" fmla="*/ f83 f35 1"/>
                <a:gd name="f88" fmla="*/ f84 f35 1"/>
                <a:gd name="f89" fmla="*/ f85 f35 1"/>
                <a:gd name="f90" fmla="*/ f86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67" y="f77"/>
                </a:cxn>
                <a:cxn ang="f33">
                  <a:pos x="f64" y="f77"/>
                </a:cxn>
                <a:cxn ang="f34">
                  <a:pos x="f64" y="f76"/>
                </a:cxn>
                <a:cxn ang="f34">
                  <a:pos x="f67" y="f76"/>
                </a:cxn>
              </a:cxnLst>
              <a:rect l="f87" t="f88" r="f89" b="f90"/>
              <a:pathLst>
                <a:path>
                  <a:moveTo>
                    <a:pt x="f42" y="f60"/>
                  </a:moveTo>
                  <a:lnTo>
                    <a:pt x="f64" y="f76"/>
                  </a:lnTo>
                  <a:lnTo>
                    <a:pt x="f67" y="f76"/>
                  </a:lnTo>
                  <a:lnTo>
                    <a:pt x="f46" y="f60"/>
                  </a:lnTo>
                  <a:lnTo>
                    <a:pt x="f67" y="f77"/>
                  </a:lnTo>
                  <a:lnTo>
                    <a:pt x="f64" y="f77"/>
                  </a:lnTo>
                  <a:close/>
                </a:path>
              </a:pathLst>
            </a:custGeom>
            <a:solidFill>
              <a:srgbClr val="D2ECF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EB9A018-6814-69DD-02D1-B791FF4B0DC0}"/>
                </a:ext>
              </a:extLst>
            </p:cNvPr>
            <p:cNvSpPr/>
            <p:nvPr/>
          </p:nvSpPr>
          <p:spPr>
            <a:xfrm>
              <a:off x="4864141" y="1556528"/>
              <a:ext cx="1757778" cy="15206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7783"/>
                <a:gd name="f7" fmla="val 1520689"/>
                <a:gd name="f8" fmla="val 760345"/>
                <a:gd name="f9" fmla="val 434461"/>
                <a:gd name="f10" fmla="val 1323322"/>
                <a:gd name="f11" fmla="+- 0 0 -90"/>
                <a:gd name="f12" fmla="*/ f3 1 1757783"/>
                <a:gd name="f13" fmla="*/ f4 1 1520689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57783"/>
                <a:gd name="f22" fmla="*/ f18 1 1520689"/>
                <a:gd name="f23" fmla="*/ 0 f19 1"/>
                <a:gd name="f24" fmla="*/ 760345 f18 1"/>
                <a:gd name="f25" fmla="*/ 434461 f19 1"/>
                <a:gd name="f26" fmla="*/ 0 f18 1"/>
                <a:gd name="f27" fmla="*/ 1323322 f19 1"/>
                <a:gd name="f28" fmla="*/ 1757783 f19 1"/>
                <a:gd name="f29" fmla="*/ 1520689 f18 1"/>
                <a:gd name="f30" fmla="+- f20 0 f1"/>
                <a:gd name="f31" fmla="*/ f23 1 1757783"/>
                <a:gd name="f32" fmla="*/ f24 1 1520689"/>
                <a:gd name="f33" fmla="*/ f25 1 1757783"/>
                <a:gd name="f34" fmla="*/ f26 1 1520689"/>
                <a:gd name="f35" fmla="*/ f27 1 1757783"/>
                <a:gd name="f36" fmla="*/ f28 1 1757783"/>
                <a:gd name="f37" fmla="*/ f29 1 1520689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1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2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6"/>
                </a:cxn>
                <a:cxn ang="f30">
                  <a:pos x="f57" y="f56"/>
                </a:cxn>
                <a:cxn ang="f30">
                  <a:pos x="f58" y="f54"/>
                </a:cxn>
                <a:cxn ang="f30">
                  <a:pos x="f57" y="f59"/>
                </a:cxn>
                <a:cxn ang="f30">
                  <a:pos x="f55" y="f59"/>
                </a:cxn>
                <a:cxn ang="f30">
                  <a:pos x="f53" y="f54"/>
                </a:cxn>
              </a:cxnLst>
              <a:rect l="f49" t="f52" r="f50" b="f51"/>
              <a:pathLst>
                <a:path w="1757783" h="1520689">
                  <a:moveTo>
                    <a:pt x="f5" y="f8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6" y="f8"/>
                  </a:lnTo>
                  <a:lnTo>
                    <a:pt x="f10" y="f7"/>
                  </a:lnTo>
                  <a:lnTo>
                    <a:pt x="f9" y="f7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312889" tIns="273597" rIns="312889" bIns="273597" anchor="ctr" anchorCtr="1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Object Oriented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0890872-59F0-7217-11A3-3C9F611858E3}"/>
                </a:ext>
              </a:extLst>
            </p:cNvPr>
            <p:cNvSpPr/>
            <p:nvPr/>
          </p:nvSpPr>
          <p:spPr>
            <a:xfrm>
              <a:off x="6954222" y="3659968"/>
              <a:ext cx="809289" cy="697312"/>
            </a:xfrm>
            <a:custGeom>
              <a:avLst>
                <a:gd name="f11" fmla="val 289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115470"/>
                <a:gd name="f11" fmla="val 28900"/>
                <a:gd name="f12" fmla="+- 0 0 -180"/>
                <a:gd name="f13" fmla="+- 0 0 -360"/>
                <a:gd name="f14" fmla="abs f4"/>
                <a:gd name="f15" fmla="abs f5"/>
                <a:gd name="f16" fmla="abs f6"/>
                <a:gd name="f17" fmla="val f7"/>
                <a:gd name="f18" fmla="val f11"/>
                <a:gd name="f19" fmla="+- 3600000 f2 0"/>
                <a:gd name="f20" fmla="*/ f12 f1 1"/>
                <a:gd name="f21" fmla="*/ f13 f1 1"/>
                <a:gd name="f22" fmla="?: f14 f4 1"/>
                <a:gd name="f23" fmla="?: f15 f5 1"/>
                <a:gd name="f24" fmla="?: f16 f6 1"/>
                <a:gd name="f25" fmla="*/ f19 f8 1"/>
                <a:gd name="f26" fmla="*/ f20 1 f3"/>
                <a:gd name="f27" fmla="*/ f21 1 f3"/>
                <a:gd name="f28" fmla="*/ f22 1 21600"/>
                <a:gd name="f29" fmla="*/ f23 1 21600"/>
                <a:gd name="f30" fmla="*/ 21600 f22 1"/>
                <a:gd name="f31" fmla="*/ 21600 f23 1"/>
                <a:gd name="f32" fmla="*/ f25 1 f1"/>
                <a:gd name="f33" fmla="+- f26 0 f2"/>
                <a:gd name="f34" fmla="+- f27 0 f2"/>
                <a:gd name="f35" fmla="min f29 f28"/>
                <a:gd name="f36" fmla="*/ f30 1 f24"/>
                <a:gd name="f37" fmla="*/ f31 1 f24"/>
                <a:gd name="f38" fmla="+- 0 0 f32"/>
                <a:gd name="f39" fmla="val f36"/>
                <a:gd name="f40" fmla="val f37"/>
                <a:gd name="f41" fmla="+- 0 0 f38"/>
                <a:gd name="f42" fmla="*/ f17 f35 1"/>
                <a:gd name="f43" fmla="+- f40 0 f17"/>
                <a:gd name="f44" fmla="+- f39 0 f17"/>
                <a:gd name="f45" fmla="*/ f41 f1 1"/>
                <a:gd name="f46" fmla="*/ f39 f35 1"/>
                <a:gd name="f47" fmla="*/ f43 1 2"/>
                <a:gd name="f48" fmla="min f44 f43"/>
                <a:gd name="f49" fmla="*/ 50000 f44 1"/>
                <a:gd name="f50" fmla="*/ f45 1 f8"/>
                <a:gd name="f51" fmla="+- f17 f47 0"/>
                <a:gd name="f52" fmla="*/ f49 1 f48"/>
                <a:gd name="f53" fmla="*/ f47 f10 1"/>
                <a:gd name="f54" fmla="*/ f48 f18 1"/>
                <a:gd name="f55" fmla="+- f50 0 f2"/>
                <a:gd name="f56" fmla="*/ f53 1 100000"/>
                <a:gd name="f57" fmla="*/ f54 1 100000"/>
                <a:gd name="f58" fmla="sin 1 f55"/>
                <a:gd name="f59" fmla="*/ f52 f9 1"/>
                <a:gd name="f60" fmla="*/ f51 f35 1"/>
                <a:gd name="f61" fmla="+- f39 0 f57"/>
                <a:gd name="f62" fmla="+- 0 0 f58"/>
                <a:gd name="f63" fmla="*/ f59 1 2"/>
                <a:gd name="f64" fmla="*/ f57 f35 1"/>
                <a:gd name="f65" fmla="+- 0 0 f62"/>
                <a:gd name="f66" fmla="+- f18 f63 0"/>
                <a:gd name="f67" fmla="*/ f61 f35 1"/>
                <a:gd name="f68" fmla="*/ f65 f56 1"/>
                <a:gd name="f69" fmla="?: f66 4 2"/>
                <a:gd name="f70" fmla="?: f66 3 2"/>
                <a:gd name="f71" fmla="?: f66 f63 0"/>
                <a:gd name="f72" fmla="+- f51 0 f68"/>
                <a:gd name="f73" fmla="+- f51 f68 0"/>
                <a:gd name="f74" fmla="+- f18 f71 0"/>
                <a:gd name="f75" fmla="*/ f74 1 f63"/>
                <a:gd name="f76" fmla="*/ f72 f35 1"/>
                <a:gd name="f77" fmla="*/ f73 f35 1"/>
                <a:gd name="f78" fmla="*/ f75 f70 1"/>
                <a:gd name="f79" fmla="*/ f78 1 f9"/>
                <a:gd name="f80" fmla="+- f69 f79 0"/>
                <a:gd name="f81" fmla="*/ f44 f80 1"/>
                <a:gd name="f82" fmla="*/ f43 f80 1"/>
                <a:gd name="f83" fmla="*/ f81 1 24"/>
                <a:gd name="f84" fmla="*/ f82 1 24"/>
                <a:gd name="f85" fmla="+- f39 0 f83"/>
                <a:gd name="f86" fmla="+- f40 0 f84"/>
                <a:gd name="f87" fmla="*/ f83 f35 1"/>
                <a:gd name="f88" fmla="*/ f84 f35 1"/>
                <a:gd name="f89" fmla="*/ f85 f35 1"/>
                <a:gd name="f90" fmla="*/ f86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67" y="f77"/>
                </a:cxn>
                <a:cxn ang="f33">
                  <a:pos x="f64" y="f77"/>
                </a:cxn>
                <a:cxn ang="f34">
                  <a:pos x="f64" y="f76"/>
                </a:cxn>
                <a:cxn ang="f34">
                  <a:pos x="f67" y="f76"/>
                </a:cxn>
              </a:cxnLst>
              <a:rect l="f87" t="f88" r="f89" b="f90"/>
              <a:pathLst>
                <a:path>
                  <a:moveTo>
                    <a:pt x="f42" y="f60"/>
                  </a:moveTo>
                  <a:lnTo>
                    <a:pt x="f64" y="f76"/>
                  </a:lnTo>
                  <a:lnTo>
                    <a:pt x="f67" y="f76"/>
                  </a:lnTo>
                  <a:lnTo>
                    <a:pt x="f46" y="f60"/>
                  </a:lnTo>
                  <a:lnTo>
                    <a:pt x="f67" y="f77"/>
                  </a:lnTo>
                  <a:lnTo>
                    <a:pt x="f64" y="f77"/>
                  </a:lnTo>
                  <a:close/>
                </a:path>
              </a:pathLst>
            </a:custGeom>
            <a:solidFill>
              <a:srgbClr val="D2ECF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86697A-5D25-4F91-B03B-AC27B65E7C75}"/>
                </a:ext>
              </a:extLst>
            </p:cNvPr>
            <p:cNvSpPr/>
            <p:nvPr/>
          </p:nvSpPr>
          <p:spPr>
            <a:xfrm>
              <a:off x="6476228" y="2491858"/>
              <a:ext cx="1757778" cy="15206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7783"/>
                <a:gd name="f7" fmla="val 1520689"/>
                <a:gd name="f8" fmla="val 760345"/>
                <a:gd name="f9" fmla="val 434461"/>
                <a:gd name="f10" fmla="val 1323322"/>
                <a:gd name="f11" fmla="+- 0 0 -90"/>
                <a:gd name="f12" fmla="*/ f3 1 1757783"/>
                <a:gd name="f13" fmla="*/ f4 1 1520689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57783"/>
                <a:gd name="f22" fmla="*/ f18 1 1520689"/>
                <a:gd name="f23" fmla="*/ 0 f19 1"/>
                <a:gd name="f24" fmla="*/ 760345 f18 1"/>
                <a:gd name="f25" fmla="*/ 434461 f19 1"/>
                <a:gd name="f26" fmla="*/ 0 f18 1"/>
                <a:gd name="f27" fmla="*/ 1323322 f19 1"/>
                <a:gd name="f28" fmla="*/ 1757783 f19 1"/>
                <a:gd name="f29" fmla="*/ 1520689 f18 1"/>
                <a:gd name="f30" fmla="+- f20 0 f1"/>
                <a:gd name="f31" fmla="*/ f23 1 1757783"/>
                <a:gd name="f32" fmla="*/ f24 1 1520689"/>
                <a:gd name="f33" fmla="*/ f25 1 1757783"/>
                <a:gd name="f34" fmla="*/ f26 1 1520689"/>
                <a:gd name="f35" fmla="*/ f27 1 1757783"/>
                <a:gd name="f36" fmla="*/ f28 1 1757783"/>
                <a:gd name="f37" fmla="*/ f29 1 1520689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1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2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6"/>
                </a:cxn>
                <a:cxn ang="f30">
                  <a:pos x="f57" y="f56"/>
                </a:cxn>
                <a:cxn ang="f30">
                  <a:pos x="f58" y="f54"/>
                </a:cxn>
                <a:cxn ang="f30">
                  <a:pos x="f57" y="f59"/>
                </a:cxn>
                <a:cxn ang="f30">
                  <a:pos x="f55" y="f59"/>
                </a:cxn>
                <a:cxn ang="f30">
                  <a:pos x="f53" y="f54"/>
                </a:cxn>
              </a:cxnLst>
              <a:rect l="f49" t="f52" r="f50" b="f51"/>
              <a:pathLst>
                <a:path w="1757783" h="1520689">
                  <a:moveTo>
                    <a:pt x="f5" y="f8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6" y="f8"/>
                  </a:lnTo>
                  <a:lnTo>
                    <a:pt x="f10" y="f7"/>
                  </a:lnTo>
                  <a:lnTo>
                    <a:pt x="f9" y="f7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312889" tIns="273597" rIns="312889" bIns="273597" anchor="ctr" anchorCtr="1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Free and Open Source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9CFE33B-7097-9753-208F-DB7B3FBED38B}"/>
                </a:ext>
              </a:extLst>
            </p:cNvPr>
            <p:cNvSpPr/>
            <p:nvPr/>
          </p:nvSpPr>
          <p:spPr>
            <a:xfrm>
              <a:off x="6298112" y="5131484"/>
              <a:ext cx="809289" cy="697312"/>
            </a:xfrm>
            <a:custGeom>
              <a:avLst>
                <a:gd name="f11" fmla="val 289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115470"/>
                <a:gd name="f11" fmla="val 28900"/>
                <a:gd name="f12" fmla="+- 0 0 -180"/>
                <a:gd name="f13" fmla="+- 0 0 -360"/>
                <a:gd name="f14" fmla="abs f4"/>
                <a:gd name="f15" fmla="abs f5"/>
                <a:gd name="f16" fmla="abs f6"/>
                <a:gd name="f17" fmla="val f7"/>
                <a:gd name="f18" fmla="val f11"/>
                <a:gd name="f19" fmla="+- 3600000 f2 0"/>
                <a:gd name="f20" fmla="*/ f12 f1 1"/>
                <a:gd name="f21" fmla="*/ f13 f1 1"/>
                <a:gd name="f22" fmla="?: f14 f4 1"/>
                <a:gd name="f23" fmla="?: f15 f5 1"/>
                <a:gd name="f24" fmla="?: f16 f6 1"/>
                <a:gd name="f25" fmla="*/ f19 f8 1"/>
                <a:gd name="f26" fmla="*/ f20 1 f3"/>
                <a:gd name="f27" fmla="*/ f21 1 f3"/>
                <a:gd name="f28" fmla="*/ f22 1 21600"/>
                <a:gd name="f29" fmla="*/ f23 1 21600"/>
                <a:gd name="f30" fmla="*/ 21600 f22 1"/>
                <a:gd name="f31" fmla="*/ 21600 f23 1"/>
                <a:gd name="f32" fmla="*/ f25 1 f1"/>
                <a:gd name="f33" fmla="+- f26 0 f2"/>
                <a:gd name="f34" fmla="+- f27 0 f2"/>
                <a:gd name="f35" fmla="min f29 f28"/>
                <a:gd name="f36" fmla="*/ f30 1 f24"/>
                <a:gd name="f37" fmla="*/ f31 1 f24"/>
                <a:gd name="f38" fmla="+- 0 0 f32"/>
                <a:gd name="f39" fmla="val f36"/>
                <a:gd name="f40" fmla="val f37"/>
                <a:gd name="f41" fmla="+- 0 0 f38"/>
                <a:gd name="f42" fmla="*/ f17 f35 1"/>
                <a:gd name="f43" fmla="+- f40 0 f17"/>
                <a:gd name="f44" fmla="+- f39 0 f17"/>
                <a:gd name="f45" fmla="*/ f41 f1 1"/>
                <a:gd name="f46" fmla="*/ f39 f35 1"/>
                <a:gd name="f47" fmla="*/ f43 1 2"/>
                <a:gd name="f48" fmla="min f44 f43"/>
                <a:gd name="f49" fmla="*/ 50000 f44 1"/>
                <a:gd name="f50" fmla="*/ f45 1 f8"/>
                <a:gd name="f51" fmla="+- f17 f47 0"/>
                <a:gd name="f52" fmla="*/ f49 1 f48"/>
                <a:gd name="f53" fmla="*/ f47 f10 1"/>
                <a:gd name="f54" fmla="*/ f48 f18 1"/>
                <a:gd name="f55" fmla="+- f50 0 f2"/>
                <a:gd name="f56" fmla="*/ f53 1 100000"/>
                <a:gd name="f57" fmla="*/ f54 1 100000"/>
                <a:gd name="f58" fmla="sin 1 f55"/>
                <a:gd name="f59" fmla="*/ f52 f9 1"/>
                <a:gd name="f60" fmla="*/ f51 f35 1"/>
                <a:gd name="f61" fmla="+- f39 0 f57"/>
                <a:gd name="f62" fmla="+- 0 0 f58"/>
                <a:gd name="f63" fmla="*/ f59 1 2"/>
                <a:gd name="f64" fmla="*/ f57 f35 1"/>
                <a:gd name="f65" fmla="+- 0 0 f62"/>
                <a:gd name="f66" fmla="+- f18 f63 0"/>
                <a:gd name="f67" fmla="*/ f61 f35 1"/>
                <a:gd name="f68" fmla="*/ f65 f56 1"/>
                <a:gd name="f69" fmla="?: f66 4 2"/>
                <a:gd name="f70" fmla="?: f66 3 2"/>
                <a:gd name="f71" fmla="?: f66 f63 0"/>
                <a:gd name="f72" fmla="+- f51 0 f68"/>
                <a:gd name="f73" fmla="+- f51 f68 0"/>
                <a:gd name="f74" fmla="+- f18 f71 0"/>
                <a:gd name="f75" fmla="*/ f74 1 f63"/>
                <a:gd name="f76" fmla="*/ f72 f35 1"/>
                <a:gd name="f77" fmla="*/ f73 f35 1"/>
                <a:gd name="f78" fmla="*/ f75 f70 1"/>
                <a:gd name="f79" fmla="*/ f78 1 f9"/>
                <a:gd name="f80" fmla="+- f69 f79 0"/>
                <a:gd name="f81" fmla="*/ f44 f80 1"/>
                <a:gd name="f82" fmla="*/ f43 f80 1"/>
                <a:gd name="f83" fmla="*/ f81 1 24"/>
                <a:gd name="f84" fmla="*/ f82 1 24"/>
                <a:gd name="f85" fmla="+- f39 0 f83"/>
                <a:gd name="f86" fmla="+- f40 0 f84"/>
                <a:gd name="f87" fmla="*/ f83 f35 1"/>
                <a:gd name="f88" fmla="*/ f84 f35 1"/>
                <a:gd name="f89" fmla="*/ f85 f35 1"/>
                <a:gd name="f90" fmla="*/ f86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67" y="f77"/>
                </a:cxn>
                <a:cxn ang="f33">
                  <a:pos x="f64" y="f77"/>
                </a:cxn>
                <a:cxn ang="f34">
                  <a:pos x="f64" y="f76"/>
                </a:cxn>
                <a:cxn ang="f34">
                  <a:pos x="f67" y="f76"/>
                </a:cxn>
              </a:cxnLst>
              <a:rect l="f87" t="f88" r="f89" b="f90"/>
              <a:pathLst>
                <a:path>
                  <a:moveTo>
                    <a:pt x="f42" y="f60"/>
                  </a:moveTo>
                  <a:lnTo>
                    <a:pt x="f64" y="f76"/>
                  </a:lnTo>
                  <a:lnTo>
                    <a:pt x="f67" y="f76"/>
                  </a:lnTo>
                  <a:lnTo>
                    <a:pt x="f46" y="f60"/>
                  </a:lnTo>
                  <a:lnTo>
                    <a:pt x="f67" y="f77"/>
                  </a:lnTo>
                  <a:lnTo>
                    <a:pt x="f64" y="f77"/>
                  </a:lnTo>
                  <a:close/>
                </a:path>
              </a:pathLst>
            </a:custGeom>
            <a:solidFill>
              <a:srgbClr val="D2ECF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13F8F4F-2043-95B7-D321-CB95189747A0}"/>
                </a:ext>
              </a:extLst>
            </p:cNvPr>
            <p:cNvSpPr/>
            <p:nvPr/>
          </p:nvSpPr>
          <p:spPr>
            <a:xfrm>
              <a:off x="6476228" y="4330598"/>
              <a:ext cx="1757778" cy="15206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7783"/>
                <a:gd name="f7" fmla="val 1520689"/>
                <a:gd name="f8" fmla="val 760345"/>
                <a:gd name="f9" fmla="val 434461"/>
                <a:gd name="f10" fmla="val 1323322"/>
                <a:gd name="f11" fmla="+- 0 0 -90"/>
                <a:gd name="f12" fmla="*/ f3 1 1757783"/>
                <a:gd name="f13" fmla="*/ f4 1 1520689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57783"/>
                <a:gd name="f22" fmla="*/ f18 1 1520689"/>
                <a:gd name="f23" fmla="*/ 0 f19 1"/>
                <a:gd name="f24" fmla="*/ 760345 f18 1"/>
                <a:gd name="f25" fmla="*/ 434461 f19 1"/>
                <a:gd name="f26" fmla="*/ 0 f18 1"/>
                <a:gd name="f27" fmla="*/ 1323322 f19 1"/>
                <a:gd name="f28" fmla="*/ 1757783 f19 1"/>
                <a:gd name="f29" fmla="*/ 1520689 f18 1"/>
                <a:gd name="f30" fmla="+- f20 0 f1"/>
                <a:gd name="f31" fmla="*/ f23 1 1757783"/>
                <a:gd name="f32" fmla="*/ f24 1 1520689"/>
                <a:gd name="f33" fmla="*/ f25 1 1757783"/>
                <a:gd name="f34" fmla="*/ f26 1 1520689"/>
                <a:gd name="f35" fmla="*/ f27 1 1757783"/>
                <a:gd name="f36" fmla="*/ f28 1 1757783"/>
                <a:gd name="f37" fmla="*/ f29 1 1520689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1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2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6"/>
                </a:cxn>
                <a:cxn ang="f30">
                  <a:pos x="f57" y="f56"/>
                </a:cxn>
                <a:cxn ang="f30">
                  <a:pos x="f58" y="f54"/>
                </a:cxn>
                <a:cxn ang="f30">
                  <a:pos x="f57" y="f59"/>
                </a:cxn>
                <a:cxn ang="f30">
                  <a:pos x="f55" y="f59"/>
                </a:cxn>
                <a:cxn ang="f30">
                  <a:pos x="f53" y="f54"/>
                </a:cxn>
              </a:cxnLst>
              <a:rect l="f49" t="f52" r="f50" b="f51"/>
              <a:pathLst>
                <a:path w="1757783" h="1520689">
                  <a:moveTo>
                    <a:pt x="f5" y="f8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6" y="f8"/>
                  </a:lnTo>
                  <a:lnTo>
                    <a:pt x="f10" y="f7"/>
                  </a:lnTo>
                  <a:lnTo>
                    <a:pt x="f9" y="f7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312889" tIns="273597" rIns="312889" bIns="273597" anchor="ctr" anchorCtr="1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Extensive</a:t>
              </a:r>
            </a:p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Libraries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97DDA4-C99D-B98D-47EB-3487040D2855}"/>
                </a:ext>
              </a:extLst>
            </p:cNvPr>
            <p:cNvSpPr/>
            <p:nvPr/>
          </p:nvSpPr>
          <p:spPr>
            <a:xfrm>
              <a:off x="4670544" y="5284235"/>
              <a:ext cx="809289" cy="697312"/>
            </a:xfrm>
            <a:custGeom>
              <a:avLst>
                <a:gd name="f11" fmla="val 289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115470"/>
                <a:gd name="f11" fmla="val 28900"/>
                <a:gd name="f12" fmla="+- 0 0 -180"/>
                <a:gd name="f13" fmla="+- 0 0 -360"/>
                <a:gd name="f14" fmla="abs f4"/>
                <a:gd name="f15" fmla="abs f5"/>
                <a:gd name="f16" fmla="abs f6"/>
                <a:gd name="f17" fmla="val f7"/>
                <a:gd name="f18" fmla="val f11"/>
                <a:gd name="f19" fmla="+- 3600000 f2 0"/>
                <a:gd name="f20" fmla="*/ f12 f1 1"/>
                <a:gd name="f21" fmla="*/ f13 f1 1"/>
                <a:gd name="f22" fmla="?: f14 f4 1"/>
                <a:gd name="f23" fmla="?: f15 f5 1"/>
                <a:gd name="f24" fmla="?: f16 f6 1"/>
                <a:gd name="f25" fmla="*/ f19 f8 1"/>
                <a:gd name="f26" fmla="*/ f20 1 f3"/>
                <a:gd name="f27" fmla="*/ f21 1 f3"/>
                <a:gd name="f28" fmla="*/ f22 1 21600"/>
                <a:gd name="f29" fmla="*/ f23 1 21600"/>
                <a:gd name="f30" fmla="*/ 21600 f22 1"/>
                <a:gd name="f31" fmla="*/ 21600 f23 1"/>
                <a:gd name="f32" fmla="*/ f25 1 f1"/>
                <a:gd name="f33" fmla="+- f26 0 f2"/>
                <a:gd name="f34" fmla="+- f27 0 f2"/>
                <a:gd name="f35" fmla="min f29 f28"/>
                <a:gd name="f36" fmla="*/ f30 1 f24"/>
                <a:gd name="f37" fmla="*/ f31 1 f24"/>
                <a:gd name="f38" fmla="+- 0 0 f32"/>
                <a:gd name="f39" fmla="val f36"/>
                <a:gd name="f40" fmla="val f37"/>
                <a:gd name="f41" fmla="+- 0 0 f38"/>
                <a:gd name="f42" fmla="*/ f17 f35 1"/>
                <a:gd name="f43" fmla="+- f40 0 f17"/>
                <a:gd name="f44" fmla="+- f39 0 f17"/>
                <a:gd name="f45" fmla="*/ f41 f1 1"/>
                <a:gd name="f46" fmla="*/ f39 f35 1"/>
                <a:gd name="f47" fmla="*/ f43 1 2"/>
                <a:gd name="f48" fmla="min f44 f43"/>
                <a:gd name="f49" fmla="*/ 50000 f44 1"/>
                <a:gd name="f50" fmla="*/ f45 1 f8"/>
                <a:gd name="f51" fmla="+- f17 f47 0"/>
                <a:gd name="f52" fmla="*/ f49 1 f48"/>
                <a:gd name="f53" fmla="*/ f47 f10 1"/>
                <a:gd name="f54" fmla="*/ f48 f18 1"/>
                <a:gd name="f55" fmla="+- f50 0 f2"/>
                <a:gd name="f56" fmla="*/ f53 1 100000"/>
                <a:gd name="f57" fmla="*/ f54 1 100000"/>
                <a:gd name="f58" fmla="sin 1 f55"/>
                <a:gd name="f59" fmla="*/ f52 f9 1"/>
                <a:gd name="f60" fmla="*/ f51 f35 1"/>
                <a:gd name="f61" fmla="+- f39 0 f57"/>
                <a:gd name="f62" fmla="+- 0 0 f58"/>
                <a:gd name="f63" fmla="*/ f59 1 2"/>
                <a:gd name="f64" fmla="*/ f57 f35 1"/>
                <a:gd name="f65" fmla="+- 0 0 f62"/>
                <a:gd name="f66" fmla="+- f18 f63 0"/>
                <a:gd name="f67" fmla="*/ f61 f35 1"/>
                <a:gd name="f68" fmla="*/ f65 f56 1"/>
                <a:gd name="f69" fmla="?: f66 4 2"/>
                <a:gd name="f70" fmla="?: f66 3 2"/>
                <a:gd name="f71" fmla="?: f66 f63 0"/>
                <a:gd name="f72" fmla="+- f51 0 f68"/>
                <a:gd name="f73" fmla="+- f51 f68 0"/>
                <a:gd name="f74" fmla="+- f18 f71 0"/>
                <a:gd name="f75" fmla="*/ f74 1 f63"/>
                <a:gd name="f76" fmla="*/ f72 f35 1"/>
                <a:gd name="f77" fmla="*/ f73 f35 1"/>
                <a:gd name="f78" fmla="*/ f75 f70 1"/>
                <a:gd name="f79" fmla="*/ f78 1 f9"/>
                <a:gd name="f80" fmla="+- f69 f79 0"/>
                <a:gd name="f81" fmla="*/ f44 f80 1"/>
                <a:gd name="f82" fmla="*/ f43 f80 1"/>
                <a:gd name="f83" fmla="*/ f81 1 24"/>
                <a:gd name="f84" fmla="*/ f82 1 24"/>
                <a:gd name="f85" fmla="+- f39 0 f83"/>
                <a:gd name="f86" fmla="+- f40 0 f84"/>
                <a:gd name="f87" fmla="*/ f83 f35 1"/>
                <a:gd name="f88" fmla="*/ f84 f35 1"/>
                <a:gd name="f89" fmla="*/ f85 f35 1"/>
                <a:gd name="f90" fmla="*/ f86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67" y="f77"/>
                </a:cxn>
                <a:cxn ang="f33">
                  <a:pos x="f64" y="f77"/>
                </a:cxn>
                <a:cxn ang="f34">
                  <a:pos x="f64" y="f76"/>
                </a:cxn>
                <a:cxn ang="f34">
                  <a:pos x="f67" y="f76"/>
                </a:cxn>
              </a:cxnLst>
              <a:rect l="f87" t="f88" r="f89" b="f90"/>
              <a:pathLst>
                <a:path>
                  <a:moveTo>
                    <a:pt x="f42" y="f60"/>
                  </a:moveTo>
                  <a:lnTo>
                    <a:pt x="f64" y="f76"/>
                  </a:lnTo>
                  <a:lnTo>
                    <a:pt x="f67" y="f76"/>
                  </a:lnTo>
                  <a:lnTo>
                    <a:pt x="f46" y="f60"/>
                  </a:lnTo>
                  <a:lnTo>
                    <a:pt x="f67" y="f77"/>
                  </a:lnTo>
                  <a:lnTo>
                    <a:pt x="f64" y="f77"/>
                  </a:lnTo>
                  <a:close/>
                </a:path>
              </a:pathLst>
            </a:custGeom>
            <a:solidFill>
              <a:srgbClr val="D2ECF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315E943-D225-CD44-EB41-9A018DEEB12B}"/>
                </a:ext>
              </a:extLst>
            </p:cNvPr>
            <p:cNvSpPr/>
            <p:nvPr/>
          </p:nvSpPr>
          <p:spPr>
            <a:xfrm>
              <a:off x="4864141" y="5266971"/>
              <a:ext cx="1757778" cy="15206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7783"/>
                <a:gd name="f7" fmla="val 1520689"/>
                <a:gd name="f8" fmla="val 760345"/>
                <a:gd name="f9" fmla="val 434461"/>
                <a:gd name="f10" fmla="val 1323322"/>
                <a:gd name="f11" fmla="+- 0 0 -90"/>
                <a:gd name="f12" fmla="*/ f3 1 1757783"/>
                <a:gd name="f13" fmla="*/ f4 1 1520689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57783"/>
                <a:gd name="f22" fmla="*/ f18 1 1520689"/>
                <a:gd name="f23" fmla="*/ 0 f19 1"/>
                <a:gd name="f24" fmla="*/ 760345 f18 1"/>
                <a:gd name="f25" fmla="*/ 434461 f19 1"/>
                <a:gd name="f26" fmla="*/ 0 f18 1"/>
                <a:gd name="f27" fmla="*/ 1323322 f19 1"/>
                <a:gd name="f28" fmla="*/ 1757783 f19 1"/>
                <a:gd name="f29" fmla="*/ 1520689 f18 1"/>
                <a:gd name="f30" fmla="+- f20 0 f1"/>
                <a:gd name="f31" fmla="*/ f23 1 1757783"/>
                <a:gd name="f32" fmla="*/ f24 1 1520689"/>
                <a:gd name="f33" fmla="*/ f25 1 1757783"/>
                <a:gd name="f34" fmla="*/ f26 1 1520689"/>
                <a:gd name="f35" fmla="*/ f27 1 1757783"/>
                <a:gd name="f36" fmla="*/ f28 1 1757783"/>
                <a:gd name="f37" fmla="*/ f29 1 1520689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1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2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6"/>
                </a:cxn>
                <a:cxn ang="f30">
                  <a:pos x="f57" y="f56"/>
                </a:cxn>
                <a:cxn ang="f30">
                  <a:pos x="f58" y="f54"/>
                </a:cxn>
                <a:cxn ang="f30">
                  <a:pos x="f57" y="f59"/>
                </a:cxn>
                <a:cxn ang="f30">
                  <a:pos x="f55" y="f59"/>
                </a:cxn>
                <a:cxn ang="f30">
                  <a:pos x="f53" y="f54"/>
                </a:cxn>
              </a:cxnLst>
              <a:rect l="f49" t="f52" r="f50" b="f51"/>
              <a:pathLst>
                <a:path w="1757783" h="1520689">
                  <a:moveTo>
                    <a:pt x="f5" y="f8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6" y="f8"/>
                  </a:lnTo>
                  <a:lnTo>
                    <a:pt x="f10" y="f7"/>
                  </a:lnTo>
                  <a:lnTo>
                    <a:pt x="f9" y="f7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312889" tIns="273597" rIns="312889" bIns="273597" anchor="ctr" anchorCtr="1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Libraries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B078B12-2F50-55C5-4AB3-E903FCEB4924}"/>
                </a:ext>
              </a:extLst>
            </p:cNvPr>
            <p:cNvSpPr/>
            <p:nvPr/>
          </p:nvSpPr>
          <p:spPr>
            <a:xfrm>
              <a:off x="3710580" y="3981160"/>
              <a:ext cx="809289" cy="697312"/>
            </a:xfrm>
            <a:custGeom>
              <a:avLst>
                <a:gd name="f11" fmla="val 289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1"/>
                <a:gd name="f10" fmla="val 115470"/>
                <a:gd name="f11" fmla="val 28900"/>
                <a:gd name="f12" fmla="+- 0 0 -180"/>
                <a:gd name="f13" fmla="+- 0 0 -360"/>
                <a:gd name="f14" fmla="abs f4"/>
                <a:gd name="f15" fmla="abs f5"/>
                <a:gd name="f16" fmla="abs f6"/>
                <a:gd name="f17" fmla="val f7"/>
                <a:gd name="f18" fmla="val f11"/>
                <a:gd name="f19" fmla="+- 3600000 f2 0"/>
                <a:gd name="f20" fmla="*/ f12 f1 1"/>
                <a:gd name="f21" fmla="*/ f13 f1 1"/>
                <a:gd name="f22" fmla="?: f14 f4 1"/>
                <a:gd name="f23" fmla="?: f15 f5 1"/>
                <a:gd name="f24" fmla="?: f16 f6 1"/>
                <a:gd name="f25" fmla="*/ f19 f8 1"/>
                <a:gd name="f26" fmla="*/ f20 1 f3"/>
                <a:gd name="f27" fmla="*/ f21 1 f3"/>
                <a:gd name="f28" fmla="*/ f22 1 21600"/>
                <a:gd name="f29" fmla="*/ f23 1 21600"/>
                <a:gd name="f30" fmla="*/ 21600 f22 1"/>
                <a:gd name="f31" fmla="*/ 21600 f23 1"/>
                <a:gd name="f32" fmla="*/ f25 1 f1"/>
                <a:gd name="f33" fmla="+- f26 0 f2"/>
                <a:gd name="f34" fmla="+- f27 0 f2"/>
                <a:gd name="f35" fmla="min f29 f28"/>
                <a:gd name="f36" fmla="*/ f30 1 f24"/>
                <a:gd name="f37" fmla="*/ f31 1 f24"/>
                <a:gd name="f38" fmla="+- 0 0 f32"/>
                <a:gd name="f39" fmla="val f36"/>
                <a:gd name="f40" fmla="val f37"/>
                <a:gd name="f41" fmla="+- 0 0 f38"/>
                <a:gd name="f42" fmla="*/ f17 f35 1"/>
                <a:gd name="f43" fmla="+- f40 0 f17"/>
                <a:gd name="f44" fmla="+- f39 0 f17"/>
                <a:gd name="f45" fmla="*/ f41 f1 1"/>
                <a:gd name="f46" fmla="*/ f39 f35 1"/>
                <a:gd name="f47" fmla="*/ f43 1 2"/>
                <a:gd name="f48" fmla="min f44 f43"/>
                <a:gd name="f49" fmla="*/ 50000 f44 1"/>
                <a:gd name="f50" fmla="*/ f45 1 f8"/>
                <a:gd name="f51" fmla="+- f17 f47 0"/>
                <a:gd name="f52" fmla="*/ f49 1 f48"/>
                <a:gd name="f53" fmla="*/ f47 f10 1"/>
                <a:gd name="f54" fmla="*/ f48 f18 1"/>
                <a:gd name="f55" fmla="+- f50 0 f2"/>
                <a:gd name="f56" fmla="*/ f53 1 100000"/>
                <a:gd name="f57" fmla="*/ f54 1 100000"/>
                <a:gd name="f58" fmla="sin 1 f55"/>
                <a:gd name="f59" fmla="*/ f52 f9 1"/>
                <a:gd name="f60" fmla="*/ f51 f35 1"/>
                <a:gd name="f61" fmla="+- f39 0 f57"/>
                <a:gd name="f62" fmla="+- 0 0 f58"/>
                <a:gd name="f63" fmla="*/ f59 1 2"/>
                <a:gd name="f64" fmla="*/ f57 f35 1"/>
                <a:gd name="f65" fmla="+- 0 0 f62"/>
                <a:gd name="f66" fmla="+- f18 f63 0"/>
                <a:gd name="f67" fmla="*/ f61 f35 1"/>
                <a:gd name="f68" fmla="*/ f65 f56 1"/>
                <a:gd name="f69" fmla="?: f66 4 2"/>
                <a:gd name="f70" fmla="?: f66 3 2"/>
                <a:gd name="f71" fmla="?: f66 f63 0"/>
                <a:gd name="f72" fmla="+- f51 0 f68"/>
                <a:gd name="f73" fmla="+- f51 f68 0"/>
                <a:gd name="f74" fmla="+- f18 f71 0"/>
                <a:gd name="f75" fmla="*/ f74 1 f63"/>
                <a:gd name="f76" fmla="*/ f72 f35 1"/>
                <a:gd name="f77" fmla="*/ f73 f35 1"/>
                <a:gd name="f78" fmla="*/ f75 f70 1"/>
                <a:gd name="f79" fmla="*/ f78 1 f9"/>
                <a:gd name="f80" fmla="+- f69 f79 0"/>
                <a:gd name="f81" fmla="*/ f44 f80 1"/>
                <a:gd name="f82" fmla="*/ f43 f80 1"/>
                <a:gd name="f83" fmla="*/ f81 1 24"/>
                <a:gd name="f84" fmla="*/ f82 1 24"/>
                <a:gd name="f85" fmla="+- f39 0 f83"/>
                <a:gd name="f86" fmla="+- f40 0 f84"/>
                <a:gd name="f87" fmla="*/ f83 f35 1"/>
                <a:gd name="f88" fmla="*/ f84 f35 1"/>
                <a:gd name="f89" fmla="*/ f85 f35 1"/>
                <a:gd name="f90" fmla="*/ f86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67" y="f77"/>
                </a:cxn>
                <a:cxn ang="f33">
                  <a:pos x="f64" y="f77"/>
                </a:cxn>
                <a:cxn ang="f34">
                  <a:pos x="f64" y="f76"/>
                </a:cxn>
                <a:cxn ang="f34">
                  <a:pos x="f67" y="f76"/>
                </a:cxn>
              </a:cxnLst>
              <a:rect l="f87" t="f88" r="f89" b="f90"/>
              <a:pathLst>
                <a:path>
                  <a:moveTo>
                    <a:pt x="f42" y="f60"/>
                  </a:moveTo>
                  <a:lnTo>
                    <a:pt x="f64" y="f76"/>
                  </a:lnTo>
                  <a:lnTo>
                    <a:pt x="f67" y="f76"/>
                  </a:lnTo>
                  <a:lnTo>
                    <a:pt x="f46" y="f60"/>
                  </a:lnTo>
                  <a:lnTo>
                    <a:pt x="f67" y="f77"/>
                  </a:lnTo>
                  <a:lnTo>
                    <a:pt x="f64" y="f77"/>
                  </a:lnTo>
                  <a:close/>
                </a:path>
              </a:pathLst>
            </a:custGeom>
            <a:solidFill>
              <a:srgbClr val="D2ECF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559B069-1955-E4DF-0586-50D1AFA3655F}"/>
                </a:ext>
              </a:extLst>
            </p:cNvPr>
            <p:cNvSpPr/>
            <p:nvPr/>
          </p:nvSpPr>
          <p:spPr>
            <a:xfrm>
              <a:off x="3244565" y="4331649"/>
              <a:ext cx="1757778" cy="15206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7783"/>
                <a:gd name="f7" fmla="val 1520689"/>
                <a:gd name="f8" fmla="val 760345"/>
                <a:gd name="f9" fmla="val 434461"/>
                <a:gd name="f10" fmla="val 1323322"/>
                <a:gd name="f11" fmla="+- 0 0 -90"/>
                <a:gd name="f12" fmla="*/ f3 1 1757783"/>
                <a:gd name="f13" fmla="*/ f4 1 1520689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57783"/>
                <a:gd name="f22" fmla="*/ f18 1 1520689"/>
                <a:gd name="f23" fmla="*/ 0 f19 1"/>
                <a:gd name="f24" fmla="*/ 760345 f18 1"/>
                <a:gd name="f25" fmla="*/ 434461 f19 1"/>
                <a:gd name="f26" fmla="*/ 0 f18 1"/>
                <a:gd name="f27" fmla="*/ 1323322 f19 1"/>
                <a:gd name="f28" fmla="*/ 1757783 f19 1"/>
                <a:gd name="f29" fmla="*/ 1520689 f18 1"/>
                <a:gd name="f30" fmla="+- f20 0 f1"/>
                <a:gd name="f31" fmla="*/ f23 1 1757783"/>
                <a:gd name="f32" fmla="*/ f24 1 1520689"/>
                <a:gd name="f33" fmla="*/ f25 1 1757783"/>
                <a:gd name="f34" fmla="*/ f26 1 1520689"/>
                <a:gd name="f35" fmla="*/ f27 1 1757783"/>
                <a:gd name="f36" fmla="*/ f28 1 1757783"/>
                <a:gd name="f37" fmla="*/ f29 1 1520689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1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2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6"/>
                </a:cxn>
                <a:cxn ang="f30">
                  <a:pos x="f57" y="f56"/>
                </a:cxn>
                <a:cxn ang="f30">
                  <a:pos x="f58" y="f54"/>
                </a:cxn>
                <a:cxn ang="f30">
                  <a:pos x="f57" y="f59"/>
                </a:cxn>
                <a:cxn ang="f30">
                  <a:pos x="f55" y="f59"/>
                </a:cxn>
                <a:cxn ang="f30">
                  <a:pos x="f53" y="f54"/>
                </a:cxn>
              </a:cxnLst>
              <a:rect l="f49" t="f52" r="f50" b="f51"/>
              <a:pathLst>
                <a:path w="1757783" h="1520689">
                  <a:moveTo>
                    <a:pt x="f5" y="f8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6" y="f8"/>
                  </a:lnTo>
                  <a:lnTo>
                    <a:pt x="f10" y="f7"/>
                  </a:lnTo>
                  <a:lnTo>
                    <a:pt x="f9" y="f7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312889" tIns="273597" rIns="312889" bIns="273597" anchor="ctr" anchorCtr="1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Fewer Line Of Code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1D4CF9-2A3B-426B-0D51-E0B10418B4BF}"/>
                </a:ext>
              </a:extLst>
            </p:cNvPr>
            <p:cNvSpPr/>
            <p:nvPr/>
          </p:nvSpPr>
          <p:spPr>
            <a:xfrm>
              <a:off x="3244565" y="2489764"/>
              <a:ext cx="1757778" cy="15206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7783"/>
                <a:gd name="f7" fmla="val 1520689"/>
                <a:gd name="f8" fmla="val 760345"/>
                <a:gd name="f9" fmla="val 434461"/>
                <a:gd name="f10" fmla="val 1323322"/>
                <a:gd name="f11" fmla="+- 0 0 -90"/>
                <a:gd name="f12" fmla="*/ f3 1 1757783"/>
                <a:gd name="f13" fmla="*/ f4 1 1520689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57783"/>
                <a:gd name="f22" fmla="*/ f18 1 1520689"/>
                <a:gd name="f23" fmla="*/ 0 f19 1"/>
                <a:gd name="f24" fmla="*/ 760345 f18 1"/>
                <a:gd name="f25" fmla="*/ 434461 f19 1"/>
                <a:gd name="f26" fmla="*/ 0 f18 1"/>
                <a:gd name="f27" fmla="*/ 1323322 f19 1"/>
                <a:gd name="f28" fmla="*/ 1757783 f19 1"/>
                <a:gd name="f29" fmla="*/ 1520689 f18 1"/>
                <a:gd name="f30" fmla="+- f20 0 f1"/>
                <a:gd name="f31" fmla="*/ f23 1 1757783"/>
                <a:gd name="f32" fmla="*/ f24 1 1520689"/>
                <a:gd name="f33" fmla="*/ f25 1 1757783"/>
                <a:gd name="f34" fmla="*/ f26 1 1520689"/>
                <a:gd name="f35" fmla="*/ f27 1 1757783"/>
                <a:gd name="f36" fmla="*/ f28 1 1757783"/>
                <a:gd name="f37" fmla="*/ f29 1 1520689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1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2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6"/>
                </a:cxn>
                <a:cxn ang="f30">
                  <a:pos x="f57" y="f56"/>
                </a:cxn>
                <a:cxn ang="f30">
                  <a:pos x="f58" y="f54"/>
                </a:cxn>
                <a:cxn ang="f30">
                  <a:pos x="f57" y="f59"/>
                </a:cxn>
                <a:cxn ang="f30">
                  <a:pos x="f55" y="f59"/>
                </a:cxn>
                <a:cxn ang="f30">
                  <a:pos x="f53" y="f54"/>
                </a:cxn>
              </a:cxnLst>
              <a:rect l="f49" t="f52" r="f50" b="f51"/>
              <a:pathLst>
                <a:path w="1757783" h="1520689">
                  <a:moveTo>
                    <a:pt x="f5" y="f8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6" y="f8"/>
                  </a:lnTo>
                  <a:lnTo>
                    <a:pt x="f10" y="f7"/>
                  </a:lnTo>
                  <a:lnTo>
                    <a:pt x="f9" y="f7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312889" tIns="273597" rIns="312889" bIns="273597" anchor="ctr" anchorCtr="1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17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Integration with IOT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0963-54A4-EF9A-B0B0-19FF792E3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1662" y="266538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1" compatLnSpc="1">
            <a:normAutofit/>
          </a:bodyPr>
          <a:lstStyle/>
          <a:p>
            <a:pPr lvl="0" algn="ctr"/>
            <a:r>
              <a:rPr lang="en-IN" sz="6000" b="1">
                <a:solidFill>
                  <a:srgbClr val="0F7698"/>
                </a:solidFill>
                <a:latin typeface="Times New Roman" pitchFamily="18"/>
                <a:cs typeface="Times New Roman" pitchFamily="18"/>
              </a:rPr>
              <a:t>Python</a:t>
            </a:r>
            <a:r>
              <a:rPr lang="en-IN" sz="6600" b="1">
                <a:solidFill>
                  <a:srgbClr val="0F7698"/>
                </a:solidFill>
                <a:latin typeface="Times New Roman" pitchFamily="18"/>
                <a:cs typeface="Times New Roman" pitchFamily="18"/>
              </a:rPr>
              <a:t> FrameWorks </a:t>
            </a:r>
          </a:p>
        </p:txBody>
      </p:sp>
      <p:grpSp>
        <p:nvGrpSpPr>
          <p:cNvPr id="3" name="Diagram 3">
            <a:extLst>
              <a:ext uri="{FF2B5EF4-FFF2-40B4-BE49-F238E27FC236}">
                <a16:creationId xmlns:a16="http://schemas.microsoft.com/office/drawing/2014/main" id="{E0500E3A-917D-8FB7-9FD8-095DAA0181B7}"/>
              </a:ext>
            </a:extLst>
          </p:cNvPr>
          <p:cNvGrpSpPr/>
          <p:nvPr/>
        </p:nvGrpSpPr>
        <p:grpSpPr>
          <a:xfrm>
            <a:off x="3011594" y="1292705"/>
            <a:ext cx="5400483" cy="5418661"/>
            <a:chOff x="3011594" y="1292705"/>
            <a:chExt cx="5400483" cy="541866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8406C4F-6598-9F8C-A41E-EFA979482024}"/>
                </a:ext>
              </a:extLst>
            </p:cNvPr>
            <p:cNvSpPr/>
            <p:nvPr/>
          </p:nvSpPr>
          <p:spPr>
            <a:xfrm>
              <a:off x="4344506" y="1292705"/>
              <a:ext cx="2709330" cy="270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9333"/>
                <a:gd name="f7" fmla="val 1354667"/>
                <a:gd name="f8" fmla="+- 0 0 -90"/>
                <a:gd name="f9" fmla="*/ f3 1 2709333"/>
                <a:gd name="f10" fmla="*/ f4 1 2709333"/>
                <a:gd name="f11" fmla="val f5"/>
                <a:gd name="f12" fmla="val f6"/>
                <a:gd name="f13" fmla="*/ f8 f0 1"/>
                <a:gd name="f14" fmla="+- f12 0 f11"/>
                <a:gd name="f15" fmla="*/ f13 1 f2"/>
                <a:gd name="f16" fmla="*/ f14 1 2709333"/>
                <a:gd name="f17" fmla="*/ 0 f14 1"/>
                <a:gd name="f18" fmla="*/ 2709333 f14 1"/>
                <a:gd name="f19" fmla="*/ 1354667 f14 1"/>
                <a:gd name="f20" fmla="+- f15 0 f1"/>
                <a:gd name="f21" fmla="*/ f17 1 2709333"/>
                <a:gd name="f22" fmla="*/ f18 1 2709333"/>
                <a:gd name="f23" fmla="*/ f19 1 2709333"/>
                <a:gd name="f24" fmla="*/ f11 1 f16"/>
                <a:gd name="f25" fmla="*/ f12 1 f16"/>
                <a:gd name="f26" fmla="*/ f21 1 f16"/>
                <a:gd name="f27" fmla="*/ f22 1 f16"/>
                <a:gd name="f28" fmla="*/ f23 1 f16"/>
                <a:gd name="f29" fmla="*/ f24 f9 1"/>
                <a:gd name="f30" fmla="*/ f25 f9 1"/>
                <a:gd name="f31" fmla="*/ f25 f10 1"/>
                <a:gd name="f32" fmla="*/ f24 f10 1"/>
                <a:gd name="f33" fmla="*/ f26 f9 1"/>
                <a:gd name="f34" fmla="*/ f27 f10 1"/>
                <a:gd name="f35" fmla="*/ f28 f9 1"/>
                <a:gd name="f36" fmla="*/ f26 f10 1"/>
                <a:gd name="f37" fmla="*/ f27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">
                  <a:pos x="f33" y="f34"/>
                </a:cxn>
                <a:cxn ang="f20">
                  <a:pos x="f35" y="f36"/>
                </a:cxn>
                <a:cxn ang="f20">
                  <a:pos x="f37" y="f34"/>
                </a:cxn>
                <a:cxn ang="f20">
                  <a:pos x="f33" y="f34"/>
                </a:cxn>
              </a:cxnLst>
              <a:rect l="f29" t="f32" r="f30" b="f31"/>
              <a:pathLst>
                <a:path w="2709333" h="2709333">
                  <a:moveTo>
                    <a:pt x="f5" y="f6"/>
                  </a:moveTo>
                  <a:lnTo>
                    <a:pt x="f7" y="f5"/>
                  </a:lnTo>
                  <a:lnTo>
                    <a:pt x="f6" y="f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772585" tIns="1449918" rIns="772585" bIns="95253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500" b="0" i="0" u="none" strike="noStrike" kern="1200" cap="none" spc="0" baseline="0">
                  <a:solidFill>
                    <a:srgbClr val="0D0D0D"/>
                  </a:solidFill>
                  <a:uFillTx/>
                  <a:latin typeface="Trebuchet MS"/>
                </a:rPr>
                <a:t>Flask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64FBA33-4ECE-B22C-8B60-45D06B9AE54F}"/>
                </a:ext>
              </a:extLst>
            </p:cNvPr>
            <p:cNvSpPr/>
            <p:nvPr/>
          </p:nvSpPr>
          <p:spPr>
            <a:xfrm>
              <a:off x="3011594" y="3982632"/>
              <a:ext cx="2709330" cy="270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9333"/>
                <a:gd name="f7" fmla="val 1354667"/>
                <a:gd name="f8" fmla="+- 0 0 -90"/>
                <a:gd name="f9" fmla="*/ f3 1 2709333"/>
                <a:gd name="f10" fmla="*/ f4 1 2709333"/>
                <a:gd name="f11" fmla="val f5"/>
                <a:gd name="f12" fmla="val f6"/>
                <a:gd name="f13" fmla="*/ f8 f0 1"/>
                <a:gd name="f14" fmla="+- f12 0 f11"/>
                <a:gd name="f15" fmla="*/ f13 1 f2"/>
                <a:gd name="f16" fmla="*/ f14 1 2709333"/>
                <a:gd name="f17" fmla="*/ 0 f14 1"/>
                <a:gd name="f18" fmla="*/ 2709333 f14 1"/>
                <a:gd name="f19" fmla="*/ 1354667 f14 1"/>
                <a:gd name="f20" fmla="+- f15 0 f1"/>
                <a:gd name="f21" fmla="*/ f17 1 2709333"/>
                <a:gd name="f22" fmla="*/ f18 1 2709333"/>
                <a:gd name="f23" fmla="*/ f19 1 2709333"/>
                <a:gd name="f24" fmla="*/ f11 1 f16"/>
                <a:gd name="f25" fmla="*/ f12 1 f16"/>
                <a:gd name="f26" fmla="*/ f21 1 f16"/>
                <a:gd name="f27" fmla="*/ f22 1 f16"/>
                <a:gd name="f28" fmla="*/ f23 1 f16"/>
                <a:gd name="f29" fmla="*/ f24 f9 1"/>
                <a:gd name="f30" fmla="*/ f25 f9 1"/>
                <a:gd name="f31" fmla="*/ f25 f10 1"/>
                <a:gd name="f32" fmla="*/ f24 f10 1"/>
                <a:gd name="f33" fmla="*/ f26 f9 1"/>
                <a:gd name="f34" fmla="*/ f27 f10 1"/>
                <a:gd name="f35" fmla="*/ f28 f9 1"/>
                <a:gd name="f36" fmla="*/ f26 f10 1"/>
                <a:gd name="f37" fmla="*/ f27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">
                  <a:pos x="f33" y="f34"/>
                </a:cxn>
                <a:cxn ang="f20">
                  <a:pos x="f35" y="f36"/>
                </a:cxn>
                <a:cxn ang="f20">
                  <a:pos x="f37" y="f34"/>
                </a:cxn>
                <a:cxn ang="f20">
                  <a:pos x="f33" y="f34"/>
                </a:cxn>
              </a:cxnLst>
              <a:rect l="f29" t="f32" r="f30" b="f31"/>
              <a:pathLst>
                <a:path w="2709333" h="2709333">
                  <a:moveTo>
                    <a:pt x="f5" y="f6"/>
                  </a:moveTo>
                  <a:lnTo>
                    <a:pt x="f7" y="f5"/>
                  </a:lnTo>
                  <a:lnTo>
                    <a:pt x="f6" y="f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768772" tIns="1446105" rIns="768772" bIns="91440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4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cherryPy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69D0060-4BE9-629A-CA2F-86141A489EAF}"/>
                </a:ext>
              </a:extLst>
            </p:cNvPr>
            <p:cNvSpPr/>
            <p:nvPr/>
          </p:nvSpPr>
          <p:spPr>
            <a:xfrm>
              <a:off x="4344506" y="4002036"/>
              <a:ext cx="2709330" cy="270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9333"/>
                <a:gd name="f7" fmla="val 1354666"/>
                <a:gd name="f8" fmla="+- 0 0 -90"/>
                <a:gd name="f9" fmla="*/ f3 1 2709333"/>
                <a:gd name="f10" fmla="*/ f4 1 2709333"/>
                <a:gd name="f11" fmla="val f5"/>
                <a:gd name="f12" fmla="val f6"/>
                <a:gd name="f13" fmla="*/ f8 f0 1"/>
                <a:gd name="f14" fmla="+- f12 0 f11"/>
                <a:gd name="f15" fmla="*/ f13 1 f2"/>
                <a:gd name="f16" fmla="*/ f14 1 2709333"/>
                <a:gd name="f17" fmla="*/ 0 f14 1"/>
                <a:gd name="f18" fmla="*/ 2709333 f14 1"/>
                <a:gd name="f19" fmla="*/ 1354667 f14 1"/>
                <a:gd name="f20" fmla="+- f15 0 f1"/>
                <a:gd name="f21" fmla="*/ f17 1 2709333"/>
                <a:gd name="f22" fmla="*/ f18 1 2709333"/>
                <a:gd name="f23" fmla="*/ f19 1 2709333"/>
                <a:gd name="f24" fmla="*/ f11 1 f16"/>
                <a:gd name="f25" fmla="*/ f12 1 f16"/>
                <a:gd name="f26" fmla="*/ f21 1 f16"/>
                <a:gd name="f27" fmla="*/ f22 1 f16"/>
                <a:gd name="f28" fmla="*/ f23 1 f16"/>
                <a:gd name="f29" fmla="*/ f24 f9 1"/>
                <a:gd name="f30" fmla="*/ f25 f9 1"/>
                <a:gd name="f31" fmla="*/ f25 f10 1"/>
                <a:gd name="f32" fmla="*/ f24 f10 1"/>
                <a:gd name="f33" fmla="*/ f26 f9 1"/>
                <a:gd name="f34" fmla="*/ f27 f10 1"/>
                <a:gd name="f35" fmla="*/ f28 f9 1"/>
                <a:gd name="f36" fmla="*/ f26 f10 1"/>
                <a:gd name="f37" fmla="*/ f27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">
                  <a:pos x="f33" y="f34"/>
                </a:cxn>
                <a:cxn ang="f20">
                  <a:pos x="f35" y="f36"/>
                </a:cxn>
                <a:cxn ang="f20">
                  <a:pos x="f37" y="f34"/>
                </a:cxn>
                <a:cxn ang="f20">
                  <a:pos x="f33" y="f34"/>
                </a:cxn>
              </a:cxnLst>
              <a:rect l="f29" t="f32" r="f30" b="f31"/>
              <a:pathLst>
                <a:path w="2709333" h="2709333">
                  <a:moveTo>
                    <a:pt x="f6" y="f5"/>
                  </a:moveTo>
                  <a:lnTo>
                    <a:pt x="f7" y="f6"/>
                  </a:lnTo>
                  <a:lnTo>
                    <a:pt x="f5" y="f5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772585" tIns="95253" rIns="772585" bIns="1449918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500" b="0" i="0" u="none" strike="noStrike" kern="1200" cap="none" spc="0" baseline="0">
                  <a:solidFill>
                    <a:srgbClr val="0D0D0D"/>
                  </a:solidFill>
                  <a:uFillTx/>
                  <a:latin typeface="Trebuchet MS"/>
                </a:rPr>
                <a:t>Django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8E7FB6F-1841-1CD1-7CB9-130550A2C73C}"/>
                </a:ext>
              </a:extLst>
            </p:cNvPr>
            <p:cNvSpPr/>
            <p:nvPr/>
          </p:nvSpPr>
          <p:spPr>
            <a:xfrm>
              <a:off x="5702747" y="3971550"/>
              <a:ext cx="2709330" cy="27093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709333"/>
                <a:gd name="f7" fmla="val 1354667"/>
                <a:gd name="f8" fmla="+- 0 0 -90"/>
                <a:gd name="f9" fmla="*/ f3 1 2709333"/>
                <a:gd name="f10" fmla="*/ f4 1 2709333"/>
                <a:gd name="f11" fmla="val f5"/>
                <a:gd name="f12" fmla="val f6"/>
                <a:gd name="f13" fmla="*/ f8 f0 1"/>
                <a:gd name="f14" fmla="+- f12 0 f11"/>
                <a:gd name="f15" fmla="*/ f13 1 f2"/>
                <a:gd name="f16" fmla="*/ f14 1 2709333"/>
                <a:gd name="f17" fmla="*/ 0 f14 1"/>
                <a:gd name="f18" fmla="*/ 2709333 f14 1"/>
                <a:gd name="f19" fmla="*/ 1354667 f14 1"/>
                <a:gd name="f20" fmla="+- f15 0 f1"/>
                <a:gd name="f21" fmla="*/ f17 1 2709333"/>
                <a:gd name="f22" fmla="*/ f18 1 2709333"/>
                <a:gd name="f23" fmla="*/ f19 1 2709333"/>
                <a:gd name="f24" fmla="*/ f11 1 f16"/>
                <a:gd name="f25" fmla="*/ f12 1 f16"/>
                <a:gd name="f26" fmla="*/ f21 1 f16"/>
                <a:gd name="f27" fmla="*/ f22 1 f16"/>
                <a:gd name="f28" fmla="*/ f23 1 f16"/>
                <a:gd name="f29" fmla="*/ f24 f9 1"/>
                <a:gd name="f30" fmla="*/ f25 f9 1"/>
                <a:gd name="f31" fmla="*/ f25 f10 1"/>
                <a:gd name="f32" fmla="*/ f24 f10 1"/>
                <a:gd name="f33" fmla="*/ f26 f9 1"/>
                <a:gd name="f34" fmla="*/ f27 f10 1"/>
                <a:gd name="f35" fmla="*/ f28 f9 1"/>
                <a:gd name="f36" fmla="*/ f26 f10 1"/>
                <a:gd name="f37" fmla="*/ f27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">
                  <a:pos x="f33" y="f34"/>
                </a:cxn>
                <a:cxn ang="f20">
                  <a:pos x="f35" y="f36"/>
                </a:cxn>
                <a:cxn ang="f20">
                  <a:pos x="f37" y="f34"/>
                </a:cxn>
                <a:cxn ang="f20">
                  <a:pos x="f33" y="f34"/>
                </a:cxn>
              </a:cxnLst>
              <a:rect l="f29" t="f32" r="f30" b="f31"/>
              <a:pathLst>
                <a:path w="2709333" h="2709333">
                  <a:moveTo>
                    <a:pt x="f5" y="f6"/>
                  </a:moveTo>
                  <a:lnTo>
                    <a:pt x="f7" y="f5"/>
                  </a:lnTo>
                  <a:lnTo>
                    <a:pt x="f6" y="f6"/>
                  </a:lnTo>
                  <a:lnTo>
                    <a:pt x="f5" y="f6"/>
                  </a:ln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772585" tIns="1449918" rIns="772585" bIns="95253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500" b="0" i="0" u="none" strike="noStrike" kern="1200" cap="none" spc="0" baseline="0">
                  <a:solidFill>
                    <a:srgbClr val="0D0D0D"/>
                  </a:solidFill>
                  <a:uFillTx/>
                  <a:latin typeface="Trebuchet MS"/>
                </a:rPr>
                <a:t>Tornado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22775314-C626-3ADE-001A-AF3D48882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endParaRPr lang="en-IN"/>
          </a:p>
        </p:txBody>
      </p:sp>
      <p:pic>
        <p:nvPicPr>
          <p:cNvPr id="3" name="Picture 2" descr="POWER💪 of PYTHON🐍">
            <a:extLst>
              <a:ext uri="{FF2B5EF4-FFF2-40B4-BE49-F238E27FC236}">
                <a16:creationId xmlns:a16="http://schemas.microsoft.com/office/drawing/2014/main" id="{A073197F-1D0C-7CA1-3818-F0E3D6CB0C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82538" y="554830"/>
            <a:ext cx="11216268" cy="5748339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8625B73-988B-6149-EAA5-7F713FEC44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6196" y="427573"/>
            <a:ext cx="9590547" cy="9589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lvl="0" algn="ctr"/>
            <a:r>
              <a:rPr lang="en-IN" sz="6000" b="1">
                <a:solidFill>
                  <a:srgbClr val="0F7698"/>
                </a:solidFill>
                <a:latin typeface="Times New Roman" pitchFamily="18"/>
                <a:cs typeface="Times New Roman" pitchFamily="18"/>
              </a:rPr>
              <a:t>IDE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61173AFA-3C5F-A4CA-5D12-C582E0C0CB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6196" y="1655182"/>
            <a:ext cx="10319753" cy="4444678"/>
          </a:xfrm>
        </p:spPr>
        <p:txBody>
          <a:bodyPr/>
          <a:lstStyle/>
          <a:p>
            <a:pPr marL="342900" lvl="0" indent="-342900">
              <a:buFont typeface="Arial" pitchFamily="34"/>
              <a:buChar char="•"/>
            </a:pPr>
            <a:r>
              <a:rPr lang="en-IN" sz="3200">
                <a:solidFill>
                  <a:srgbClr val="0D0D0D"/>
                </a:solidFill>
              </a:rPr>
              <a:t>IDE :-Integrated Development Environment</a:t>
            </a:r>
          </a:p>
          <a:p>
            <a:pPr marL="342900" lvl="0" indent="-342900">
              <a:buFont typeface="Arial" pitchFamily="34"/>
              <a:buChar char="•"/>
            </a:pPr>
            <a:r>
              <a:rPr lang="en-GB" sz="3200">
                <a:solidFill>
                  <a:srgbClr val="000000"/>
                </a:solidFill>
                <a:latin typeface="Söhne"/>
              </a:rPr>
              <a:t>An IDE typically includes a source code editor, build automation tools, and a debugger, along with other features tailored to the specific needs of software development.</a:t>
            </a:r>
            <a:endParaRPr lang="en-IN" sz="3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>
            <a:extLst>
              <a:ext uri="{FF2B5EF4-FFF2-40B4-BE49-F238E27FC236}">
                <a16:creationId xmlns:a16="http://schemas.microsoft.com/office/drawing/2014/main" id="{E28305BE-7369-0489-F47F-40C1F3F3D8A6}"/>
              </a:ext>
            </a:extLst>
          </p:cNvPr>
          <p:cNvSpPr txBox="1"/>
          <p:nvPr/>
        </p:nvSpPr>
        <p:spPr>
          <a:xfrm>
            <a:off x="1155737" y="0"/>
            <a:ext cx="7853077" cy="101566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6000" b="1" i="0" u="none" strike="noStrike" kern="1200" cap="none" spc="0" baseline="0">
                <a:solidFill>
                  <a:srgbClr val="0F7698"/>
                </a:solidFill>
                <a:uFillTx/>
                <a:latin typeface="Times New Roman" pitchFamily="18"/>
                <a:cs typeface="Times New Roman" pitchFamily="18"/>
              </a:rPr>
              <a:t>Ide of python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38C32B-CE7C-2996-E698-7DAEBC848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7" y="1216636"/>
            <a:ext cx="8106137" cy="527750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7537-3390-0A00-8876-3FAF9B5CAB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Grras Solutions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1A2AC04-C9F4-4CF4-67CF-C821BF42FD6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1739152"/>
            <a:ext cx="9066102" cy="4509244"/>
          </a:xfrm>
        </p:spPr>
        <p:txBody>
          <a:bodyPr/>
          <a:lstStyle/>
          <a:p>
            <a:pPr lvl="0"/>
            <a:r>
              <a:rPr lang="en-GB" sz="2400">
                <a:latin typeface="Times New Roman" pitchFamily="18"/>
                <a:cs typeface="Times New Roman" pitchFamily="18"/>
              </a:rPr>
              <a:t>GRRAS Solutions Pvt. Ltd. has been an authorized and renowned partner of Red Hat, Amazon, Microsoft &amp; CISCO since 2008.</a:t>
            </a:r>
            <a:endParaRPr lang="en-US" sz="2400">
              <a:latin typeface="Times New Roman" pitchFamily="18"/>
              <a:cs typeface="Times New Roman" pitchFamily="18"/>
            </a:endParaRPr>
          </a:p>
          <a:p>
            <a:pPr lvl="0"/>
            <a:r>
              <a:rPr lang="en-GB" sz="2400">
                <a:latin typeface="Times New Roman" pitchFamily="18"/>
                <a:cs typeface="Times New Roman" pitchFamily="18"/>
              </a:rPr>
              <a:t>We have our own Pearson VUE examination center, Redhat Authorised Centre &amp; Kryterion Authorised Testing Center.</a:t>
            </a:r>
            <a:endParaRPr lang="en-US" sz="2400">
              <a:latin typeface="Times New Roman" pitchFamily="18"/>
              <a:cs typeface="Times New Roman" pitchFamily="18"/>
            </a:endParaRPr>
          </a:p>
          <a:p>
            <a:pPr lvl="0"/>
            <a:r>
              <a:rPr lang="en-GB" sz="2400">
                <a:latin typeface="Times New Roman" pitchFamily="18"/>
                <a:cs typeface="Times New Roman" pitchFamily="18"/>
              </a:rPr>
              <a:t>We have a broad spectrum of courses like Python Programming, Data Analytics, RedHat Linux, DevOps &amp; cloud computing, MERN stack, Azure, Full Stack Web Development, Angular, Data Science, Machine Learning, Artificial Intelligence, AWS, Ux-Ui Design with Fundamental of Graphic Designing, Digital Marketing and Salesforce.</a:t>
            </a:r>
            <a:endParaRPr lang="en-US" sz="2400">
              <a:latin typeface="Times New Roman" pitchFamily="18"/>
              <a:cs typeface="Times New Roman" pitchFamily="18"/>
            </a:endParaRPr>
          </a:p>
          <a:p>
            <a:pPr lvl="0"/>
            <a:endParaRPr lang="en-IN" sz="2400">
              <a:latin typeface="Times New Roman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1238F60-B0DA-F07E-3F95-BADF6C0D9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6997" y="0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6000" b="1">
                <a:solidFill>
                  <a:srgbClr val="0F7698"/>
                </a:solidFill>
                <a:latin typeface="Times New Roman" pitchFamily="18"/>
                <a:cs typeface="Times New Roman" pitchFamily="18"/>
              </a:rPr>
              <a:t>Comparison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9523F5D7-D640-2DA4-A18C-1B57632C1F80}"/>
              </a:ext>
            </a:extLst>
          </p:cNvPr>
          <p:cNvGraphicFramePr>
            <a:graphicFrameLocks noGrp="1"/>
          </p:cNvGraphicFramePr>
          <p:nvPr/>
        </p:nvGraphicFramePr>
        <p:xfrm>
          <a:off x="606997" y="1194837"/>
          <a:ext cx="8712849" cy="5063927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2178210">
                  <a:extLst>
                    <a:ext uri="{9D8B030D-6E8A-4147-A177-3AD203B41FA5}">
                      <a16:colId xmlns:a16="http://schemas.microsoft.com/office/drawing/2014/main" val="2006186354"/>
                    </a:ext>
                  </a:extLst>
                </a:gridCol>
                <a:gridCol w="1836535">
                  <a:extLst>
                    <a:ext uri="{9D8B030D-6E8A-4147-A177-3AD203B41FA5}">
                      <a16:colId xmlns:a16="http://schemas.microsoft.com/office/drawing/2014/main" val="27359494"/>
                    </a:ext>
                  </a:extLst>
                </a:gridCol>
                <a:gridCol w="2622398">
                  <a:extLst>
                    <a:ext uri="{9D8B030D-6E8A-4147-A177-3AD203B41FA5}">
                      <a16:colId xmlns:a16="http://schemas.microsoft.com/office/drawing/2014/main" val="256953366"/>
                    </a:ext>
                  </a:extLst>
                </a:gridCol>
                <a:gridCol w="2075706">
                  <a:extLst>
                    <a:ext uri="{9D8B030D-6E8A-4147-A177-3AD203B41FA5}">
                      <a16:colId xmlns:a16="http://schemas.microsoft.com/office/drawing/2014/main" val="149111343"/>
                    </a:ext>
                  </a:extLst>
                </a:gridCol>
              </a:tblGrid>
              <a:tr h="504355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C++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147475"/>
                  </a:ext>
                </a:extLst>
              </a:tr>
              <a:tr h="450662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Developed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1991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416063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Developed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Bjarne  Strustrup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James Godling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Guido van Rossum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827720"/>
                  </a:ext>
                </a:extLst>
              </a:tr>
              <a:tr h="504355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Paradigm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Object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Object oriented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Mutli-Paradigm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55462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Platform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62139"/>
                  </a:ext>
                </a:extLst>
              </a:tr>
              <a:tr h="504355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Supported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266045"/>
                  </a:ext>
                </a:extLst>
              </a:tr>
              <a:tr h="631320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Complex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C-like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Easy to read and write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10787"/>
                  </a:ext>
                </a:extLst>
              </a:tr>
              <a:tr h="1172443"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Memory Allocation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Manual allocation</a:t>
                      </a:r>
                    </a:p>
                    <a:p>
                      <a:pPr lvl="0"/>
                      <a:r>
                        <a:rPr lang="en-IN"/>
                        <a:t>Manual deallocation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Manual allocation </a:t>
                      </a:r>
                    </a:p>
                    <a:p>
                      <a:pPr lvl="0"/>
                      <a:r>
                        <a:rPr lang="en-IN"/>
                        <a:t>Automatic garbage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/>
                        <a:t>Automatic allocation </a:t>
                      </a:r>
                    </a:p>
                    <a:p>
                      <a:pPr lvl="0"/>
                      <a:r>
                        <a:rPr lang="en-IN"/>
                        <a:t>Automatic deallocation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2636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2">
            <a:extLst>
              <a:ext uri="{FF2B5EF4-FFF2-40B4-BE49-F238E27FC236}">
                <a16:creationId xmlns:a16="http://schemas.microsoft.com/office/drawing/2014/main" id="{3D505488-FE08-FE13-834C-D1DFC620A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9135" y="624983"/>
            <a:ext cx="6693874" cy="6693874"/>
          </a:xfrm>
        </p:spPr>
      </p:pic>
      <p:sp>
        <p:nvSpPr>
          <p:cNvPr id="3" name="TextBox 13">
            <a:extLst>
              <a:ext uri="{FF2B5EF4-FFF2-40B4-BE49-F238E27FC236}">
                <a16:creationId xmlns:a16="http://schemas.microsoft.com/office/drawing/2014/main" id="{895431E8-E2A8-5760-5673-F67B6717FB9F}"/>
              </a:ext>
            </a:extLst>
          </p:cNvPr>
          <p:cNvSpPr txBox="1"/>
          <p:nvPr/>
        </p:nvSpPr>
        <p:spPr>
          <a:xfrm>
            <a:off x="3093716" y="117152"/>
            <a:ext cx="5499293" cy="101566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6000" b="1" i="0" u="none" strike="noStrike" kern="1200" cap="none" spc="0" baseline="0">
                <a:solidFill>
                  <a:srgbClr val="0F7698"/>
                </a:solidFill>
                <a:uFillTx/>
                <a:latin typeface="Times New Roman" pitchFamily="18"/>
                <a:cs typeface="Times New Roman" pitchFamily="18"/>
              </a:rPr>
              <a:t>Any Queries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>
            <a:extLst>
              <a:ext uri="{FF2B5EF4-FFF2-40B4-BE49-F238E27FC236}">
                <a16:creationId xmlns:a16="http://schemas.microsoft.com/office/drawing/2014/main" id="{5727108B-E037-2D57-3B34-665D99B31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290" y="309972"/>
            <a:ext cx="11629293" cy="6548027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3EFB-2210-EBFE-2018-5838A47209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66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1484E-10AF-6625-C1FD-2C57C37890B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What is Python </a:t>
            </a:r>
          </a:p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History Of Python</a:t>
            </a:r>
          </a:p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Why Python </a:t>
            </a:r>
          </a:p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Features Of Python </a:t>
            </a:r>
          </a:p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Top companies Uses Python</a:t>
            </a:r>
          </a:p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Application In Python </a:t>
            </a:r>
          </a:p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IDES</a:t>
            </a:r>
          </a:p>
          <a:p>
            <a:pPr lvl="0"/>
            <a:r>
              <a:rPr lang="en-IN" sz="2400">
                <a:latin typeface="Times New Roman" pitchFamily="18"/>
                <a:cs typeface="Times New Roman" pitchFamily="18"/>
              </a:rPr>
              <a:t>Libraries</a:t>
            </a:r>
          </a:p>
          <a:p>
            <a:pPr lvl="0"/>
            <a:endParaRPr lang="en-IN"/>
          </a:p>
          <a:p>
            <a:pPr lvl="0"/>
            <a:endParaRPr lang="en-IN"/>
          </a:p>
          <a:p>
            <a:pPr lvl="0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6165-4053-6598-4DF0-A90C83299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 fontScale="90000"/>
          </a:bodyPr>
          <a:lstStyle/>
          <a:p>
            <a:pPr lvl="0"/>
            <a:r>
              <a:rPr lang="en-IN" sz="6600" b="1" dirty="0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Introduction To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F71-5716-706A-03FA-FD2CBE01F61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3200">
                <a:latin typeface="Times New Roman" pitchFamily="18"/>
                <a:cs typeface="Times New Roman" pitchFamily="18"/>
              </a:rPr>
              <a:t>High-level</a:t>
            </a:r>
          </a:p>
          <a:p>
            <a:pPr lvl="0"/>
            <a:r>
              <a:rPr lang="en-IN" sz="3200">
                <a:latin typeface="Times New Roman" pitchFamily="18"/>
                <a:cs typeface="Times New Roman" pitchFamily="18"/>
              </a:rPr>
              <a:t>Dynamic</a:t>
            </a:r>
          </a:p>
          <a:p>
            <a:pPr lvl="0"/>
            <a:r>
              <a:rPr lang="en-IN" sz="3200">
                <a:latin typeface="Times New Roman" pitchFamily="18"/>
                <a:cs typeface="Times New Roman" pitchFamily="18"/>
              </a:rPr>
              <a:t>Interpreted</a:t>
            </a:r>
          </a:p>
          <a:p>
            <a:pPr lvl="0"/>
            <a:r>
              <a:rPr lang="en-GB" sz="3200">
                <a:latin typeface="Times New Roman" pitchFamily="18"/>
                <a:cs typeface="Times New Roman" pitchFamily="18"/>
              </a:rPr>
              <a:t>.It supports object-oriented programming as well</a:t>
            </a:r>
          </a:p>
          <a:p>
            <a:pPr marL="45720" lvl="0" indent="0">
              <a:buNone/>
            </a:pPr>
            <a:r>
              <a:rPr lang="en-GB" sz="3200">
                <a:latin typeface="Times New Roman" pitchFamily="18"/>
                <a:cs typeface="Times New Roman" pitchFamily="18"/>
              </a:rPr>
              <a:t>   Procedural –oriented Programming</a:t>
            </a:r>
            <a:endParaRPr lang="en-US" sz="32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B24F-AB32-26D2-D6CE-BE31B5C3C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66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History</a:t>
            </a:r>
            <a:r>
              <a:rPr lang="en-IN" sz="6600" b="1">
                <a:solidFill>
                  <a:srgbClr val="236292"/>
                </a:solidFill>
              </a:rPr>
              <a:t> Of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DF2F9-C639-F11C-21D8-56BEC06B1DB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Font typeface="Arial" pitchFamily="34"/>
              <a:buChar char="•"/>
            </a:pP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The implementation of Python was started in December 1989 by </a:t>
            </a:r>
            <a:r>
              <a:rPr lang="en-GB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Guido Van Rossum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 at CWI in Netherland</a:t>
            </a:r>
            <a:r>
              <a:rPr lang="en-GB" sz="28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77A0D2BD-8621-9496-8F7D-70F398886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767" y="2860435"/>
            <a:ext cx="5008360" cy="3979980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0104-42E3-6A0B-FD8E-264A9E7D5E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6000" b="1">
                <a:solidFill>
                  <a:srgbClr val="236292"/>
                </a:solidFill>
                <a:latin typeface="Times New Roman" pitchFamily="18"/>
                <a:cs typeface="Times New Roman" pitchFamily="18"/>
              </a:rPr>
              <a:t>Why the Name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A42FD-DCAA-77D0-C31B-4A00D4B5A26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Guido van Rossum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 was reading the script of a popular BBC comedy series "</a:t>
            </a:r>
            <a:r>
              <a:rPr lang="en-GB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Monty Python's Flying Circus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".</a:t>
            </a:r>
          </a:p>
          <a:p>
            <a:pPr marL="0" lvl="0" indent="0">
              <a:buNone/>
            </a:pPr>
            <a:endParaRPr lang="en-GB" sz="2400">
              <a:solidFill>
                <a:srgbClr val="000000"/>
              </a:solidFill>
              <a:latin typeface="Times New Roman" pitchFamily="18"/>
              <a:cs typeface="Times New Roman" pitchFamily="18"/>
            </a:endParaRPr>
          </a:p>
          <a:p>
            <a:pPr lvl="0"/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Van Rossum wanted to select a name which unique, sort, and little-bit mysterious. So he decided to select naming Python after the </a:t>
            </a:r>
            <a:r>
              <a:rPr lang="en-GB" sz="2400" b="1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"Monty Python's Flying Circus"</a:t>
            </a:r>
            <a:r>
              <a:rPr lang="en-GB" sz="2400">
                <a:solidFill>
                  <a:srgbClr val="000000"/>
                </a:solidFill>
                <a:latin typeface="Times New Roman" pitchFamily="18"/>
                <a:cs typeface="Times New Roman" pitchFamily="18"/>
              </a:rPr>
              <a:t> for their newly created programming language.</a:t>
            </a:r>
          </a:p>
          <a:p>
            <a:pPr lvl="0"/>
            <a:endParaRPr lang="en-IN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Diagram 1">
            <a:extLst>
              <a:ext uri="{FF2B5EF4-FFF2-40B4-BE49-F238E27FC236}">
                <a16:creationId xmlns:a16="http://schemas.microsoft.com/office/drawing/2014/main" id="{3C7F2B50-5783-72A5-623D-10FF1162E5E7}"/>
              </a:ext>
            </a:extLst>
          </p:cNvPr>
          <p:cNvGrpSpPr/>
          <p:nvPr/>
        </p:nvGrpSpPr>
        <p:grpSpPr>
          <a:xfrm>
            <a:off x="939344" y="3839245"/>
            <a:ext cx="8624575" cy="1945541"/>
            <a:chOff x="939344" y="3839245"/>
            <a:chExt cx="8624575" cy="1945541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9CB18D3B-1D83-8D18-58AF-246CE11768D5}"/>
                </a:ext>
              </a:extLst>
            </p:cNvPr>
            <p:cNvSpPr/>
            <p:nvPr/>
          </p:nvSpPr>
          <p:spPr>
            <a:xfrm>
              <a:off x="1495766" y="3839245"/>
              <a:ext cx="2225695" cy="1945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5698"/>
                <a:gd name="f7" fmla="val 1945540"/>
                <a:gd name="f8" fmla="val 291831"/>
                <a:gd name="f9" fmla="val 1252928"/>
                <a:gd name="f10" fmla="val 972770"/>
                <a:gd name="f11" fmla="val 1653709"/>
                <a:gd name="f12" fmla="+- 0 0 -90"/>
                <a:gd name="f13" fmla="*/ f3 1 2225698"/>
                <a:gd name="f14" fmla="*/ f4 1 194554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225698"/>
                <a:gd name="f23" fmla="*/ f19 1 1945540"/>
                <a:gd name="f24" fmla="*/ 0 f20 1"/>
                <a:gd name="f25" fmla="*/ 291831 f19 1"/>
                <a:gd name="f26" fmla="*/ 1252928 f20 1"/>
                <a:gd name="f27" fmla="*/ 0 f19 1"/>
                <a:gd name="f28" fmla="*/ 2225698 f20 1"/>
                <a:gd name="f29" fmla="*/ 972770 f19 1"/>
                <a:gd name="f30" fmla="*/ 1945540 f19 1"/>
                <a:gd name="f31" fmla="*/ 1653709 f19 1"/>
                <a:gd name="f32" fmla="+- f21 0 f1"/>
                <a:gd name="f33" fmla="*/ f24 1 2225698"/>
                <a:gd name="f34" fmla="*/ f25 1 1945540"/>
                <a:gd name="f35" fmla="*/ f26 1 2225698"/>
                <a:gd name="f36" fmla="*/ f27 1 1945540"/>
                <a:gd name="f37" fmla="*/ f28 1 2225698"/>
                <a:gd name="f38" fmla="*/ f29 1 1945540"/>
                <a:gd name="f39" fmla="*/ f30 1 1945540"/>
                <a:gd name="f40" fmla="*/ f31 1 1945540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2225698" h="1945540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D2ECF9">
                <a:alpha val="90000"/>
              </a:srgbClr>
            </a:solidFill>
            <a:ln w="19046" cap="rnd">
              <a:solidFill>
                <a:srgbClr val="D2ECF9">
                  <a:alpha val="90000"/>
                </a:srgbClr>
              </a:solidFill>
              <a:prstDash val="solid"/>
            </a:ln>
          </p:spPr>
          <p:txBody>
            <a:bodyPr vert="horz" wrap="square" lIns="617384" tIns="307073" rIns="614723" bIns="30707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400" b="0" i="0" u="none" strike="noStrike" kern="1200" cap="none" spc="0" baseline="0">
                  <a:solidFill>
                    <a:srgbClr val="000000"/>
                  </a:solidFill>
                  <a:uFillTx/>
                  <a:latin typeface="Trebuchet MS"/>
                </a:rPr>
                <a:t>Python 3.0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1523336-57EC-514F-A52C-3FF1693497E1}"/>
                </a:ext>
              </a:extLst>
            </p:cNvPr>
            <p:cNvSpPr/>
            <p:nvPr/>
          </p:nvSpPr>
          <p:spPr>
            <a:xfrm>
              <a:off x="939344" y="4255590"/>
              <a:ext cx="1112852" cy="1112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12849"/>
                <a:gd name="f7" fmla="val 556425"/>
                <a:gd name="f8" fmla="val 249120"/>
                <a:gd name="f9" fmla="val 863730"/>
                <a:gd name="f10" fmla="val 1112850"/>
                <a:gd name="f11" fmla="+- 0 0 -90"/>
                <a:gd name="f12" fmla="*/ f3 1 1112849"/>
                <a:gd name="f13" fmla="*/ f4 1 1112849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112849"/>
                <a:gd name="f20" fmla="*/ 0 f17 1"/>
                <a:gd name="f21" fmla="*/ 556425 f17 1"/>
                <a:gd name="f22" fmla="*/ 1112850 f17 1"/>
                <a:gd name="f23" fmla="+- f18 0 f1"/>
                <a:gd name="f24" fmla="*/ f20 1 1112849"/>
                <a:gd name="f25" fmla="*/ f21 1 1112849"/>
                <a:gd name="f26" fmla="*/ f22 1 1112849"/>
                <a:gd name="f27" fmla="*/ f14 1 f19"/>
                <a:gd name="f28" fmla="*/ f15 1 f19"/>
                <a:gd name="f29" fmla="*/ f24 1 f19"/>
                <a:gd name="f30" fmla="*/ f25 1 f19"/>
                <a:gd name="f31" fmla="*/ f26 1 f19"/>
                <a:gd name="f32" fmla="*/ f27 f12 1"/>
                <a:gd name="f33" fmla="*/ f28 f12 1"/>
                <a:gd name="f34" fmla="*/ f28 f13 1"/>
                <a:gd name="f35" fmla="*/ f27 f13 1"/>
                <a:gd name="f36" fmla="*/ f29 f12 1"/>
                <a:gd name="f37" fmla="*/ f30 f13 1"/>
                <a:gd name="f38" fmla="*/ f30 f12 1"/>
                <a:gd name="f39" fmla="*/ f29 f13 1"/>
                <a:gd name="f40" fmla="*/ f31 f12 1"/>
                <a:gd name="f41" fmla="*/ f31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6" y="f37"/>
                </a:cxn>
                <a:cxn ang="f23">
                  <a:pos x="f38" y="f39"/>
                </a:cxn>
                <a:cxn ang="f23">
                  <a:pos x="f40" y="f37"/>
                </a:cxn>
                <a:cxn ang="f23">
                  <a:pos x="f38" y="f41"/>
                </a:cxn>
                <a:cxn ang="f23">
                  <a:pos x="f36" y="f37"/>
                </a:cxn>
              </a:cxnLst>
              <a:rect l="f32" t="f35" r="f33" b="f34"/>
              <a:pathLst>
                <a:path w="1112849" h="111284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180749" tIns="180749" rIns="180749" bIns="180749" anchor="ctr" anchorCtr="1" compatLnSpc="1">
              <a:noAutofit/>
            </a:bodyPr>
            <a:lstStyle/>
            <a:p>
              <a:pPr marL="0" marR="0" lvl="0" indent="0" algn="ctr" defTabSz="12445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8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2008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D92DD45-E423-3102-65F2-F4778F9CDBA3}"/>
                </a:ext>
              </a:extLst>
            </p:cNvPr>
            <p:cNvSpPr/>
            <p:nvPr/>
          </p:nvSpPr>
          <p:spPr>
            <a:xfrm>
              <a:off x="4417000" y="3839245"/>
              <a:ext cx="2225695" cy="1945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5698"/>
                <a:gd name="f7" fmla="val 1945540"/>
                <a:gd name="f8" fmla="val 291831"/>
                <a:gd name="f9" fmla="val 1252928"/>
                <a:gd name="f10" fmla="val 972770"/>
                <a:gd name="f11" fmla="val 1653709"/>
                <a:gd name="f12" fmla="+- 0 0 -90"/>
                <a:gd name="f13" fmla="*/ f3 1 2225698"/>
                <a:gd name="f14" fmla="*/ f4 1 194554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225698"/>
                <a:gd name="f23" fmla="*/ f19 1 1945540"/>
                <a:gd name="f24" fmla="*/ 0 f20 1"/>
                <a:gd name="f25" fmla="*/ 291831 f19 1"/>
                <a:gd name="f26" fmla="*/ 1252928 f20 1"/>
                <a:gd name="f27" fmla="*/ 0 f19 1"/>
                <a:gd name="f28" fmla="*/ 2225698 f20 1"/>
                <a:gd name="f29" fmla="*/ 972770 f19 1"/>
                <a:gd name="f30" fmla="*/ 1945540 f19 1"/>
                <a:gd name="f31" fmla="*/ 1653709 f19 1"/>
                <a:gd name="f32" fmla="+- f21 0 f1"/>
                <a:gd name="f33" fmla="*/ f24 1 2225698"/>
                <a:gd name="f34" fmla="*/ f25 1 1945540"/>
                <a:gd name="f35" fmla="*/ f26 1 2225698"/>
                <a:gd name="f36" fmla="*/ f27 1 1945540"/>
                <a:gd name="f37" fmla="*/ f28 1 2225698"/>
                <a:gd name="f38" fmla="*/ f29 1 1945540"/>
                <a:gd name="f39" fmla="*/ f30 1 1945540"/>
                <a:gd name="f40" fmla="*/ f31 1 1945540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2225698" h="1945540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D2ECF9">
                <a:alpha val="90000"/>
              </a:srgbClr>
            </a:solidFill>
            <a:ln w="19046" cap="rnd">
              <a:solidFill>
                <a:srgbClr val="D2ECF9">
                  <a:alpha val="90000"/>
                </a:srgbClr>
              </a:solidFill>
              <a:prstDash val="solid"/>
            </a:ln>
          </p:spPr>
          <p:txBody>
            <a:bodyPr vert="horz" wrap="square" lIns="599599" tIns="302629" rIns="605835" bIns="302629" anchor="ctr" anchorCtr="0" compatLnSpc="1">
              <a:noAutofit/>
            </a:bodyPr>
            <a:lstStyle/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7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endParaRPr>
            </a:p>
            <a:p>
              <a:pPr marL="0" marR="0" lvl="0" indent="0" algn="l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000" b="0" i="0" u="none" strike="noStrike" kern="1200" cap="none" spc="0" baseline="0">
                  <a:solidFill>
                    <a:srgbClr val="000000"/>
                  </a:solidFill>
                  <a:uFillTx/>
                  <a:latin typeface="Trebuchet MS"/>
                </a:rPr>
                <a:t>End of the python 2 series</a:t>
              </a:r>
            </a:p>
            <a:p>
              <a:pPr marL="0" marR="0" lvl="0" indent="0" algn="ctr" defTabSz="755651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7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IN" sz="1700" b="0" i="0" u="none" strike="noStrike" kern="1200" cap="none" spc="0" baseline="0">
                <a:solidFill>
                  <a:srgbClr val="000000"/>
                </a:solidFill>
                <a:uFillTx/>
                <a:latin typeface="Trebuchet M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9791F3D-D30F-D103-DB46-6B987978BEBE}"/>
                </a:ext>
              </a:extLst>
            </p:cNvPr>
            <p:cNvSpPr/>
            <p:nvPr/>
          </p:nvSpPr>
          <p:spPr>
            <a:xfrm>
              <a:off x="3860569" y="4255590"/>
              <a:ext cx="1112852" cy="1112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12849"/>
                <a:gd name="f7" fmla="val 556425"/>
                <a:gd name="f8" fmla="val 249120"/>
                <a:gd name="f9" fmla="val 863730"/>
                <a:gd name="f10" fmla="val 1112850"/>
                <a:gd name="f11" fmla="+- 0 0 -90"/>
                <a:gd name="f12" fmla="*/ f3 1 1112849"/>
                <a:gd name="f13" fmla="*/ f4 1 1112849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112849"/>
                <a:gd name="f20" fmla="*/ 0 f17 1"/>
                <a:gd name="f21" fmla="*/ 556425 f17 1"/>
                <a:gd name="f22" fmla="*/ 1112850 f17 1"/>
                <a:gd name="f23" fmla="+- f18 0 f1"/>
                <a:gd name="f24" fmla="*/ f20 1 1112849"/>
                <a:gd name="f25" fmla="*/ f21 1 1112849"/>
                <a:gd name="f26" fmla="*/ f22 1 1112849"/>
                <a:gd name="f27" fmla="*/ f14 1 f19"/>
                <a:gd name="f28" fmla="*/ f15 1 f19"/>
                <a:gd name="f29" fmla="*/ f24 1 f19"/>
                <a:gd name="f30" fmla="*/ f25 1 f19"/>
                <a:gd name="f31" fmla="*/ f26 1 f19"/>
                <a:gd name="f32" fmla="*/ f27 f12 1"/>
                <a:gd name="f33" fmla="*/ f28 f12 1"/>
                <a:gd name="f34" fmla="*/ f28 f13 1"/>
                <a:gd name="f35" fmla="*/ f27 f13 1"/>
                <a:gd name="f36" fmla="*/ f29 f12 1"/>
                <a:gd name="f37" fmla="*/ f30 f13 1"/>
                <a:gd name="f38" fmla="*/ f30 f12 1"/>
                <a:gd name="f39" fmla="*/ f29 f13 1"/>
                <a:gd name="f40" fmla="*/ f31 f12 1"/>
                <a:gd name="f41" fmla="*/ f31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6" y="f37"/>
                </a:cxn>
                <a:cxn ang="f23">
                  <a:pos x="f38" y="f39"/>
                </a:cxn>
                <a:cxn ang="f23">
                  <a:pos x="f40" y="f37"/>
                </a:cxn>
                <a:cxn ang="f23">
                  <a:pos x="f38" y="f41"/>
                </a:cxn>
                <a:cxn ang="f23">
                  <a:pos x="f36" y="f37"/>
                </a:cxn>
              </a:cxnLst>
              <a:rect l="f32" t="f35" r="f33" b="f34"/>
              <a:pathLst>
                <a:path w="1112849" h="111284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180749" tIns="180749" rIns="180749" bIns="180749" anchor="ctr" anchorCtr="1" compatLnSpc="1">
              <a:noAutofit/>
            </a:bodyPr>
            <a:lstStyle/>
            <a:p>
              <a:pPr marL="0" marR="0" lvl="0" indent="0" algn="ctr" defTabSz="12445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8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2020</a:t>
              </a: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B2459EA-6E49-CF22-7052-1821A5F211A5}"/>
                </a:ext>
              </a:extLst>
            </p:cNvPr>
            <p:cNvSpPr/>
            <p:nvPr/>
          </p:nvSpPr>
          <p:spPr>
            <a:xfrm>
              <a:off x="7338224" y="3839245"/>
              <a:ext cx="2225695" cy="19455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5698"/>
                <a:gd name="f7" fmla="val 1945540"/>
                <a:gd name="f8" fmla="val 291831"/>
                <a:gd name="f9" fmla="val 1252928"/>
                <a:gd name="f10" fmla="val 972770"/>
                <a:gd name="f11" fmla="val 1653709"/>
                <a:gd name="f12" fmla="+- 0 0 -90"/>
                <a:gd name="f13" fmla="*/ f3 1 2225698"/>
                <a:gd name="f14" fmla="*/ f4 1 194554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225698"/>
                <a:gd name="f23" fmla="*/ f19 1 1945540"/>
                <a:gd name="f24" fmla="*/ 0 f20 1"/>
                <a:gd name="f25" fmla="*/ 291831 f19 1"/>
                <a:gd name="f26" fmla="*/ 1252928 f20 1"/>
                <a:gd name="f27" fmla="*/ 0 f19 1"/>
                <a:gd name="f28" fmla="*/ 2225698 f20 1"/>
                <a:gd name="f29" fmla="*/ 972770 f19 1"/>
                <a:gd name="f30" fmla="*/ 1945540 f19 1"/>
                <a:gd name="f31" fmla="*/ 1653709 f19 1"/>
                <a:gd name="f32" fmla="+- f21 0 f1"/>
                <a:gd name="f33" fmla="*/ f24 1 2225698"/>
                <a:gd name="f34" fmla="*/ f25 1 1945540"/>
                <a:gd name="f35" fmla="*/ f26 1 2225698"/>
                <a:gd name="f36" fmla="*/ f27 1 1945540"/>
                <a:gd name="f37" fmla="*/ f28 1 2225698"/>
                <a:gd name="f38" fmla="*/ f29 1 1945540"/>
                <a:gd name="f39" fmla="*/ f30 1 1945540"/>
                <a:gd name="f40" fmla="*/ f31 1 1945540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2225698" h="1945540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D2ECF9">
                <a:alpha val="90000"/>
              </a:srgbClr>
            </a:solidFill>
            <a:ln w="19046" cap="rnd">
              <a:solidFill>
                <a:srgbClr val="D2ECF9">
                  <a:alpha val="90000"/>
                </a:srgbClr>
              </a:solidFill>
              <a:prstDash val="solid"/>
            </a:ln>
          </p:spPr>
          <p:txBody>
            <a:bodyPr vert="horz" wrap="square" lIns="617384" tIns="307073" rIns="614723" bIns="307073" anchor="ctr" anchorCtr="1" compatLnSpc="1">
              <a:noAutofit/>
            </a:bodyPr>
            <a:lstStyle/>
            <a:p>
              <a:pPr marL="0" marR="0" lvl="0" indent="0" algn="ctr" defTabSz="1066803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400" b="0" i="0" u="none" strike="noStrike" kern="1200" cap="none" spc="0" baseline="0" dirty="0">
                  <a:solidFill>
                    <a:srgbClr val="000000"/>
                  </a:solidFill>
                  <a:uFillTx/>
                  <a:latin typeface="Trebuchet MS"/>
                </a:rPr>
                <a:t>Latest Version 3.13.5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400C7B-C8A0-7B0D-D6F9-9F68FE6B7C16}"/>
                </a:ext>
              </a:extLst>
            </p:cNvPr>
            <p:cNvSpPr/>
            <p:nvPr/>
          </p:nvSpPr>
          <p:spPr>
            <a:xfrm>
              <a:off x="6643710" y="4255590"/>
              <a:ext cx="1112852" cy="11128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12849"/>
                <a:gd name="f7" fmla="val 556425"/>
                <a:gd name="f8" fmla="val 249120"/>
                <a:gd name="f9" fmla="val 863730"/>
                <a:gd name="f10" fmla="val 1112850"/>
                <a:gd name="f11" fmla="+- 0 0 -90"/>
                <a:gd name="f12" fmla="*/ f3 1 1112849"/>
                <a:gd name="f13" fmla="*/ f4 1 1112849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112849"/>
                <a:gd name="f20" fmla="*/ 0 f17 1"/>
                <a:gd name="f21" fmla="*/ 556425 f17 1"/>
                <a:gd name="f22" fmla="*/ 1112850 f17 1"/>
                <a:gd name="f23" fmla="+- f18 0 f1"/>
                <a:gd name="f24" fmla="*/ f20 1 1112849"/>
                <a:gd name="f25" fmla="*/ f21 1 1112849"/>
                <a:gd name="f26" fmla="*/ f22 1 1112849"/>
                <a:gd name="f27" fmla="*/ f14 1 f19"/>
                <a:gd name="f28" fmla="*/ f15 1 f19"/>
                <a:gd name="f29" fmla="*/ f24 1 f19"/>
                <a:gd name="f30" fmla="*/ f25 1 f19"/>
                <a:gd name="f31" fmla="*/ f26 1 f19"/>
                <a:gd name="f32" fmla="*/ f27 f12 1"/>
                <a:gd name="f33" fmla="*/ f28 f12 1"/>
                <a:gd name="f34" fmla="*/ f28 f13 1"/>
                <a:gd name="f35" fmla="*/ f27 f13 1"/>
                <a:gd name="f36" fmla="*/ f29 f12 1"/>
                <a:gd name="f37" fmla="*/ f30 f13 1"/>
                <a:gd name="f38" fmla="*/ f30 f12 1"/>
                <a:gd name="f39" fmla="*/ f29 f13 1"/>
                <a:gd name="f40" fmla="*/ f31 f12 1"/>
                <a:gd name="f41" fmla="*/ f31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6" y="f37"/>
                </a:cxn>
                <a:cxn ang="f23">
                  <a:pos x="f38" y="f39"/>
                </a:cxn>
                <a:cxn ang="f23">
                  <a:pos x="f40" y="f37"/>
                </a:cxn>
                <a:cxn ang="f23">
                  <a:pos x="f38" y="f41"/>
                </a:cxn>
                <a:cxn ang="f23">
                  <a:pos x="f36" y="f37"/>
                </a:cxn>
              </a:cxnLst>
              <a:rect l="f32" t="f35" r="f33" b="f34"/>
              <a:pathLst>
                <a:path w="1112849" h="1112849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180749" tIns="180749" rIns="180749" bIns="180749" anchor="ctr" anchorCtr="1" compatLnSpc="1">
              <a:noAutofit/>
            </a:bodyPr>
            <a:lstStyle/>
            <a:p>
              <a:pPr marL="0" marR="0" lvl="0" indent="0" algn="ctr" defTabSz="12445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2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800" b="0" i="0" u="none" strike="noStrike" kern="1200" cap="none" spc="0" baseline="0" dirty="0">
                  <a:solidFill>
                    <a:srgbClr val="FFFFFF"/>
                  </a:solidFill>
                  <a:uFillTx/>
                  <a:latin typeface="Trebuchet MS"/>
                </a:rPr>
                <a:t>2025</a:t>
              </a:r>
            </a:p>
          </p:txBody>
        </p:sp>
      </p:grpSp>
      <p:grpSp>
        <p:nvGrpSpPr>
          <p:cNvPr id="9" name="Diagram 6">
            <a:extLst>
              <a:ext uri="{FF2B5EF4-FFF2-40B4-BE49-F238E27FC236}">
                <a16:creationId xmlns:a16="http://schemas.microsoft.com/office/drawing/2014/main" id="{FC36CEAF-F3CF-B57A-ACFA-0B2DDF0280F7}"/>
              </a:ext>
            </a:extLst>
          </p:cNvPr>
          <p:cNvGrpSpPr/>
          <p:nvPr/>
        </p:nvGrpSpPr>
        <p:grpSpPr>
          <a:xfrm>
            <a:off x="1043010" y="1619027"/>
            <a:ext cx="8085014" cy="1807018"/>
            <a:chOff x="1043010" y="1619027"/>
            <a:chExt cx="8085014" cy="18070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170B53E-E64B-F7BB-F9B2-CB844916C162}"/>
                </a:ext>
              </a:extLst>
            </p:cNvPr>
            <p:cNvSpPr/>
            <p:nvPr/>
          </p:nvSpPr>
          <p:spPr>
            <a:xfrm>
              <a:off x="1325742" y="1647044"/>
              <a:ext cx="2504523" cy="1779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04527"/>
                <a:gd name="f7" fmla="val 1778999"/>
                <a:gd name="f8" fmla="val 266850"/>
                <a:gd name="f9" fmla="val 1615028"/>
                <a:gd name="f10" fmla="val 889500"/>
                <a:gd name="f11" fmla="val 1512149"/>
                <a:gd name="f12" fmla="+- 0 0 -90"/>
                <a:gd name="f13" fmla="*/ f3 1 2504527"/>
                <a:gd name="f14" fmla="*/ f4 1 1778999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504527"/>
                <a:gd name="f23" fmla="*/ f19 1 1778999"/>
                <a:gd name="f24" fmla="*/ 0 f20 1"/>
                <a:gd name="f25" fmla="*/ 266850 f19 1"/>
                <a:gd name="f26" fmla="*/ 1615028 f20 1"/>
                <a:gd name="f27" fmla="*/ 0 f19 1"/>
                <a:gd name="f28" fmla="*/ 2504527 f20 1"/>
                <a:gd name="f29" fmla="*/ 889500 f19 1"/>
                <a:gd name="f30" fmla="*/ 1778999 f19 1"/>
                <a:gd name="f31" fmla="*/ 1512149 f19 1"/>
                <a:gd name="f32" fmla="+- f21 0 f1"/>
                <a:gd name="f33" fmla="*/ f24 1 2504527"/>
                <a:gd name="f34" fmla="*/ f25 1 1778999"/>
                <a:gd name="f35" fmla="*/ f26 1 2504527"/>
                <a:gd name="f36" fmla="*/ f27 1 1778999"/>
                <a:gd name="f37" fmla="*/ f28 1 2504527"/>
                <a:gd name="f38" fmla="*/ f29 1 1778999"/>
                <a:gd name="f39" fmla="*/ f30 1 1778999"/>
                <a:gd name="f40" fmla="*/ f31 1 1778999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2504527" h="1778999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D2ECF9">
                <a:alpha val="90000"/>
              </a:srgbClr>
            </a:solidFill>
            <a:ln w="19046" cap="rnd">
              <a:solidFill>
                <a:srgbClr val="D2ECF9">
                  <a:alpha val="90000"/>
                </a:srgbClr>
              </a:solidFill>
              <a:prstDash val="solid"/>
            </a:ln>
          </p:spPr>
          <p:txBody>
            <a:bodyPr vert="horz" wrap="square" lIns="676930" tIns="279550" rIns="648053" bIns="279550" anchor="ctr" anchorCtr="1" compatLnSpc="1">
              <a:noAutofit/>
            </a:bodyPr>
            <a:lstStyle/>
            <a:p>
              <a:pPr marL="0" marR="0" lvl="0" indent="0" algn="ctr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0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Created by</a:t>
              </a:r>
            </a:p>
            <a:p>
              <a:pPr marL="0" marR="0" lvl="0" indent="0" algn="ctr" defTabSz="888997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8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000" b="0" i="0" u="none" strike="noStrike" kern="1200" cap="none" spc="0" baseline="0">
                  <a:solidFill>
                    <a:srgbClr val="000000"/>
                  </a:solidFill>
                  <a:uFillTx/>
                  <a:latin typeface="Times New Roman" pitchFamily="18"/>
                  <a:cs typeface="Times New Roman" pitchFamily="18"/>
                </a:rPr>
                <a:t>Guido Van Rossum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4C17321-B87F-2C58-4E35-8D9B7E260B92}"/>
                </a:ext>
              </a:extLst>
            </p:cNvPr>
            <p:cNvSpPr/>
            <p:nvPr/>
          </p:nvSpPr>
          <p:spPr>
            <a:xfrm>
              <a:off x="1043010" y="2041836"/>
              <a:ext cx="1017590" cy="101759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17587"/>
                <a:gd name="f7" fmla="val 508794"/>
                <a:gd name="f8" fmla="val 227795"/>
                <a:gd name="f9" fmla="val 789793"/>
                <a:gd name="f10" fmla="val 1017588"/>
                <a:gd name="f11" fmla="+- 0 0 -90"/>
                <a:gd name="f12" fmla="*/ f3 1 1017587"/>
                <a:gd name="f13" fmla="*/ f4 1 1017587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017587"/>
                <a:gd name="f20" fmla="*/ 0 f17 1"/>
                <a:gd name="f21" fmla="*/ 508794 f17 1"/>
                <a:gd name="f22" fmla="*/ 1017588 f17 1"/>
                <a:gd name="f23" fmla="+- f18 0 f1"/>
                <a:gd name="f24" fmla="*/ f20 1 1017587"/>
                <a:gd name="f25" fmla="*/ f21 1 1017587"/>
                <a:gd name="f26" fmla="*/ f22 1 1017587"/>
                <a:gd name="f27" fmla="*/ f14 1 f19"/>
                <a:gd name="f28" fmla="*/ f15 1 f19"/>
                <a:gd name="f29" fmla="*/ f24 1 f19"/>
                <a:gd name="f30" fmla="*/ f25 1 f19"/>
                <a:gd name="f31" fmla="*/ f26 1 f19"/>
                <a:gd name="f32" fmla="*/ f27 f12 1"/>
                <a:gd name="f33" fmla="*/ f28 f12 1"/>
                <a:gd name="f34" fmla="*/ f28 f13 1"/>
                <a:gd name="f35" fmla="*/ f27 f13 1"/>
                <a:gd name="f36" fmla="*/ f29 f12 1"/>
                <a:gd name="f37" fmla="*/ f30 f13 1"/>
                <a:gd name="f38" fmla="*/ f30 f12 1"/>
                <a:gd name="f39" fmla="*/ f29 f13 1"/>
                <a:gd name="f40" fmla="*/ f31 f12 1"/>
                <a:gd name="f41" fmla="*/ f31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6" y="f37"/>
                </a:cxn>
                <a:cxn ang="f23">
                  <a:pos x="f38" y="f39"/>
                </a:cxn>
                <a:cxn ang="f23">
                  <a:pos x="f40" y="f37"/>
                </a:cxn>
                <a:cxn ang="f23">
                  <a:pos x="f38" y="f41"/>
                </a:cxn>
                <a:cxn ang="f23">
                  <a:pos x="f36" y="f37"/>
                </a:cxn>
              </a:cxnLst>
              <a:rect l="f32" t="f35" r="f33" b="f34"/>
              <a:pathLst>
                <a:path w="1017587" h="1017587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164893" tIns="164893" rIns="164893" bIns="164893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5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1980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4306A12-2580-9F7E-5793-BE9C4E13EED4}"/>
                </a:ext>
              </a:extLst>
            </p:cNvPr>
            <p:cNvSpPr/>
            <p:nvPr/>
          </p:nvSpPr>
          <p:spPr>
            <a:xfrm>
              <a:off x="4461156" y="1619027"/>
              <a:ext cx="2035170" cy="1779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35175"/>
                <a:gd name="f7" fmla="val 1778999"/>
                <a:gd name="f8" fmla="val 266850"/>
                <a:gd name="f9" fmla="val 1145676"/>
                <a:gd name="f10" fmla="val 889500"/>
                <a:gd name="f11" fmla="val 1512149"/>
                <a:gd name="f12" fmla="+- 0 0 -90"/>
                <a:gd name="f13" fmla="*/ f3 1 2035175"/>
                <a:gd name="f14" fmla="*/ f4 1 1778999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035175"/>
                <a:gd name="f23" fmla="*/ f19 1 1778999"/>
                <a:gd name="f24" fmla="*/ 0 f20 1"/>
                <a:gd name="f25" fmla="*/ 266850 f19 1"/>
                <a:gd name="f26" fmla="*/ 1145676 f20 1"/>
                <a:gd name="f27" fmla="*/ 0 f19 1"/>
                <a:gd name="f28" fmla="*/ 2035175 f20 1"/>
                <a:gd name="f29" fmla="*/ 889500 f19 1"/>
                <a:gd name="f30" fmla="*/ 1778999 f19 1"/>
                <a:gd name="f31" fmla="*/ 1512149 f19 1"/>
                <a:gd name="f32" fmla="+- f21 0 f1"/>
                <a:gd name="f33" fmla="*/ f24 1 2035175"/>
                <a:gd name="f34" fmla="*/ f25 1 1778999"/>
                <a:gd name="f35" fmla="*/ f26 1 2035175"/>
                <a:gd name="f36" fmla="*/ f27 1 1778999"/>
                <a:gd name="f37" fmla="*/ f28 1 2035175"/>
                <a:gd name="f38" fmla="*/ f29 1 1778999"/>
                <a:gd name="f39" fmla="*/ f30 1 1778999"/>
                <a:gd name="f40" fmla="*/ f31 1 1778999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2035175" h="1778999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D2ECF9">
                <a:alpha val="90000"/>
              </a:srgbClr>
            </a:solidFill>
            <a:ln w="19046" cap="rnd">
              <a:solidFill>
                <a:srgbClr val="D2ECF9">
                  <a:alpha val="90000"/>
                </a:srgbClr>
              </a:solidFill>
              <a:prstDash val="solid"/>
            </a:ln>
          </p:spPr>
          <p:txBody>
            <a:bodyPr vert="horz" wrap="square" lIns="567211" tIns="281452" rIns="563444" bIns="281452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300" b="0" i="0" u="none" strike="noStrike" kern="1200" cap="none" spc="0" baseline="0">
                  <a:solidFill>
                    <a:srgbClr val="000000"/>
                  </a:solidFill>
                  <a:uFillTx/>
                  <a:latin typeface="Trebuchet MS"/>
                </a:rPr>
                <a:t>Python 0.9.0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A008C0F-2F05-D06D-554E-E78F0A377BC0}"/>
                </a:ext>
              </a:extLst>
            </p:cNvPr>
            <p:cNvSpPr/>
            <p:nvPr/>
          </p:nvSpPr>
          <p:spPr>
            <a:xfrm>
              <a:off x="3952356" y="2041836"/>
              <a:ext cx="1017590" cy="101759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17587"/>
                <a:gd name="f7" fmla="val 508794"/>
                <a:gd name="f8" fmla="val 227795"/>
                <a:gd name="f9" fmla="val 789793"/>
                <a:gd name="f10" fmla="val 1017588"/>
                <a:gd name="f11" fmla="+- 0 0 -90"/>
                <a:gd name="f12" fmla="*/ f3 1 1017587"/>
                <a:gd name="f13" fmla="*/ f4 1 1017587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017587"/>
                <a:gd name="f20" fmla="*/ 0 f17 1"/>
                <a:gd name="f21" fmla="*/ 508794 f17 1"/>
                <a:gd name="f22" fmla="*/ 1017588 f17 1"/>
                <a:gd name="f23" fmla="+- f18 0 f1"/>
                <a:gd name="f24" fmla="*/ f20 1 1017587"/>
                <a:gd name="f25" fmla="*/ f21 1 1017587"/>
                <a:gd name="f26" fmla="*/ f22 1 1017587"/>
                <a:gd name="f27" fmla="*/ f14 1 f19"/>
                <a:gd name="f28" fmla="*/ f15 1 f19"/>
                <a:gd name="f29" fmla="*/ f24 1 f19"/>
                <a:gd name="f30" fmla="*/ f25 1 f19"/>
                <a:gd name="f31" fmla="*/ f26 1 f19"/>
                <a:gd name="f32" fmla="*/ f27 f12 1"/>
                <a:gd name="f33" fmla="*/ f28 f12 1"/>
                <a:gd name="f34" fmla="*/ f28 f13 1"/>
                <a:gd name="f35" fmla="*/ f27 f13 1"/>
                <a:gd name="f36" fmla="*/ f29 f12 1"/>
                <a:gd name="f37" fmla="*/ f30 f13 1"/>
                <a:gd name="f38" fmla="*/ f30 f12 1"/>
                <a:gd name="f39" fmla="*/ f29 f13 1"/>
                <a:gd name="f40" fmla="*/ f31 f12 1"/>
                <a:gd name="f41" fmla="*/ f31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6" y="f37"/>
                </a:cxn>
                <a:cxn ang="f23">
                  <a:pos x="f38" y="f39"/>
                </a:cxn>
                <a:cxn ang="f23">
                  <a:pos x="f40" y="f37"/>
                </a:cxn>
                <a:cxn ang="f23">
                  <a:pos x="f38" y="f41"/>
                </a:cxn>
                <a:cxn ang="f23">
                  <a:pos x="f36" y="f37"/>
                </a:cxn>
              </a:cxnLst>
              <a:rect l="f32" t="f35" r="f33" b="f34"/>
              <a:pathLst>
                <a:path w="1017587" h="1017587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164893" tIns="164893" rIns="164893" bIns="164893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5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1991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C77C096-2329-4F72-5A22-5D085B89CD0C}"/>
                </a:ext>
              </a:extLst>
            </p:cNvPr>
            <p:cNvSpPr/>
            <p:nvPr/>
          </p:nvSpPr>
          <p:spPr>
            <a:xfrm>
              <a:off x="7092854" y="1619027"/>
              <a:ext cx="2035170" cy="1779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035175"/>
                <a:gd name="f7" fmla="val 1778999"/>
                <a:gd name="f8" fmla="val 266850"/>
                <a:gd name="f9" fmla="val 1145676"/>
                <a:gd name="f10" fmla="val 889500"/>
                <a:gd name="f11" fmla="val 1512149"/>
                <a:gd name="f12" fmla="+- 0 0 -90"/>
                <a:gd name="f13" fmla="*/ f3 1 2035175"/>
                <a:gd name="f14" fmla="*/ f4 1 1778999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035175"/>
                <a:gd name="f23" fmla="*/ f19 1 1778999"/>
                <a:gd name="f24" fmla="*/ 0 f20 1"/>
                <a:gd name="f25" fmla="*/ 266850 f19 1"/>
                <a:gd name="f26" fmla="*/ 1145676 f20 1"/>
                <a:gd name="f27" fmla="*/ 0 f19 1"/>
                <a:gd name="f28" fmla="*/ 2035175 f20 1"/>
                <a:gd name="f29" fmla="*/ 889500 f19 1"/>
                <a:gd name="f30" fmla="*/ 1778999 f19 1"/>
                <a:gd name="f31" fmla="*/ 1512149 f19 1"/>
                <a:gd name="f32" fmla="+- f21 0 f1"/>
                <a:gd name="f33" fmla="*/ f24 1 2035175"/>
                <a:gd name="f34" fmla="*/ f25 1 1778999"/>
                <a:gd name="f35" fmla="*/ f26 1 2035175"/>
                <a:gd name="f36" fmla="*/ f27 1 1778999"/>
                <a:gd name="f37" fmla="*/ f28 1 2035175"/>
                <a:gd name="f38" fmla="*/ f29 1 1778999"/>
                <a:gd name="f39" fmla="*/ f30 1 1778999"/>
                <a:gd name="f40" fmla="*/ f31 1 1778999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59" y="f63"/>
                </a:cxn>
                <a:cxn ang="f32">
                  <a:pos x="f59" y="f64"/>
                </a:cxn>
                <a:cxn ang="f32">
                  <a:pos x="f57" y="f64"/>
                </a:cxn>
                <a:cxn ang="f32">
                  <a:pos x="f57" y="f58"/>
                </a:cxn>
              </a:cxnLst>
              <a:rect l="f53" t="f56" r="f54" b="f55"/>
              <a:pathLst>
                <a:path w="2035175" h="1778999">
                  <a:moveTo>
                    <a:pt x="f5" y="f8"/>
                  </a:moveTo>
                  <a:lnTo>
                    <a:pt x="f9" y="f8"/>
                  </a:lnTo>
                  <a:lnTo>
                    <a:pt x="f9" y="f5"/>
                  </a:lnTo>
                  <a:lnTo>
                    <a:pt x="f6" y="f10"/>
                  </a:lnTo>
                  <a:lnTo>
                    <a:pt x="f9" y="f7"/>
                  </a:lnTo>
                  <a:lnTo>
                    <a:pt x="f9" y="f11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D2ECF9">
                <a:alpha val="90000"/>
              </a:srgbClr>
            </a:solidFill>
            <a:ln w="19046" cap="rnd">
              <a:solidFill>
                <a:srgbClr val="D2ECF9">
                  <a:alpha val="90000"/>
                </a:srgbClr>
              </a:solidFill>
              <a:prstDash val="solid"/>
            </a:ln>
          </p:spPr>
          <p:txBody>
            <a:bodyPr vert="horz" wrap="square" lIns="567211" tIns="281452" rIns="563444" bIns="281452" anchor="ctr" anchorCtr="1" compatLnSpc="1">
              <a:noAutofit/>
            </a:bodyPr>
            <a:lstStyle/>
            <a:p>
              <a:pPr marL="0" marR="0" lvl="0" indent="0" algn="ctr" defTabSz="1022354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300" b="0" i="0" u="none" strike="noStrike" kern="1200" cap="none" spc="0" baseline="0" dirty="0">
                  <a:solidFill>
                    <a:srgbClr val="000000"/>
                  </a:solidFill>
                  <a:uFillTx/>
                  <a:latin typeface="Trebuchet MS"/>
                </a:rPr>
                <a:t>Python 2.0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19CE830-C23F-3BC1-5CB3-FC49FD695C1D}"/>
                </a:ext>
              </a:extLst>
            </p:cNvPr>
            <p:cNvSpPr/>
            <p:nvPr/>
          </p:nvSpPr>
          <p:spPr>
            <a:xfrm>
              <a:off x="6497250" y="2041836"/>
              <a:ext cx="1017590" cy="101759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17587"/>
                <a:gd name="f7" fmla="val 508794"/>
                <a:gd name="f8" fmla="val 227795"/>
                <a:gd name="f9" fmla="val 789793"/>
                <a:gd name="f10" fmla="val 1017588"/>
                <a:gd name="f11" fmla="+- 0 0 -90"/>
                <a:gd name="f12" fmla="*/ f3 1 1017587"/>
                <a:gd name="f13" fmla="*/ f4 1 1017587"/>
                <a:gd name="f14" fmla="val f5"/>
                <a:gd name="f15" fmla="val f6"/>
                <a:gd name="f16" fmla="*/ f11 f0 1"/>
                <a:gd name="f17" fmla="+- f15 0 f14"/>
                <a:gd name="f18" fmla="*/ f16 1 f2"/>
                <a:gd name="f19" fmla="*/ f17 1 1017587"/>
                <a:gd name="f20" fmla="*/ 0 f17 1"/>
                <a:gd name="f21" fmla="*/ 508794 f17 1"/>
                <a:gd name="f22" fmla="*/ 1017588 f17 1"/>
                <a:gd name="f23" fmla="+- f18 0 f1"/>
                <a:gd name="f24" fmla="*/ f20 1 1017587"/>
                <a:gd name="f25" fmla="*/ f21 1 1017587"/>
                <a:gd name="f26" fmla="*/ f22 1 1017587"/>
                <a:gd name="f27" fmla="*/ f14 1 f19"/>
                <a:gd name="f28" fmla="*/ f15 1 f19"/>
                <a:gd name="f29" fmla="*/ f24 1 f19"/>
                <a:gd name="f30" fmla="*/ f25 1 f19"/>
                <a:gd name="f31" fmla="*/ f26 1 f19"/>
                <a:gd name="f32" fmla="*/ f27 f12 1"/>
                <a:gd name="f33" fmla="*/ f28 f12 1"/>
                <a:gd name="f34" fmla="*/ f28 f13 1"/>
                <a:gd name="f35" fmla="*/ f27 f13 1"/>
                <a:gd name="f36" fmla="*/ f29 f12 1"/>
                <a:gd name="f37" fmla="*/ f30 f13 1"/>
                <a:gd name="f38" fmla="*/ f30 f12 1"/>
                <a:gd name="f39" fmla="*/ f29 f13 1"/>
                <a:gd name="f40" fmla="*/ f31 f12 1"/>
                <a:gd name="f41" fmla="*/ f31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6" y="f37"/>
                </a:cxn>
                <a:cxn ang="f23">
                  <a:pos x="f38" y="f39"/>
                </a:cxn>
                <a:cxn ang="f23">
                  <a:pos x="f40" y="f37"/>
                </a:cxn>
                <a:cxn ang="f23">
                  <a:pos x="f38" y="f41"/>
                </a:cxn>
                <a:cxn ang="f23">
                  <a:pos x="f36" y="f37"/>
                </a:cxn>
              </a:cxnLst>
              <a:rect l="f32" t="f35" r="f33" b="f34"/>
              <a:pathLst>
                <a:path w="1017587" h="1017587">
                  <a:moveTo>
                    <a:pt x="f5" y="f7"/>
                  </a:moveTo>
                  <a:cubicBezTo>
                    <a:pt x="f5" y="f8"/>
                    <a:pt x="f8" y="f5"/>
                    <a:pt x="f7" y="f5"/>
                  </a:cubicBezTo>
                  <a:cubicBezTo>
                    <a:pt x="f9" y="f5"/>
                    <a:pt x="f10" y="f8"/>
                    <a:pt x="f10" y="f7"/>
                  </a:cubicBezTo>
                  <a:cubicBezTo>
                    <a:pt x="f10" y="f9"/>
                    <a:pt x="f9" y="f10"/>
                    <a:pt x="f7" y="f10"/>
                  </a:cubicBezTo>
                  <a:cubicBezTo>
                    <a:pt x="f8" y="f10"/>
                    <a:pt x="f5" y="f9"/>
                    <a:pt x="f5" y="f7"/>
                  </a:cubicBezTo>
                  <a:close/>
                </a:path>
              </a:pathLst>
            </a:custGeom>
            <a:solidFill>
              <a:srgbClr val="5FCBEF"/>
            </a:solidFill>
            <a:ln w="19046" cap="rnd">
              <a:solidFill>
                <a:srgbClr val="FFFFFF"/>
              </a:solidFill>
              <a:prstDash val="solid"/>
            </a:ln>
          </p:spPr>
          <p:txBody>
            <a:bodyPr vert="horz" wrap="square" lIns="164893" tIns="164893" rIns="164893" bIns="164893" anchor="ctr" anchorCtr="1" compatLnSpc="1">
              <a:noAutofit/>
            </a:bodyPr>
            <a:lstStyle/>
            <a:p>
              <a:pPr marL="0" marR="0" lvl="0" indent="0" algn="ctr" defTabSz="1111252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11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IN" sz="2500" b="0" i="0" u="none" strike="noStrike" kern="1200" cap="none" spc="0" baseline="0">
                  <a:solidFill>
                    <a:srgbClr val="FFFFFF"/>
                  </a:solidFill>
                  <a:uFillTx/>
                  <a:latin typeface="Trebuchet MS"/>
                </a:rPr>
                <a:t>2000</a:t>
              </a:r>
            </a:p>
          </p:txBody>
        </p:sp>
      </p:grpSp>
      <p:sp>
        <p:nvSpPr>
          <p:cNvPr id="16" name="TextBox 2">
            <a:extLst>
              <a:ext uri="{FF2B5EF4-FFF2-40B4-BE49-F238E27FC236}">
                <a16:creationId xmlns:a16="http://schemas.microsoft.com/office/drawing/2014/main" id="{327EC645-12FC-B111-327D-C05BE1523903}"/>
              </a:ext>
            </a:extLst>
          </p:cNvPr>
          <p:cNvSpPr txBox="1"/>
          <p:nvPr/>
        </p:nvSpPr>
        <p:spPr>
          <a:xfrm>
            <a:off x="1156441" y="170325"/>
            <a:ext cx="7591312" cy="1015660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6000" b="1" i="0" u="none" strike="noStrike" kern="1200" cap="none" spc="0" baseline="0">
                <a:solidFill>
                  <a:srgbClr val="236292"/>
                </a:solidFill>
                <a:uFillTx/>
                <a:latin typeface="Times New Roman" pitchFamily="18"/>
                <a:cs typeface="Times New Roman" pitchFamily="18"/>
              </a:rPr>
              <a:t>Version Of Python</a:t>
            </a: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DCB5-13C6-5FA9-1E21-7C0A406B6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0348" y="467358"/>
            <a:ext cx="9875520" cy="135635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IN" sz="6600" b="1">
                <a:solidFill>
                  <a:srgbClr val="236292"/>
                </a:solidFill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7FB0-AA7D-0752-BE2A-09260D0EF3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78780" y="1617527"/>
            <a:ext cx="9872868" cy="4038603"/>
          </a:xfrm>
        </p:spPr>
        <p:txBody>
          <a:bodyPr>
            <a:noAutofit/>
          </a:bodyPr>
          <a:lstStyle/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Easy to code</a:t>
            </a:r>
          </a:p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Easy to Read</a:t>
            </a:r>
          </a:p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High Level language</a:t>
            </a:r>
          </a:p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Object-Oriented Language</a:t>
            </a:r>
          </a:p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GUI Programming Support</a:t>
            </a:r>
          </a:p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 Large Community Support</a:t>
            </a:r>
          </a:p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 Easy to Debug</a:t>
            </a:r>
          </a:p>
          <a:p>
            <a:pPr lvl="0"/>
            <a:r>
              <a:rPr lang="en-IN" sz="2400">
                <a:solidFill>
                  <a:srgbClr val="262626"/>
                </a:solidFill>
                <a:latin typeface="Times New Roman" pitchFamily="18"/>
                <a:cs typeface="Times New Roman" pitchFamily="18"/>
              </a:rPr>
              <a:t>Allocating Memory Dynamically</a:t>
            </a:r>
          </a:p>
          <a:p>
            <a:pPr lvl="0"/>
            <a:endParaRPr lang="en-IN" sz="3200" b="1">
              <a:solidFill>
                <a:srgbClr val="FFFFFF"/>
              </a:solidFill>
              <a:latin typeface="Nunito" pitchFamily="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C99DBA1-007C-E5DC-90B2-44B41456E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932" y="460080"/>
            <a:ext cx="9890982" cy="5483519"/>
          </a:xfrm>
        </p:spPr>
      </p:pic>
      <p:sp>
        <p:nvSpPr>
          <p:cNvPr id="3" name="Isosceles Triangle 6">
            <a:extLst>
              <a:ext uri="{FF2B5EF4-FFF2-40B4-BE49-F238E27FC236}">
                <a16:creationId xmlns:a16="http://schemas.microsoft.com/office/drawing/2014/main" id="{3A9056E0-1996-DB26-F0A0-A027AD10F556}"/>
              </a:ext>
            </a:extLst>
          </p:cNvPr>
          <p:cNvSpPr/>
          <p:nvPr/>
        </p:nvSpPr>
        <p:spPr>
          <a:xfrm rot="11386505">
            <a:off x="99642" y="5619372"/>
            <a:ext cx="1546414" cy="1213116"/>
          </a:xfrm>
          <a:custGeom>
            <a:avLst>
              <a:gd name="f8" fmla="val 500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0000"/>
              <a:gd name="f9" fmla="+- 0 0 -360"/>
              <a:gd name="f10" fmla="+- 0 0 -270"/>
              <a:gd name="f11" fmla="+- 0 0 -180"/>
              <a:gd name="f12" fmla="+- 0 0 -90"/>
              <a:gd name="f13" fmla="abs f4"/>
              <a:gd name="f14" fmla="abs f5"/>
              <a:gd name="f15" fmla="abs f6"/>
              <a:gd name="f16" fmla="val f7"/>
              <a:gd name="f17" fmla="val f8"/>
              <a:gd name="f18" fmla="*/ f9 f1 1"/>
              <a:gd name="f19" fmla="*/ f10 f1 1"/>
              <a:gd name="f20" fmla="*/ f11 f1 1"/>
              <a:gd name="f21" fmla="*/ f12 f1 1"/>
              <a:gd name="f22" fmla="?: f13 f4 1"/>
              <a:gd name="f23" fmla="?: f14 f5 1"/>
              <a:gd name="f24" fmla="?: f15 f6 1"/>
              <a:gd name="f25" fmla="*/ f18 1 f3"/>
              <a:gd name="f26" fmla="*/ f19 1 f3"/>
              <a:gd name="f27" fmla="*/ f20 1 f3"/>
              <a:gd name="f28" fmla="*/ f21 1 f3"/>
              <a:gd name="f29" fmla="*/ f22 1 21600"/>
              <a:gd name="f30" fmla="*/ f23 1 21600"/>
              <a:gd name="f31" fmla="*/ 21600 f22 1"/>
              <a:gd name="f32" fmla="*/ 21600 f23 1"/>
              <a:gd name="f33" fmla="+- f25 0 f2"/>
              <a:gd name="f34" fmla="+- f26 0 f2"/>
              <a:gd name="f35" fmla="+- f27 0 f2"/>
              <a:gd name="f36" fmla="+- f28 0 f2"/>
              <a:gd name="f37" fmla="min f30 f29"/>
              <a:gd name="f38" fmla="*/ f31 1 f24"/>
              <a:gd name="f39" fmla="*/ f32 1 f24"/>
              <a:gd name="f40" fmla="val f38"/>
              <a:gd name="f41" fmla="val f39"/>
              <a:gd name="f42" fmla="*/ f16 f37 1"/>
              <a:gd name="f43" fmla="+- f41 0 f16"/>
              <a:gd name="f44" fmla="+- f40 0 f16"/>
              <a:gd name="f45" fmla="*/ f41 f37 1"/>
              <a:gd name="f46" fmla="*/ f40 f37 1"/>
              <a:gd name="f47" fmla="*/ f43 1 2"/>
              <a:gd name="f48" fmla="*/ f44 1 2"/>
              <a:gd name="f49" fmla="*/ f44 f17 1"/>
              <a:gd name="f50" fmla="+- f16 f47 0"/>
              <a:gd name="f51" fmla="*/ f49 1 200000"/>
              <a:gd name="f52" fmla="*/ f49 1 100000"/>
              <a:gd name="f53" fmla="+- f51 f48 0"/>
              <a:gd name="f54" fmla="*/ f51 f37 1"/>
              <a:gd name="f55" fmla="*/ f50 f37 1"/>
              <a:gd name="f56" fmla="*/ f52 f37 1"/>
              <a:gd name="f57" fmla="*/ f53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56" y="f42"/>
              </a:cxn>
              <a:cxn ang="f34">
                <a:pos x="f54" y="f55"/>
              </a:cxn>
              <a:cxn ang="f35">
                <a:pos x="f42" y="f45"/>
              </a:cxn>
              <a:cxn ang="f35">
                <a:pos x="f56" y="f45"/>
              </a:cxn>
              <a:cxn ang="f35">
                <a:pos x="f46" y="f45"/>
              </a:cxn>
              <a:cxn ang="f36">
                <a:pos x="f57" y="f55"/>
              </a:cxn>
            </a:cxnLst>
            <a:rect l="f54" t="f55" r="f57" b="f45"/>
            <a:pathLst>
              <a:path>
                <a:moveTo>
                  <a:pt x="f42" y="f45"/>
                </a:moveTo>
                <a:lnTo>
                  <a:pt x="f56" y="f42"/>
                </a:lnTo>
                <a:lnTo>
                  <a:pt x="f46" y="f45"/>
                </a:lnTo>
                <a:close/>
              </a:path>
            </a:pathLst>
          </a:custGeom>
          <a:solidFill>
            <a:srgbClr val="5FCBEF"/>
          </a:solidFill>
          <a:ln w="19046" cap="rnd">
            <a:solidFill>
              <a:srgbClr val="4495B0"/>
            </a:solidFill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800" b="0" i="0" u="none" strike="noStrike" kern="1200" cap="none" spc="0" baseline="0">
              <a:solidFill>
                <a:srgbClr val="FFFFFF"/>
              </a:solidFill>
              <a:uFillTx/>
              <a:latin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E63F6E2312874DAE0F4664CC5C3B6D" ma:contentTypeVersion="11" ma:contentTypeDescription="Create a new document." ma:contentTypeScope="" ma:versionID="9a54a7b8b3898a399be289d7186a5a5e">
  <xsd:schema xmlns:xsd="http://www.w3.org/2001/XMLSchema" xmlns:xs="http://www.w3.org/2001/XMLSchema" xmlns:p="http://schemas.microsoft.com/office/2006/metadata/properties" xmlns:ns2="f1d5789a-bd7c-4125-b07a-6839822c0dbf" xmlns:ns3="e8320174-9a99-4a5f-8844-be44ebcee1e8" targetNamespace="http://schemas.microsoft.com/office/2006/metadata/properties" ma:root="true" ma:fieldsID="d7723d8826d61ea05b728da51c1597f9" ns2:_="" ns3:_="">
    <xsd:import namespace="f1d5789a-bd7c-4125-b07a-6839822c0dbf"/>
    <xsd:import namespace="e8320174-9a99-4a5f-8844-be44ebcee1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d5789a-bd7c-4125-b07a-6839822c0d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d370624-a727-4f61-aa4e-6c35431f2a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320174-9a99-4a5f-8844-be44ebcee1e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edaadc5-b640-4607-92a1-10ce8fd18b9a}" ma:internalName="TaxCatchAll" ma:showField="CatchAllData" ma:web="e8320174-9a99-4a5f-8844-be44ebcee1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1d5789a-bd7c-4125-b07a-6839822c0dbf">
      <Terms xmlns="http://schemas.microsoft.com/office/infopath/2007/PartnerControls"/>
    </lcf76f155ced4ddcb4097134ff3c332f>
    <TaxCatchAll xmlns="e8320174-9a99-4a5f-8844-be44ebcee1e8" xsi:nil="true"/>
  </documentManagement>
</p:properties>
</file>

<file path=customXml/itemProps1.xml><?xml version="1.0" encoding="utf-8"?>
<ds:datastoreItem xmlns:ds="http://schemas.openxmlformats.org/officeDocument/2006/customXml" ds:itemID="{E855D627-B29E-4115-9769-A28B7A5CB8C0}"/>
</file>

<file path=customXml/itemProps2.xml><?xml version="1.0" encoding="utf-8"?>
<ds:datastoreItem xmlns:ds="http://schemas.openxmlformats.org/officeDocument/2006/customXml" ds:itemID="{A92A2B84-DF50-491C-9CD2-13F1EA331998}"/>
</file>

<file path=customXml/itemProps3.xml><?xml version="1.0" encoding="utf-8"?>
<ds:datastoreItem xmlns:ds="http://schemas.openxmlformats.org/officeDocument/2006/customXml" ds:itemID="{DCBBB3A7-0C6A-4746-B165-15EB1DFAE8A6}"/>
</file>

<file path=docProps/app.xml><?xml version="1.0" encoding="utf-8"?>
<Properties xmlns="http://schemas.openxmlformats.org/officeDocument/2006/extended-properties" xmlns:vt="http://schemas.openxmlformats.org/officeDocument/2006/docPropsVTypes">
  <Template>TM03457485%5b%5bfn=Mesh%5d%5d</Template>
  <TotalTime>17350</TotalTime>
  <Words>611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Algerian</vt:lpstr>
      <vt:lpstr>Arial</vt:lpstr>
      <vt:lpstr>Calibri</vt:lpstr>
      <vt:lpstr>Nunito</vt:lpstr>
      <vt:lpstr>Söhne</vt:lpstr>
      <vt:lpstr>Times New Roman</vt:lpstr>
      <vt:lpstr>Trebuchet MS</vt:lpstr>
      <vt:lpstr>Wingdings 3</vt:lpstr>
      <vt:lpstr>Facet</vt:lpstr>
      <vt:lpstr> Introduction To Python Workshop</vt:lpstr>
      <vt:lpstr>Grras Solutions</vt:lpstr>
      <vt:lpstr>Agenda</vt:lpstr>
      <vt:lpstr>Introduction To Python</vt:lpstr>
      <vt:lpstr>History Of Python </vt:lpstr>
      <vt:lpstr>Why the Name Python?</vt:lpstr>
      <vt:lpstr>PowerPoint Presentation</vt:lpstr>
      <vt:lpstr>Why Python?</vt:lpstr>
      <vt:lpstr>PowerPoint Presentation</vt:lpstr>
      <vt:lpstr>Strongly Typed and  Dynamic Typed</vt:lpstr>
      <vt:lpstr>PowerPoint Presentation</vt:lpstr>
      <vt:lpstr>PowerPoint Presentation</vt:lpstr>
      <vt:lpstr>PowerPoint Presentation</vt:lpstr>
      <vt:lpstr>Different  Libraries Use  in  different Domain</vt:lpstr>
      <vt:lpstr>Key benefit of using Python For  Web Development</vt:lpstr>
      <vt:lpstr>Python FrameWorks </vt:lpstr>
      <vt:lpstr>PowerPoint Presentation</vt:lpstr>
      <vt:lpstr>IDE</vt:lpstr>
      <vt:lpstr>PowerPoint Presentation</vt:lpstr>
      <vt:lpstr>Comparison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gaurav nagda</dc:creator>
  <cp:lastModifiedBy>Ganeshu Sharma</cp:lastModifiedBy>
  <cp:revision>103</cp:revision>
  <dcterms:created xsi:type="dcterms:W3CDTF">2024-01-30T09:20:10Z</dcterms:created>
  <dcterms:modified xsi:type="dcterms:W3CDTF">2025-06-16T14:24:08Z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0x010100A1E63F6E2312874DAE0F4664CC5C3B6D</vt:lpwstr>
  </property>
</Properties>
</file>