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1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8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F3CC5-AFF7-4524-B707-554719F225DC}" type="datetimeFigureOut">
              <a:rPr lang="en-IN" smtClean="0"/>
              <a:t>25-08-2024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4F14EC-514E-4832-BD47-5CC14A0F432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5326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dirty="0" smtClean="0">
                <a:solidFill>
                  <a:schemeClr val="accent6">
                    <a:lumMod val="75000"/>
                  </a:schemeClr>
                </a:solidFill>
              </a:rPr>
              <a:t>How To Secure Your Laptop/Desktop, Mobile And Other Network Devices From Cyber Attacks/Threats</a:t>
            </a:r>
          </a:p>
          <a:p>
            <a:endParaRPr lang="en-IN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sz="1200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IN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4F14EC-514E-4832-BD47-5CC14A0F432C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495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8/25/2024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8863" y="1943100"/>
            <a:ext cx="7315200" cy="2447925"/>
          </a:xfrm>
        </p:spPr>
        <p:txBody>
          <a:bodyPr>
            <a:normAutofit fontScale="90000"/>
          </a:bodyPr>
          <a:lstStyle/>
          <a:p>
            <a:r>
              <a:rPr lang="en-IN" sz="5400" dirty="0" smtClean="0">
                <a:solidFill>
                  <a:schemeClr val="accent5">
                    <a:lumMod val="50000"/>
                  </a:schemeClr>
                </a:solidFill>
                <a:latin typeface="Segoe UI Variable Small Semibol" pitchFamily="2" charset="0"/>
              </a:rPr>
              <a:t>How To Secure Your Laptop/Desktop, Mobile </a:t>
            </a:r>
            <a:r>
              <a:rPr lang="en-IN" sz="5400" dirty="0">
                <a:solidFill>
                  <a:schemeClr val="accent5">
                    <a:lumMod val="50000"/>
                  </a:schemeClr>
                </a:solidFill>
                <a:latin typeface="Segoe UI Variable Small Semibol" pitchFamily="2" charset="0"/>
              </a:rPr>
              <a:t>a</a:t>
            </a:r>
            <a:r>
              <a:rPr lang="en-IN" sz="5400" dirty="0" smtClean="0">
                <a:solidFill>
                  <a:schemeClr val="accent5">
                    <a:lumMod val="50000"/>
                  </a:schemeClr>
                </a:solidFill>
                <a:latin typeface="Segoe UI Variable Small Semibol" pitchFamily="2" charset="0"/>
              </a:rPr>
              <a:t>nd Other Devices</a:t>
            </a:r>
            <a:endParaRPr lang="en-IN" sz="5400" dirty="0">
              <a:solidFill>
                <a:schemeClr val="accent5">
                  <a:lumMod val="50000"/>
                </a:schemeClr>
              </a:solidFill>
              <a:latin typeface="Segoe UI Variable Small Semibo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088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5400" dirty="0" smtClean="0"/>
              <a:t>Thanks !</a:t>
            </a:r>
            <a:endParaRPr lang="en-IN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07468" y="2427541"/>
            <a:ext cx="5036607" cy="1993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8800" dirty="0" smtClean="0">
                <a:solidFill>
                  <a:srgbClr val="FF0000"/>
                </a:solidFill>
                <a:latin typeface="Bauhaus 93" panose="04030905020B02020C02" pitchFamily="82" charset="0"/>
              </a:rPr>
              <a:t>THE END</a:t>
            </a:r>
            <a:endParaRPr lang="en-IN" sz="8800" dirty="0">
              <a:solidFill>
                <a:srgbClr val="FF0000"/>
              </a:solidFill>
              <a:latin typeface="Bauhaus 93" panose="04030905020B02020C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47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Passwords Policy</a:t>
            </a:r>
            <a:r>
              <a:rPr lang="en-IN" sz="4000" dirty="0" smtClean="0"/>
              <a:t>: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Password Creation:-</a:t>
            </a: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4043" y="1943099"/>
            <a:ext cx="7315200" cy="3994023"/>
          </a:xfrm>
        </p:spPr>
        <p:txBody>
          <a:bodyPr/>
          <a:lstStyle/>
          <a:p>
            <a:pPr lvl="0"/>
            <a:r>
              <a:rPr lang="en-IN" b="1" dirty="0" smtClean="0"/>
              <a:t>Length</a:t>
            </a:r>
            <a:r>
              <a:rPr lang="en-IN" b="1" dirty="0"/>
              <a:t>:</a:t>
            </a:r>
            <a:r>
              <a:rPr lang="en-IN" dirty="0"/>
              <a:t> Passwords must be at least 12 characters long.</a:t>
            </a:r>
          </a:p>
          <a:p>
            <a:pPr lvl="0"/>
            <a:r>
              <a:rPr lang="en-IN" b="1" dirty="0"/>
              <a:t>Complexity:</a:t>
            </a:r>
            <a:r>
              <a:rPr lang="en-IN" dirty="0"/>
              <a:t> Passwords must include a mix of uppercase and lowercase letters, numbers, and special characters (e.g., @, #, $, %).</a:t>
            </a:r>
          </a:p>
          <a:p>
            <a:pPr lvl="0"/>
            <a:r>
              <a:rPr lang="en-IN" b="1" dirty="0"/>
              <a:t>Prohibited Elements:</a:t>
            </a:r>
            <a:r>
              <a:rPr lang="en-IN" dirty="0"/>
              <a:t> Passwords must not contain easily guessable information, such as common words, repeated characters, or personal information (e.g., names, birthdates</a:t>
            </a:r>
            <a:r>
              <a:rPr lang="en-IN" dirty="0" smtClean="0"/>
              <a:t>).</a:t>
            </a:r>
          </a:p>
          <a:p>
            <a:pPr marL="0" lvl="0" indent="0">
              <a:buNone/>
            </a:pPr>
            <a:r>
              <a:rPr lang="en-IN" sz="1800" dirty="0" smtClean="0"/>
              <a:t>     password should be like-</a:t>
            </a:r>
            <a:r>
              <a:rPr lang="en-IN" b="1" dirty="0"/>
              <a:t>Email4Me!2024</a:t>
            </a:r>
            <a:r>
              <a:rPr lang="en-IN" b="1" dirty="0" smtClean="0"/>
              <a:t>*, P@ssw0rd!2156 etc.</a:t>
            </a:r>
            <a:endParaRPr lang="en-IN" dirty="0"/>
          </a:p>
          <a:p>
            <a:pPr marL="0" indent="0">
              <a:buNone/>
            </a:pPr>
            <a:r>
              <a:rPr lang="en-IN" dirty="0" smtClean="0"/>
              <a:t>     </a:t>
            </a:r>
            <a:r>
              <a:rPr lang="en-IN" sz="1800" dirty="0" smtClean="0"/>
              <a:t>password should not </a:t>
            </a:r>
            <a:r>
              <a:rPr lang="en-IN" sz="1800" dirty="0"/>
              <a:t>be </a:t>
            </a:r>
            <a:r>
              <a:rPr lang="en-IN" sz="1800" dirty="0" smtClean="0"/>
              <a:t>like- Admin123, 15081982 etc.</a:t>
            </a:r>
            <a:endParaRPr lang="en-IN" sz="1800" dirty="0"/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3680886" y="1438162"/>
            <a:ext cx="395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>
                <a:solidFill>
                  <a:schemeClr val="accent6"/>
                </a:solidFill>
              </a:rPr>
              <a:t>Password Creation Guidelines:- </a:t>
            </a:r>
          </a:p>
        </p:txBody>
      </p:sp>
    </p:spTree>
    <p:extLst>
      <p:ext uri="{BB962C8B-B14F-4D97-AF65-F5344CB8AC3E}">
        <p14:creationId xmlns:p14="http://schemas.microsoft.com/office/powerpoint/2010/main" val="3577466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9718" y="1343138"/>
            <a:ext cx="7315200" cy="5514862"/>
          </a:xfrm>
        </p:spPr>
        <p:txBody>
          <a:bodyPr/>
          <a:lstStyle/>
          <a:p>
            <a:pPr lvl="0"/>
            <a:r>
              <a:rPr lang="en-IN" b="1" dirty="0" smtClean="0"/>
              <a:t>Regular </a:t>
            </a:r>
            <a:r>
              <a:rPr lang="en-IN" b="1" dirty="0"/>
              <a:t>Updates:</a:t>
            </a:r>
            <a:r>
              <a:rPr lang="en-IN" dirty="0"/>
              <a:t> Passwords must be changed </a:t>
            </a:r>
            <a:r>
              <a:rPr lang="en-IN" dirty="0" smtClean="0"/>
              <a:t>after every </a:t>
            </a:r>
            <a:r>
              <a:rPr lang="en-IN" dirty="0"/>
              <a:t>90 days.</a:t>
            </a:r>
          </a:p>
          <a:p>
            <a:pPr lvl="0"/>
            <a:r>
              <a:rPr lang="en-IN" b="1" dirty="0"/>
              <a:t>Re-use Restriction:</a:t>
            </a:r>
            <a:r>
              <a:rPr lang="en-IN" dirty="0"/>
              <a:t> Users cannot reuse any of their last 5 passwords.</a:t>
            </a:r>
          </a:p>
          <a:p>
            <a:pPr lvl="0"/>
            <a:r>
              <a:rPr lang="en-IN" b="1" dirty="0"/>
              <a:t>Compromise Response:</a:t>
            </a:r>
            <a:r>
              <a:rPr lang="en-IN" dirty="0"/>
              <a:t> If there is any suspicion that a password has been compromised, it must be changed immediately</a:t>
            </a:r>
            <a:r>
              <a:rPr lang="en-IN" dirty="0" smtClean="0"/>
              <a:t>.</a:t>
            </a:r>
          </a:p>
          <a:p>
            <a:pPr lvl="0"/>
            <a:endParaRPr lang="en-IN" b="1" dirty="0" smtClean="0"/>
          </a:p>
          <a:p>
            <a:pPr lvl="0"/>
            <a:endParaRPr lang="en-IN" b="1" dirty="0" smtClean="0"/>
          </a:p>
          <a:p>
            <a:pPr lvl="0"/>
            <a:r>
              <a:rPr lang="en-IN" b="1" dirty="0" smtClean="0"/>
              <a:t>Mandatory MFA:</a:t>
            </a:r>
            <a:r>
              <a:rPr lang="en-IN" dirty="0" smtClean="0"/>
              <a:t> MFA must be enabled for all accounts that have access to sensitive information or systems.</a:t>
            </a:r>
          </a:p>
          <a:p>
            <a:pPr lvl="0"/>
            <a:r>
              <a:rPr lang="en-IN" b="1" dirty="0" smtClean="0"/>
              <a:t>Methods</a:t>
            </a:r>
            <a:r>
              <a:rPr lang="en-IN" b="1" dirty="0"/>
              <a:t>:</a:t>
            </a:r>
            <a:r>
              <a:rPr lang="en-IN" dirty="0"/>
              <a:t> Acceptable MFA methods include authenticator apps, SMS-based codes, hardware tokens, and biometric verification.</a:t>
            </a:r>
          </a:p>
          <a:p>
            <a:pPr lvl="0"/>
            <a:endParaRPr lang="en-IN" dirty="0"/>
          </a:p>
          <a:p>
            <a:endParaRPr lang="en-IN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52919" y="102858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spc="-6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4000" b="1" dirty="0" smtClean="0"/>
              <a:t/>
            </a:r>
            <a:br>
              <a:rPr lang="en-IN" sz="4000" b="1" dirty="0" smtClean="0"/>
            </a:br>
            <a:endParaRPr lang="en-IN" sz="40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sz="4000" dirty="0"/>
              <a:t>Passwords Policy</a:t>
            </a:r>
            <a:r>
              <a:rPr lang="en-IN" sz="4000" dirty="0" smtClean="0"/>
              <a:t>: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800" b="1" dirty="0">
                <a:solidFill>
                  <a:schemeClr val="accent5">
                    <a:lumMod val="50000"/>
                  </a:schemeClr>
                </a:solidFill>
              </a:rPr>
              <a:t>Password </a:t>
            </a: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Change &amp; MFA:-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3576111" y="914114"/>
            <a:ext cx="39507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>
                <a:solidFill>
                  <a:schemeClr val="accent6"/>
                </a:solidFill>
              </a:rPr>
              <a:t>Password Change Requirements</a:t>
            </a:r>
            <a:r>
              <a:rPr lang="en-IN" sz="2000" b="1" dirty="0">
                <a:solidFill>
                  <a:schemeClr val="accent4">
                    <a:lumMod val="75000"/>
                  </a:schemeClr>
                </a:solidFill>
              </a:rPr>
              <a:t>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76111" y="3785988"/>
            <a:ext cx="4120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/>
                </a:solidFill>
              </a:rPr>
              <a:t>Multi-Factor Authentication (MFA):</a:t>
            </a:r>
          </a:p>
        </p:txBody>
      </p:sp>
    </p:spTree>
    <p:extLst>
      <p:ext uri="{BB962C8B-B14F-4D97-AF65-F5344CB8AC3E}">
        <p14:creationId xmlns:p14="http://schemas.microsoft.com/office/powerpoint/2010/main" val="3586873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409700"/>
            <a:ext cx="7315200" cy="4648200"/>
          </a:xfrm>
        </p:spPr>
        <p:txBody>
          <a:bodyPr/>
          <a:lstStyle/>
          <a:p>
            <a:pPr lvl="0"/>
            <a:r>
              <a:rPr lang="en-IN" b="1" dirty="0" smtClean="0"/>
              <a:t>Prohibition</a:t>
            </a:r>
            <a:r>
              <a:rPr lang="en-IN" b="1" dirty="0"/>
              <a:t>:</a:t>
            </a:r>
            <a:r>
              <a:rPr lang="en-IN" dirty="0"/>
              <a:t> Password sharing between users is strictly prohibited.</a:t>
            </a:r>
          </a:p>
          <a:p>
            <a:pPr lvl="0"/>
            <a:r>
              <a:rPr lang="en-IN" b="1" dirty="0"/>
              <a:t>Exception Handling:</a:t>
            </a:r>
            <a:r>
              <a:rPr lang="en-IN" dirty="0"/>
              <a:t> In cases where password sharing is unavoidable, it must be approved by a supervisor and logged for review</a:t>
            </a:r>
            <a:r>
              <a:rPr lang="en-IN" dirty="0" smtClean="0"/>
              <a:t>.</a:t>
            </a:r>
          </a:p>
          <a:p>
            <a:pPr lvl="0"/>
            <a:endParaRPr lang="en-IN" dirty="0"/>
          </a:p>
          <a:p>
            <a:pPr lvl="0"/>
            <a:endParaRPr lang="en-IN" dirty="0" smtClean="0"/>
          </a:p>
          <a:p>
            <a:pPr lvl="0"/>
            <a:r>
              <a:rPr lang="en-IN" b="1" dirty="0" smtClean="0"/>
              <a:t>Secure </a:t>
            </a:r>
            <a:r>
              <a:rPr lang="en-IN" b="1" dirty="0"/>
              <a:t>Channels:</a:t>
            </a:r>
            <a:r>
              <a:rPr lang="en-IN" dirty="0"/>
              <a:t> Remote access to systems must be conducted over secure channels (e.g., VPN, SSH).</a:t>
            </a:r>
          </a:p>
          <a:p>
            <a:pPr lvl="0"/>
            <a:r>
              <a:rPr lang="en-IN" b="1" dirty="0"/>
              <a:t>Authentication:</a:t>
            </a:r>
            <a:r>
              <a:rPr lang="en-IN" dirty="0"/>
              <a:t> MFA is required for all remote access.</a:t>
            </a:r>
          </a:p>
          <a:p>
            <a:r>
              <a:rPr lang="en-IN" b="1" dirty="0"/>
              <a:t>Regular Review:</a:t>
            </a:r>
            <a:r>
              <a:rPr lang="en-IN" dirty="0"/>
              <a:t> The password policy should be reviewed and updated annually or in response to new security threats or changes in technology.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sz="4000" dirty="0"/>
              <a:t>Passwords Policy</a:t>
            </a:r>
            <a:r>
              <a:rPr lang="en-IN" sz="4000" dirty="0" smtClean="0"/>
              <a:t>: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800" b="1" dirty="0" smtClean="0">
                <a:solidFill>
                  <a:schemeClr val="accent5">
                    <a:lumMod val="50000"/>
                  </a:schemeClr>
                </a:solidFill>
              </a:rPr>
              <a:t>Sharing &amp; Remote Access:-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543301" y="809166"/>
            <a:ext cx="262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/>
                </a:solidFill>
              </a:rPr>
              <a:t>Password Sharing: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21618" y="3276081"/>
            <a:ext cx="22934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/>
                </a:solidFill>
              </a:rPr>
              <a:t>Remote Access:</a:t>
            </a:r>
          </a:p>
        </p:txBody>
      </p:sp>
    </p:spTree>
    <p:extLst>
      <p:ext uri="{BB962C8B-B14F-4D97-AF65-F5344CB8AC3E}">
        <p14:creationId xmlns:p14="http://schemas.microsoft.com/office/powerpoint/2010/main" val="1885571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1524000"/>
            <a:ext cx="7315200" cy="4424791"/>
          </a:xfrm>
        </p:spPr>
        <p:txBody>
          <a:bodyPr/>
          <a:lstStyle/>
          <a:p>
            <a:pPr lvl="1">
              <a:lnSpc>
                <a:spcPct val="100000"/>
              </a:lnSpc>
            </a:pPr>
            <a:r>
              <a:rPr lang="en-IN" sz="2000" dirty="0"/>
              <a:t>Always </a:t>
            </a:r>
            <a:r>
              <a:rPr lang="en-IN" sz="2000" dirty="0"/>
              <a:t>lock your devices when not in use. Use a laptop lock (Ctrl-Alt-Delete) when in public places or before you leave your seat.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Store devices in a secure location when not in use.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Use automatic screen locks after a short period of inactivity</a:t>
            </a:r>
            <a:r>
              <a:rPr lang="en-IN" sz="2000" dirty="0"/>
              <a:t>.</a:t>
            </a:r>
          </a:p>
          <a:p>
            <a:pPr lvl="1"/>
            <a:endParaRPr lang="en-IN" sz="2000" dirty="0"/>
          </a:p>
          <a:p>
            <a:pPr marL="502920" lvl="1" indent="0">
              <a:buNone/>
            </a:pPr>
            <a:endParaRPr lang="en-IN" sz="2000" dirty="0"/>
          </a:p>
          <a:p>
            <a:pPr lvl="1">
              <a:lnSpc>
                <a:spcPct val="100000"/>
              </a:lnSpc>
            </a:pPr>
            <a:r>
              <a:rPr lang="en-IN" sz="2000" dirty="0"/>
              <a:t>Use </a:t>
            </a:r>
            <a:r>
              <a:rPr lang="en-IN" sz="2000" dirty="0"/>
              <a:t>cable locks for laptops and desktops.</a:t>
            </a:r>
          </a:p>
          <a:p>
            <a:pPr lvl="1">
              <a:lnSpc>
                <a:spcPct val="100000"/>
              </a:lnSpc>
            </a:pPr>
            <a:r>
              <a:rPr lang="en-IN" sz="2000" dirty="0"/>
              <a:t>Secure mobile devices with physical locking cases or storage when not in use.</a:t>
            </a:r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dirty="0"/>
              <a:t>Physical </a:t>
            </a:r>
            <a:r>
              <a:rPr lang="en-IN" dirty="0" smtClean="0"/>
              <a:t>Security</a:t>
            </a:r>
            <a:r>
              <a:rPr lang="en-IN" sz="4000" dirty="0" smtClean="0"/>
              <a:t>: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600" b="1" dirty="0">
                <a:solidFill>
                  <a:schemeClr val="accent5">
                    <a:lumMod val="50000"/>
                  </a:schemeClr>
                </a:solidFill>
              </a:rPr>
              <a:t>Lock </a:t>
            </a:r>
            <a:r>
              <a:rPr lang="en-IN" sz="2600" b="1" dirty="0" smtClean="0">
                <a:solidFill>
                  <a:schemeClr val="accent5">
                    <a:lumMod val="50000"/>
                  </a:schemeClr>
                </a:solidFill>
              </a:rPr>
              <a:t>Devices:-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3752847" y="1123837"/>
            <a:ext cx="262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accent6"/>
                </a:solidFill>
              </a:rPr>
              <a:t>Lock Your Devices</a:t>
            </a:r>
            <a:r>
              <a:rPr lang="en-IN" sz="2000" b="1" dirty="0" smtClean="0">
                <a:solidFill>
                  <a:schemeClr val="accent6"/>
                </a:solidFill>
              </a:rPr>
              <a:t>:</a:t>
            </a:r>
            <a:endParaRPr lang="en-IN" sz="2000" b="1" dirty="0">
              <a:solidFill>
                <a:schemeClr val="accent6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752848" y="3641115"/>
            <a:ext cx="26288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000" b="1" dirty="0">
                <a:solidFill>
                  <a:schemeClr val="accent6"/>
                </a:solidFill>
              </a:rPr>
              <a:t>Physical Locks:</a:t>
            </a:r>
          </a:p>
        </p:txBody>
      </p:sp>
    </p:spTree>
    <p:extLst>
      <p:ext uri="{BB962C8B-B14F-4D97-AF65-F5344CB8AC3E}">
        <p14:creationId xmlns:p14="http://schemas.microsoft.com/office/powerpoint/2010/main" val="81844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9268" y="523875"/>
            <a:ext cx="7315200" cy="5460873"/>
          </a:xfrm>
        </p:spPr>
        <p:txBody>
          <a:bodyPr/>
          <a:lstStyle/>
          <a:p>
            <a:pPr marL="0" lv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Secure Storage:</a:t>
            </a:r>
            <a:endParaRPr lang="en-IN" sz="1800" dirty="0">
              <a:solidFill>
                <a:schemeClr val="accent6"/>
              </a:solidFill>
            </a:endParaRPr>
          </a:p>
          <a:p>
            <a:pPr lvl="1"/>
            <a:r>
              <a:rPr lang="en-IN" dirty="0"/>
              <a:t>Store devices in a safe or locked drawer when not in use, especially when away from home or the office.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Mark Your Devices:</a:t>
            </a:r>
            <a:endParaRPr lang="en-IN" sz="1800" dirty="0">
              <a:solidFill>
                <a:schemeClr val="accent6"/>
              </a:solidFill>
            </a:endParaRPr>
          </a:p>
          <a:p>
            <a:pPr lvl="1"/>
            <a:r>
              <a:rPr lang="en-IN" dirty="0"/>
              <a:t>Use stickers, engraving, or other markings to make devices easily identifiable.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Surveillance:</a:t>
            </a:r>
            <a:endParaRPr lang="en-IN" sz="1800" dirty="0">
              <a:solidFill>
                <a:schemeClr val="accent6"/>
              </a:solidFill>
            </a:endParaRPr>
          </a:p>
          <a:p>
            <a:pPr lvl="1"/>
            <a:r>
              <a:rPr lang="en-IN" dirty="0"/>
              <a:t>Use security cameras to monitor areas where devices are stored.</a:t>
            </a:r>
            <a:endParaRPr lang="en-IN" sz="1600" dirty="0"/>
          </a:p>
          <a:p>
            <a:pPr marL="0" lv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Device Tracking:</a:t>
            </a:r>
            <a:endParaRPr lang="en-IN" sz="1800" dirty="0">
              <a:solidFill>
                <a:schemeClr val="accent6"/>
              </a:solidFill>
            </a:endParaRPr>
          </a:p>
          <a:p>
            <a:pPr lvl="1"/>
            <a:r>
              <a:rPr lang="en-IN" dirty="0"/>
              <a:t>Activate/Enable device tracking features (e.g., Find My iPhone (iOS), Find My Device (Android)) to locate and remotely wipe lost or stolen devices.</a:t>
            </a:r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dirty="0"/>
              <a:t>Physical </a:t>
            </a:r>
            <a:r>
              <a:rPr lang="en-IN" dirty="0" smtClean="0"/>
              <a:t>Security</a:t>
            </a:r>
            <a:r>
              <a:rPr lang="en-IN" sz="4000" dirty="0" smtClean="0"/>
              <a:t>: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600" b="1" dirty="0" smtClean="0">
                <a:solidFill>
                  <a:schemeClr val="accent5">
                    <a:lumMod val="50000"/>
                  </a:schemeClr>
                </a:solidFill>
              </a:rPr>
              <a:t>Storage, Surveillance &amp; </a:t>
            </a:r>
            <a:r>
              <a:rPr lang="en-IN" sz="2600" b="1" dirty="0">
                <a:solidFill>
                  <a:schemeClr val="accent5">
                    <a:lumMod val="50000"/>
                  </a:schemeClr>
                </a:solidFill>
              </a:rPr>
              <a:t>D</a:t>
            </a:r>
            <a:r>
              <a:rPr lang="en-IN" sz="2600" b="1" dirty="0" smtClean="0">
                <a:solidFill>
                  <a:schemeClr val="accent5">
                    <a:lumMod val="50000"/>
                  </a:schemeClr>
                </a:solidFill>
              </a:rPr>
              <a:t>evice </a:t>
            </a:r>
            <a:r>
              <a:rPr lang="en-IN" sz="2600" b="1" dirty="0">
                <a:solidFill>
                  <a:schemeClr val="accent5">
                    <a:lumMod val="50000"/>
                  </a:schemeClr>
                </a:solidFill>
              </a:rPr>
              <a:t>T</a:t>
            </a:r>
            <a:r>
              <a:rPr lang="en-IN" sz="2600" b="1" dirty="0" smtClean="0">
                <a:solidFill>
                  <a:schemeClr val="accent5">
                    <a:lumMod val="50000"/>
                  </a:schemeClr>
                </a:solidFill>
              </a:rPr>
              <a:t>racking:-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8987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Keep Software Updated:</a:t>
            </a:r>
          </a:p>
          <a:p>
            <a:pPr lvl="1"/>
            <a:r>
              <a:rPr lang="en-IN" dirty="0"/>
              <a:t>Regularly update your operating system, browsers, and all installed software.</a:t>
            </a:r>
            <a:endParaRPr lang="en-IN" sz="1600" dirty="0"/>
          </a:p>
          <a:p>
            <a:pPr lvl="1"/>
            <a:r>
              <a:rPr lang="en-IN" dirty="0"/>
              <a:t>Enable automatic updates where possible.</a:t>
            </a:r>
            <a:endParaRPr lang="en-IN" sz="1600" dirty="0"/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Install </a:t>
            </a:r>
            <a:r>
              <a:rPr lang="en-IN" b="1" dirty="0">
                <a:solidFill>
                  <a:schemeClr val="accent6"/>
                </a:solidFill>
              </a:rPr>
              <a:t>and Maintain Security Software:</a:t>
            </a:r>
          </a:p>
          <a:p>
            <a:pPr lvl="1"/>
            <a:r>
              <a:rPr lang="en-IN" dirty="0"/>
              <a:t>Use antivirus and anti-malware programs.</a:t>
            </a:r>
            <a:endParaRPr lang="en-IN" sz="1600" dirty="0"/>
          </a:p>
          <a:p>
            <a:pPr lvl="1"/>
            <a:r>
              <a:rPr lang="en-IN" dirty="0"/>
              <a:t>Enable firewalls to protect against unauthorized access.</a:t>
            </a:r>
            <a:endParaRPr lang="en-IN" sz="1600" dirty="0"/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Encrypt </a:t>
            </a:r>
            <a:r>
              <a:rPr lang="en-IN" b="1" dirty="0">
                <a:solidFill>
                  <a:schemeClr val="accent6"/>
                </a:solidFill>
              </a:rPr>
              <a:t>Your Data:</a:t>
            </a:r>
          </a:p>
          <a:p>
            <a:pPr lvl="1"/>
            <a:r>
              <a:rPr lang="en-IN" dirty="0"/>
              <a:t>Use disk encryption tools like BitLocker (Windows) to protect your data.</a:t>
            </a:r>
            <a:endParaRPr lang="en-IN" sz="1600" dirty="0"/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Backup </a:t>
            </a:r>
            <a:r>
              <a:rPr lang="en-IN" b="1" dirty="0">
                <a:solidFill>
                  <a:schemeClr val="accent6"/>
                </a:solidFill>
              </a:rPr>
              <a:t>Your Data:</a:t>
            </a:r>
          </a:p>
          <a:p>
            <a:pPr lvl="1"/>
            <a:r>
              <a:rPr lang="en-IN" dirty="0"/>
              <a:t>Regularly back up important files to an external drive or a secure cloud service.</a:t>
            </a:r>
            <a:endParaRPr lang="en-IN" sz="1600" dirty="0"/>
          </a:p>
          <a:p>
            <a:endParaRPr lang="en-IN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>
            <a:normAutofit/>
          </a:bodyPr>
          <a:lstStyle/>
          <a:p>
            <a:r>
              <a:rPr lang="en-IN" dirty="0"/>
              <a:t>Physical </a:t>
            </a:r>
            <a:r>
              <a:rPr lang="en-IN" dirty="0" smtClean="0"/>
              <a:t>Security</a:t>
            </a:r>
            <a:r>
              <a:rPr lang="en-IN" sz="4000" dirty="0" smtClean="0"/>
              <a:t>:</a:t>
            </a:r>
            <a:br>
              <a:rPr lang="en-IN" sz="4000" dirty="0" smtClean="0"/>
            </a:br>
            <a:r>
              <a:rPr lang="en-IN" sz="4000" dirty="0" smtClean="0"/>
              <a:t/>
            </a:r>
            <a:br>
              <a:rPr lang="en-IN" sz="4000" dirty="0" smtClean="0"/>
            </a:br>
            <a:r>
              <a:rPr lang="en-IN" sz="2600" b="1" dirty="0" smtClean="0">
                <a:solidFill>
                  <a:schemeClr val="accent5">
                    <a:lumMod val="50000"/>
                  </a:schemeClr>
                </a:solidFill>
              </a:rPr>
              <a:t>Software </a:t>
            </a:r>
            <a:r>
              <a:rPr lang="en-IN" sz="2600" b="1" dirty="0">
                <a:solidFill>
                  <a:schemeClr val="accent5">
                    <a:lumMod val="50000"/>
                  </a:schemeClr>
                </a:solidFill>
              </a:rPr>
              <a:t>U</a:t>
            </a:r>
            <a:r>
              <a:rPr lang="en-IN" sz="2600" b="1" dirty="0" smtClean="0">
                <a:solidFill>
                  <a:schemeClr val="accent5">
                    <a:lumMod val="50000"/>
                  </a:schemeClr>
                </a:solidFill>
              </a:rPr>
              <a:t>pdate, Encryption &amp; Data Backup:-</a:t>
            </a: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213906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Be Cautious with Apps:</a:t>
            </a:r>
          </a:p>
          <a:p>
            <a:pPr lvl="1"/>
            <a:r>
              <a:rPr lang="en-IN" dirty="0"/>
              <a:t>Only download apps from trusted sources (Google Play Store, Apple App Store).</a:t>
            </a:r>
            <a:endParaRPr lang="en-IN" sz="1600" dirty="0"/>
          </a:p>
          <a:p>
            <a:pPr lvl="1"/>
            <a:r>
              <a:rPr lang="en-IN" dirty="0"/>
              <a:t>Review app permissions before installation.</a:t>
            </a:r>
            <a:endParaRPr lang="en-IN" sz="1600" dirty="0"/>
          </a:p>
          <a:p>
            <a:pPr lvl="1"/>
            <a:r>
              <a:rPr lang="en-IN" dirty="0"/>
              <a:t>Only grant necessary permissions to apps and services.</a:t>
            </a:r>
            <a:endParaRPr lang="en-IN" sz="1600" dirty="0"/>
          </a:p>
          <a:p>
            <a:pPr marL="0" indent="0">
              <a:buNone/>
            </a:pPr>
            <a:r>
              <a:rPr lang="en-IN" b="1" dirty="0">
                <a:solidFill>
                  <a:schemeClr val="accent6"/>
                </a:solidFill>
              </a:rPr>
              <a:t>Secure </a:t>
            </a:r>
            <a:r>
              <a:rPr lang="en-IN" b="1" dirty="0">
                <a:solidFill>
                  <a:schemeClr val="accent6"/>
                </a:solidFill>
              </a:rPr>
              <a:t>Your Network Connections:</a:t>
            </a:r>
          </a:p>
          <a:p>
            <a:pPr lvl="1"/>
            <a:r>
              <a:rPr lang="en-IN" dirty="0"/>
              <a:t>Use a VPN when connecting to public Wi-Fi.</a:t>
            </a:r>
            <a:endParaRPr lang="en-IN" sz="1600" dirty="0"/>
          </a:p>
          <a:p>
            <a:pPr lvl="1"/>
            <a:r>
              <a:rPr lang="en-IN" dirty="0"/>
              <a:t>Generally, </a:t>
            </a:r>
            <a:r>
              <a:rPr lang="en-IN" dirty="0" smtClean="0"/>
              <a:t>Avoid </a:t>
            </a:r>
            <a:r>
              <a:rPr lang="en-IN" dirty="0"/>
              <a:t>using public </a:t>
            </a:r>
            <a:r>
              <a:rPr lang="en-IN" dirty="0" smtClean="0"/>
              <a:t>Wi-Fi. </a:t>
            </a:r>
            <a:r>
              <a:rPr lang="en-IN" dirty="0"/>
              <a:t>If necessary, use a </a:t>
            </a:r>
            <a:r>
              <a:rPr lang="en-IN" dirty="0" smtClean="0"/>
              <a:t>VPN </a:t>
            </a:r>
            <a:r>
              <a:rPr lang="en-IN" dirty="0"/>
              <a:t>for sensitive activities</a:t>
            </a:r>
            <a:r>
              <a:rPr lang="en-IN" dirty="0" smtClean="0"/>
              <a:t>.</a:t>
            </a:r>
            <a:endParaRPr lang="en-IN" dirty="0"/>
          </a:p>
          <a:p>
            <a:pPr lvl="1"/>
            <a:r>
              <a:rPr lang="en-IN" dirty="0"/>
              <a:t>Turn off Wi-Fi, Bluetooth, and NFC</a:t>
            </a:r>
            <a:r>
              <a:rPr lang="en-IN" sz="1600" dirty="0"/>
              <a:t> (Near Field Communication </a:t>
            </a:r>
            <a:r>
              <a:rPr lang="en-IN" dirty="0"/>
              <a:t>devices are commonly found in smartphones, smartwatches, and other mobile devices.) when not in use</a:t>
            </a:r>
            <a:r>
              <a:rPr lang="en-IN" dirty="0" smtClean="0"/>
              <a:t>.</a:t>
            </a:r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344" y="1638187"/>
            <a:ext cx="2947482" cy="4476863"/>
          </a:xfrm>
        </p:spPr>
        <p:txBody>
          <a:bodyPr>
            <a:normAutofit/>
          </a:bodyPr>
          <a:lstStyle/>
          <a:p>
            <a:r>
              <a:rPr lang="en-IN" b="1" dirty="0"/>
              <a:t>Best Practices to </a:t>
            </a:r>
            <a:r>
              <a:rPr lang="en-IN" b="1" dirty="0" smtClean="0"/>
              <a:t>Safe </a:t>
            </a:r>
            <a:r>
              <a:rPr lang="en-IN" b="1" dirty="0"/>
              <a:t>from Cyber Attacks</a:t>
            </a:r>
            <a:r>
              <a:rPr lang="en-IN" dirty="0"/>
              <a:t/>
            </a:r>
            <a:br>
              <a:rPr lang="en-IN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33002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4968" y="790575"/>
            <a:ext cx="7315200" cy="5191507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IN" b="1" dirty="0" smtClean="0">
                <a:solidFill>
                  <a:schemeClr val="accent6"/>
                </a:solidFill>
              </a:rPr>
              <a:t>Be </a:t>
            </a:r>
            <a:r>
              <a:rPr lang="en-IN" b="1" dirty="0">
                <a:solidFill>
                  <a:schemeClr val="accent6"/>
                </a:solidFill>
              </a:rPr>
              <a:t>Cautious with USB Devices:</a:t>
            </a:r>
          </a:p>
          <a:p>
            <a:pPr lvl="1"/>
            <a:r>
              <a:rPr lang="en-IN" dirty="0"/>
              <a:t>Avoid using unknown USB drives and devices. Use secure, encrypted USB drives.</a:t>
            </a:r>
            <a:endParaRPr lang="en-IN" sz="1600" dirty="0"/>
          </a:p>
          <a:p>
            <a:pPr marL="0" lvl="0" indent="0">
              <a:lnSpc>
                <a:spcPct val="110000"/>
              </a:lnSpc>
              <a:buNone/>
            </a:pPr>
            <a:r>
              <a:rPr lang="en-IN" b="1" dirty="0">
                <a:solidFill>
                  <a:schemeClr val="accent6"/>
                </a:solidFill>
              </a:rPr>
              <a:t>Secure Browsing:</a:t>
            </a:r>
          </a:p>
          <a:p>
            <a:pPr lvl="1"/>
            <a:r>
              <a:rPr lang="en-IN" dirty="0"/>
              <a:t>Use secure, privacy-focused browsers and enable HTTPS everywhere.</a:t>
            </a:r>
            <a:endParaRPr lang="en-IN" sz="1600" dirty="0"/>
          </a:p>
          <a:p>
            <a:pPr marL="0" indent="0">
              <a:lnSpc>
                <a:spcPct val="110000"/>
              </a:lnSpc>
              <a:buNone/>
            </a:pPr>
            <a:r>
              <a:rPr lang="en-IN" b="1" dirty="0">
                <a:solidFill>
                  <a:schemeClr val="accent6"/>
                </a:solidFill>
              </a:rPr>
              <a:t>Beware of Phishing:</a:t>
            </a:r>
          </a:p>
          <a:p>
            <a:pPr lvl="1"/>
            <a:r>
              <a:rPr lang="en-IN" dirty="0"/>
              <a:t>Be cautious of phishing scams and suspicious emails. Do not click on unknown links or download attachments from unknown sources.</a:t>
            </a:r>
            <a:endParaRPr lang="en-IN" sz="1600" dirty="0"/>
          </a:p>
          <a:p>
            <a:pPr marL="0" lvl="0" indent="0">
              <a:lnSpc>
                <a:spcPct val="110000"/>
              </a:lnSpc>
              <a:buNone/>
            </a:pPr>
            <a:r>
              <a:rPr lang="en-IN" b="1" dirty="0">
                <a:solidFill>
                  <a:schemeClr val="accent6"/>
                </a:solidFill>
              </a:rPr>
              <a:t>Limit Permissions:</a:t>
            </a:r>
          </a:p>
          <a:p>
            <a:pPr lvl="1"/>
            <a:r>
              <a:rPr lang="en-IN" dirty="0"/>
              <a:t>Only grant necessary permissions to apps and services</a:t>
            </a:r>
            <a:r>
              <a:rPr lang="en-IN" dirty="0" smtClean="0"/>
              <a:t>.</a:t>
            </a:r>
            <a:endParaRPr lang="en-IN" sz="1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4344" y="1638187"/>
            <a:ext cx="2947482" cy="4476863"/>
          </a:xfrm>
        </p:spPr>
        <p:txBody>
          <a:bodyPr>
            <a:normAutofit/>
          </a:bodyPr>
          <a:lstStyle/>
          <a:p>
            <a:r>
              <a:rPr lang="en-IN" b="1" dirty="0"/>
              <a:t>Best Practices to </a:t>
            </a:r>
            <a:r>
              <a:rPr lang="en-IN" b="1" dirty="0" smtClean="0"/>
              <a:t>Safe </a:t>
            </a:r>
            <a:r>
              <a:rPr lang="en-IN" b="1" dirty="0"/>
              <a:t>from Cyber Attacks</a:t>
            </a:r>
            <a:r>
              <a:rPr lang="en-IN" dirty="0"/>
              <a:t/>
            </a:r>
            <a:br>
              <a:rPr lang="en-IN" dirty="0"/>
            </a:br>
            <a:r>
              <a:rPr lang="en-IN" sz="4000" b="1" dirty="0"/>
              <a:t/>
            </a:r>
            <a:br>
              <a:rPr lang="en-IN" sz="4000" b="1" dirty="0"/>
            </a:br>
            <a:r>
              <a:rPr lang="en-IN" sz="4000" b="1" dirty="0"/>
              <a:t/>
            </a:r>
            <a:br>
              <a:rPr lang="en-IN" sz="4000" b="1" dirty="0"/>
            </a:b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292611417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</TotalTime>
  <Words>812</Words>
  <Application>Microsoft Office PowerPoint</Application>
  <PresentationFormat>Widescreen</PresentationFormat>
  <Paragraphs>82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Bauhaus 93</vt:lpstr>
      <vt:lpstr>Calibri</vt:lpstr>
      <vt:lpstr>Corbel</vt:lpstr>
      <vt:lpstr>Segoe UI Variable Small Semibol</vt:lpstr>
      <vt:lpstr>Wingdings 2</vt:lpstr>
      <vt:lpstr>Frame</vt:lpstr>
      <vt:lpstr>How To Secure Your Laptop/Desktop, Mobile and Other Devices</vt:lpstr>
      <vt:lpstr>Passwords Policy:  Password Creation:- </vt:lpstr>
      <vt:lpstr>Passwords Policy:  Password Change &amp; MFA:-  </vt:lpstr>
      <vt:lpstr>Passwords Policy:  Sharing &amp; Remote Access:-  </vt:lpstr>
      <vt:lpstr>Physical Security:  Lock Devices:-  </vt:lpstr>
      <vt:lpstr>Physical Security:  Storage, Surveillance &amp; Device Tracking:-  </vt:lpstr>
      <vt:lpstr>Physical Security:  Software Update, Encryption &amp; Data Backup:-  </vt:lpstr>
      <vt:lpstr>Best Practices to Safe from Cyber Attacks   </vt:lpstr>
      <vt:lpstr>Best Practices to Safe from Cyber Attacks   </vt:lpstr>
      <vt:lpstr>Thanks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Secure Your Laptop/Desktop, Mobile and Other Devices</dc:title>
  <dc:creator>DELL</dc:creator>
  <cp:lastModifiedBy>DELL</cp:lastModifiedBy>
  <cp:revision>10</cp:revision>
  <dcterms:created xsi:type="dcterms:W3CDTF">2024-08-25T12:43:47Z</dcterms:created>
  <dcterms:modified xsi:type="dcterms:W3CDTF">2024-08-25T13:57:46Z</dcterms:modified>
</cp:coreProperties>
</file>