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664" r:id="rId5"/>
    <p:sldMasterId id="2147483680" r:id="rId6"/>
    <p:sldMasterId id="2147483683" r:id="rId7"/>
  </p:sldMasterIdLst>
  <p:sldIdLst>
    <p:sldId id="263" r:id="rId8"/>
    <p:sldId id="256" r:id="rId9"/>
    <p:sldId id="257" r:id="rId10"/>
    <p:sldId id="297" r:id="rId11"/>
    <p:sldId id="303" r:id="rId12"/>
    <p:sldId id="306" r:id="rId13"/>
    <p:sldId id="310" r:id="rId14"/>
    <p:sldId id="311" r:id="rId15"/>
    <p:sldId id="307" r:id="rId16"/>
    <p:sldId id="312" r:id="rId17"/>
    <p:sldId id="30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3E96860-1CBA-22C0-E5BA-59E83BD1F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018FCCF-5058-B5F9-2BE7-81EDD83560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D714B628-FD6F-F628-2DBE-F811F18AD7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4C353C-694F-851A-207A-8F3BEA232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40272-1EFA-8FC9-12CA-8CFFE718637D}"/>
              </a:ext>
            </a:extLst>
          </p:cNvPr>
          <p:cNvSpPr txBox="1"/>
          <p:nvPr userDrawn="1"/>
        </p:nvSpPr>
        <p:spPr>
          <a:xfrm>
            <a:off x="1512041" y="1843351"/>
            <a:ext cx="8138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 for Headings: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Headings: 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Heading: Orange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Content: 16/18 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Content: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Images should be of Good Quality while making In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Always maintain the Sizes everyone on the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No overlapping should be there.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You can choose different slides from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Home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New Slide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Option</a:t>
            </a: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endParaRPr lang="en-IN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3D68A-D8CC-7C7E-E85F-2D7052ACDC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4861" y="168586"/>
            <a:ext cx="3982277" cy="11135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defRPr>
            </a:lvl1pPr>
          </a:lstStyle>
          <a:p>
            <a:r>
              <a:rPr lang="en-US" dirty="0"/>
              <a:t>Guidelines to Follow: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7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4694EAA-FB47-05AF-676A-85935BD0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AFF7DE6-B91D-14D2-893D-730F1AD7C0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5888" y="527050"/>
            <a:ext cx="5357812" cy="57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57DAB9C-F6B7-4154-7135-B6D88D3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8" name="Title Placeholder 11">
            <a:extLst>
              <a:ext uri="{FF2B5EF4-FFF2-40B4-BE49-F238E27FC236}">
                <a16:creationId xmlns:a16="http://schemas.microsoft.com/office/drawing/2014/main" id="{B39C32FA-917A-ADE1-5173-F1289592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6A2-B007-BAFE-F07A-254A643A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EAF0-B4F5-F9B2-DF4C-CC4F124E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53A-5088-79E6-5166-8FE07012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7741-CB76-B0FC-5233-8E3F23F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0CF3-C517-2FB7-D0DD-1B05D4B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276D1F4-81CD-AB4B-A04F-1F6335988C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374589BB-4B39-D307-7826-DA3BCF9D0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E519D55-F526-24A1-674E-FD8E5DF596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8DDDB7-4128-FC8C-0AFE-871882F372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250ECB37-81BC-AB14-12B2-6034B8ECD8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" y="270382"/>
            <a:ext cx="2716835" cy="611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7433-7D04-2FF7-C324-9DDF1CC75662}"/>
              </a:ext>
            </a:extLst>
          </p:cNvPr>
          <p:cNvSpPr/>
          <p:nvPr userDrawn="1"/>
        </p:nvSpPr>
        <p:spPr>
          <a:xfrm rot="5400000">
            <a:off x="6037521" y="701405"/>
            <a:ext cx="116958" cy="12192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  <a:highlight>
                <a:srgbClr val="FF9900"/>
              </a:highlight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E8D63FD-6EAB-8043-0501-80EEFF7489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8140" y="0"/>
            <a:ext cx="1573860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F3A-E869-4774-8976-D51F54CF10A7}" type="datetimeFigureOut">
              <a:rPr lang="en-IN" smtClean="0"/>
              <a:t>17-05-2024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7AAC0F5-D3C3-92B8-F6B1-9AF035DBD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970B457-4FC5-9E54-DDB7-7FDC96C6E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21265"/>
            <a:ext cx="3169920" cy="687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0F114-5639-5E52-0B2F-5F89CB8FECEF}"/>
              </a:ext>
            </a:extLst>
          </p:cNvPr>
          <p:cNvSpPr txBox="1"/>
          <p:nvPr/>
        </p:nvSpPr>
        <p:spPr>
          <a:xfrm>
            <a:off x="331399" y="2879292"/>
            <a:ext cx="215662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4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Agenda</a:t>
            </a: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028CE9C9-7F65-AC94-B7EC-F764B2FD2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02" y="259713"/>
            <a:ext cx="2145072" cy="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20917D21-6B27-B746-6F38-41B15C631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21" y="0"/>
            <a:ext cx="12238421" cy="6858000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FB1A082F-083A-DFAF-A287-27D04D551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31BAEF4C-D1BD-66F5-5F2D-C268FDB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2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3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FFA542"/>
                </a:solidFill>
              </a:rPr>
              <a:t>ACID Transactions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pic>
        <p:nvPicPr>
          <p:cNvPr id="5122" name="Picture 2" descr="graphical user interface, application">
            <a:extLst>
              <a:ext uri="{FF2B5EF4-FFF2-40B4-BE49-F238E27FC236}">
                <a16:creationId xmlns:a16="http://schemas.microsoft.com/office/drawing/2014/main" id="{FF523EC6-E43D-BC21-54A1-F8B556495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4" b="45185"/>
          <a:stretch/>
        </p:blipFill>
        <p:spPr bwMode="auto">
          <a:xfrm>
            <a:off x="694055" y="1818640"/>
            <a:ext cx="5275263" cy="306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phical user interface, application">
            <a:extLst>
              <a:ext uri="{FF2B5EF4-FFF2-40B4-BE49-F238E27FC236}">
                <a16:creationId xmlns:a16="http://schemas.microsoft.com/office/drawing/2014/main" id="{5F10FA8F-BE53-A2F6-8A3D-2BBAC854F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6"/>
          <a:stretch/>
        </p:blipFill>
        <p:spPr bwMode="auto">
          <a:xfrm>
            <a:off x="5969318" y="1727200"/>
            <a:ext cx="5275263" cy="3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FFA542"/>
                </a:solidFill>
              </a:rPr>
              <a:t>Summary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Inter" panose="020B0604020202020204"/>
              </a:rPr>
              <a:t>Delta Lake 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Delta Table Optimization and Z-Order significantly boost query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ACID Transactions ensure data integrity and support concurrent reads and writes.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Inter" panose="020B0604020202020204"/>
              </a:rPr>
              <a:t>Conclusion: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Delta Lake is a powerful addition to data lakes, providing robust features for efficient and reliable data processing.</a:t>
            </a:r>
            <a:endParaRPr lang="en-IN" sz="2000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615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184-E528-7D20-CBA6-250EF333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279287"/>
          </a:xfrm>
        </p:spPr>
        <p:txBody>
          <a:bodyPr/>
          <a:lstStyle/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r>
              <a:rPr lang="en-IN" sz="3800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8192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162-93FC-2BC3-93A1-61A759AC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27120"/>
            <a:ext cx="4968240" cy="9042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500" dirty="0">
                <a:solidFill>
                  <a:srgbClr val="FFA542"/>
                </a:solidFill>
                <a:latin typeface="+mn-lt"/>
                <a:ea typeface="Inter" panose="020B0604020202020204" charset="0"/>
                <a:cs typeface="Inter" panose="020B0604020202020204" charset="0"/>
              </a:rPr>
              <a:t>Delta Lake</a:t>
            </a:r>
            <a:endParaRPr lang="en-IN" sz="3500" dirty="0">
              <a:solidFill>
                <a:srgbClr val="FFA542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EACF-50E0-8C6C-F754-F179E8D99D42}"/>
              </a:ext>
            </a:extLst>
          </p:cNvPr>
          <p:cNvSpPr txBox="1"/>
          <p:nvPr/>
        </p:nvSpPr>
        <p:spPr>
          <a:xfrm>
            <a:off x="685800" y="4947920"/>
            <a:ext cx="1798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Inter" panose="020B0604020202020204"/>
              </a:rPr>
              <a:t>Presented by,</a:t>
            </a:r>
          </a:p>
          <a:p>
            <a:r>
              <a:rPr lang="en-IN" dirty="0">
                <a:latin typeface="Inter" panose="020B0604020202020204"/>
              </a:rPr>
              <a:t>Amit Kundu</a:t>
            </a:r>
          </a:p>
        </p:txBody>
      </p:sp>
    </p:spTree>
    <p:extLst>
      <p:ext uri="{BB962C8B-B14F-4D97-AF65-F5344CB8AC3E}">
        <p14:creationId xmlns:p14="http://schemas.microsoft.com/office/powerpoint/2010/main" val="39462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E50D-06B7-0AB9-66DF-44D165A7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40" y="2066131"/>
            <a:ext cx="7218680" cy="25160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Inter" panose="020B0604020202020204"/>
              </a:rPr>
              <a:t>Introduction</a:t>
            </a:r>
          </a:p>
          <a:p>
            <a:r>
              <a:rPr lang="en-US" sz="2000" dirty="0">
                <a:latin typeface="Inter" panose="020B0604020202020204"/>
              </a:rPr>
              <a:t>Delta Table Optimization</a:t>
            </a:r>
          </a:p>
          <a:p>
            <a:r>
              <a:rPr lang="en-US" sz="2000" dirty="0">
                <a:latin typeface="Inter" panose="020B0604020202020204"/>
              </a:rPr>
              <a:t>Z-Order Commands</a:t>
            </a:r>
          </a:p>
          <a:p>
            <a:r>
              <a:rPr lang="en-US" sz="2000" dirty="0">
                <a:latin typeface="Inter" panose="020B0604020202020204"/>
              </a:rPr>
              <a:t>ACID Transactions</a:t>
            </a:r>
          </a:p>
          <a:p>
            <a:r>
              <a:rPr lang="en-US" sz="2000" dirty="0">
                <a:latin typeface="Inter" panose="020B0604020202020204"/>
              </a:rPr>
              <a:t>Summary</a:t>
            </a:r>
          </a:p>
          <a:p>
            <a:r>
              <a:rPr lang="en-US" sz="2000" dirty="0">
                <a:latin typeface="Inter" panose="020B0604020202020204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186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A542"/>
                </a:solidFill>
              </a:rPr>
              <a:t>Introduction to Delta Lake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4885B41-1DE5-0822-B169-9FCABDB66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240" y="1999094"/>
            <a:ext cx="10170160" cy="10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latin typeface="Inter" panose="020B0604020202020204"/>
              </a:rPr>
              <a:t>Delta Lake is an open-source storage layer that brings reliability to data lakes.</a:t>
            </a:r>
          </a:p>
          <a:p>
            <a:r>
              <a:rPr lang="en-US" sz="2000" dirty="0">
                <a:latin typeface="Inter" panose="020B0604020202020204"/>
              </a:rPr>
              <a:t>It provides ACID transactions, scalable metadata handling, and unifies streaming and batch data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94462-DF49-566D-A3B3-5876E711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2940679"/>
            <a:ext cx="8178800" cy="33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Delta Table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Improve query performance and reduce latency by optimizing how data is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Inter" panose="020B0604020202020204"/>
              </a:rPr>
              <a:t>Key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File Compaction: Merging small files into larger ones to reduce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Data Skipping: Using statistics to skip irrelevant data during query execution.</a:t>
            </a:r>
          </a:p>
        </p:txBody>
      </p:sp>
    </p:spTree>
    <p:extLst>
      <p:ext uri="{BB962C8B-B14F-4D97-AF65-F5344CB8AC3E}">
        <p14:creationId xmlns:p14="http://schemas.microsoft.com/office/powerpoint/2010/main" val="7161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File Compaction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Inter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Compaction is the process of merging smaller files into larger ones to optimize storage and read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Inter" panose="020B0604020202020204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Reduces the number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Decreases query latency</a:t>
            </a:r>
            <a:endParaRPr lang="en-IN" sz="2000" dirty="0">
              <a:latin typeface="Inter" panose="020B060402020202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4AC068-D3B3-1450-9BDD-E3334613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57" y="3473805"/>
            <a:ext cx="3723005" cy="299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8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Data skipping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Inter" panose="020B0604020202020204"/>
              </a:rPr>
              <a:t>Data skipping leverages file-level statistics to avoid reading irrelevant data, thereby improving query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Inter" panose="020B0604020202020204"/>
              </a:rPr>
              <a:t>How It 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Inter" panose="020B0604020202020204"/>
              </a:rPr>
              <a:t>Statistics such as min and max values are collected for each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Inter" panose="020B0604020202020204"/>
              </a:rPr>
              <a:t>During query execution, files that do not match the query criteria are skipped.</a:t>
            </a:r>
            <a:endParaRPr lang="en-IN" sz="2000" i="0" dirty="0">
              <a:solidFill>
                <a:srgbClr val="272626"/>
              </a:solidFill>
              <a:effectLst/>
              <a:highlight>
                <a:srgbClr val="FFFFFF"/>
              </a:highlight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1492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A542"/>
                </a:solidFill>
                <a:latin typeface="Inter" panose="020B0604020202020204"/>
              </a:rPr>
              <a:t>Z-Order Commands</a:t>
            </a:r>
            <a:endParaRPr lang="en-IN" sz="3500" b="1" dirty="0">
              <a:solidFill>
                <a:srgbClr val="FFA542"/>
              </a:solidFill>
              <a:latin typeface="Inter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Z-Ordering is a technique to optimize the storage of data by ordering it based on the values of one or more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Improves query performance for queries filtering on multiple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Reduces the amount of data read during query execution.</a:t>
            </a:r>
            <a:endParaRPr lang="en-IN" sz="2000" b="0" i="0" dirty="0">
              <a:solidFill>
                <a:srgbClr val="27262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3074" name="Picture 2" descr="No alt text provided for this image">
            <a:extLst>
              <a:ext uri="{FF2B5EF4-FFF2-40B4-BE49-F238E27FC236}">
                <a16:creationId xmlns:a16="http://schemas.microsoft.com/office/drawing/2014/main" id="{9ADCB9E4-3381-66B1-60B7-364FE781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t="7112" r="3250" b="7556"/>
          <a:stretch/>
        </p:blipFill>
        <p:spPr bwMode="auto">
          <a:xfrm>
            <a:off x="2092960" y="3123785"/>
            <a:ext cx="8006080" cy="34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7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FFA542"/>
                </a:solidFill>
              </a:rPr>
              <a:t>ACID Transactions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ACID stands for Atomicity, Consistency, Isolation, Durability.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Inter" panose="020B0604020202020204"/>
              </a:rPr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Atomicity: Ensures all operations within a transaction are completed successfully or none at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Consistency: Ensures data remains consistent before and after the transaction.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Isolation: Ensures transactions are executed in isolation from one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Durability: Ensures that once a transaction is committed, it remains so, even in the event of a system failure.</a:t>
            </a:r>
            <a:endParaRPr lang="en-IN" sz="2000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308541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5AE742B9-A961-4875-AA6B-3614B5BFA9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D84665FB-9D68-47E3-8042-50ECE3543473}"/>
    </a:ext>
  </a:extLst>
</a:theme>
</file>

<file path=ppt/theme/theme3.xml><?xml version="1.0" encoding="utf-8"?>
<a:theme xmlns:a="http://schemas.openxmlformats.org/drawingml/2006/main" name="Agenda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FCC89295-BEF8-491D-BC82-27393BCF621F}"/>
    </a:ext>
  </a:extLst>
</a:theme>
</file>

<file path=ppt/theme/theme4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22F92202-A265-4B0B-8F95-0596B52EAB8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14" ma:contentTypeDescription="Create a new document." ma:contentTypeScope="" ma:versionID="25cba6bc1fba304e6db10097b14bccc6">
  <xsd:schema xmlns:xsd="http://www.w3.org/2001/XMLSchema" xmlns:xs="http://www.w3.org/2001/XMLSchema" xmlns:p="http://schemas.microsoft.com/office/2006/metadata/properties" xmlns:ns2="1d95ae64-cc50-4cb3-9c24-5bff79a51889" xmlns:ns3="27125665-81cf-48a7-a2cc-f091012471fd" targetNamespace="http://schemas.microsoft.com/office/2006/metadata/properties" ma:root="true" ma:fieldsID="b729a021f2ef89f5f4e1bdcdf08a2513" ns2:_="" ns3:_="">
    <xsd:import namespace="1d95ae64-cc50-4cb3-9c24-5bff79a51889"/>
    <xsd:import namespace="27125665-81cf-48a7-a2cc-f09101247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4347987-e27d-4b92-a7fc-f746b28a8a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5665-81cf-48a7-a2cc-f09101247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534929b-be7d-4ec4-b793-69a5e84e8f6e}" ma:internalName="TaxCatchAll" ma:showField="CatchAllData" ma:web="27125665-81cf-48a7-a2cc-f09101247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125665-81cf-48a7-a2cc-f091012471fd" xsi:nil="true"/>
    <lcf76f155ced4ddcb4097134ff3c332f xmlns="1d95ae64-cc50-4cb3-9c24-5bff79a518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99C8D-5DD2-4D97-BAD0-3A7A5E598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C1F8A-1D8E-451F-B475-BC6CF337A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27125665-81cf-48a7-a2cc-f09101247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79D12-93A8-44A0-8B48-06DADDAFB2A7}">
  <ds:schemaRefs>
    <ds:schemaRef ds:uri="http://schemas.microsoft.com/office/2006/metadata/properties"/>
    <ds:schemaRef ds:uri="http://schemas.microsoft.com/office/infopath/2007/PartnerControls"/>
    <ds:schemaRef ds:uri="27125665-81cf-48a7-a2cc-f091012471fd"/>
    <ds:schemaRef ds:uri="1d95ae64-cc50-4cb3-9c24-5bff79a518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Diggibyte template 1</Template>
  <TotalTime>1039</TotalTime>
  <Words>358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Inter</vt:lpstr>
      <vt:lpstr>Intro Slide</vt:lpstr>
      <vt:lpstr>Custom Design</vt:lpstr>
      <vt:lpstr>Agenda Slide</vt:lpstr>
      <vt:lpstr>Title Slide</vt:lpstr>
      <vt:lpstr>PowerPoint Presentation</vt:lpstr>
      <vt:lpstr>Delta 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Kundu</dc:creator>
  <cp:lastModifiedBy>Amit Kundu</cp:lastModifiedBy>
  <cp:revision>36</cp:revision>
  <dcterms:created xsi:type="dcterms:W3CDTF">2024-03-18T07:37:56Z</dcterms:created>
  <dcterms:modified xsi:type="dcterms:W3CDTF">2024-05-17T07:58:44Z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0x01010000909E67F6EDA84F9B45F8A232CC0002</vt:lpwstr>
  </property>
</Properties>
</file>