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  <p:sldMasterId id="2147483664" r:id="rId5"/>
    <p:sldMasterId id="2147483680" r:id="rId6"/>
    <p:sldMasterId id="2147483683" r:id="rId7"/>
  </p:sldMasterIdLst>
  <p:sldIdLst>
    <p:sldId id="263" r:id="rId8"/>
    <p:sldId id="256" r:id="rId9"/>
    <p:sldId id="257" r:id="rId10"/>
    <p:sldId id="297" r:id="rId11"/>
    <p:sldId id="303" r:id="rId12"/>
    <p:sldId id="306" r:id="rId13"/>
    <p:sldId id="310" r:id="rId14"/>
    <p:sldId id="311" r:id="rId15"/>
    <p:sldId id="307" r:id="rId16"/>
    <p:sldId id="30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3E96860-1CBA-22C0-E5BA-59E83BD1F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3018FCCF-5058-B5F9-2BE7-81EDD83560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D714B628-FD6F-F628-2DBE-F811F18AD7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4C353C-694F-851A-207A-8F3BEA232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40272-1EFA-8FC9-12CA-8CFFE718637D}"/>
              </a:ext>
            </a:extLst>
          </p:cNvPr>
          <p:cNvSpPr txBox="1"/>
          <p:nvPr userDrawn="1"/>
        </p:nvSpPr>
        <p:spPr>
          <a:xfrm>
            <a:off x="1512041" y="1843351"/>
            <a:ext cx="8138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 for Headings: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Headings: 35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Heading: Orange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Name: 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Size for Content: 16/18 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Font Color for Content: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Images should be of Good Quality while making In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Always maintain the Sizes everyone on the PPT.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No overlapping should be there.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You can choose different slides from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Home </a:t>
            </a:r>
            <a:r>
              <a:rPr lang="en-US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New Slide </a:t>
            </a:r>
            <a:r>
              <a:rPr lang="en-US" dirty="0">
                <a:latin typeface="Inter" panose="020B0604020202020204" charset="0"/>
                <a:ea typeface="Inter" panose="020B0604020202020204" charset="0"/>
                <a:cs typeface="Inter" panose="020B0604020202020204" charset="0"/>
                <a:sym typeface="Wingdings" panose="05000000000000000000" pitchFamily="2" charset="2"/>
              </a:rPr>
              <a:t>Option</a:t>
            </a:r>
            <a:endParaRPr lang="en-US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endParaRPr lang="en-IN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63D68A-D8CC-7C7E-E85F-2D7052ACDC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4861" y="168586"/>
            <a:ext cx="3982277" cy="111356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>
                <a:solidFill>
                  <a:srgbClr val="FFA542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defRPr>
            </a:lvl1pPr>
          </a:lstStyle>
          <a:p>
            <a:r>
              <a:rPr lang="en-US" dirty="0"/>
              <a:t>Guidelines to Follow: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7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4694EAA-FB47-05AF-676A-85935BD0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BAFF7DE6-B91D-14D2-893D-730F1AD7C0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5888" y="527050"/>
            <a:ext cx="5357812" cy="57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902B-D3DA-E21C-E24F-3BA67B2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398D-1352-E669-9457-056C530A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A401-C80B-BE5F-37DB-8F700D9A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3665-F8BD-543E-07FD-3D4CE13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E79C-22D9-49C2-9579-5EAA19F9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57DAB9C-F6B7-4154-7135-B6D88D3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8" name="Title Placeholder 11">
            <a:extLst>
              <a:ext uri="{FF2B5EF4-FFF2-40B4-BE49-F238E27FC236}">
                <a16:creationId xmlns:a16="http://schemas.microsoft.com/office/drawing/2014/main" id="{B39C32FA-917A-ADE1-5173-F1289592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6A2-B007-BAFE-F07A-254A643A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EAF0-B4F5-F9B2-DF4C-CC4F124E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53A-5088-79E6-5166-8FE07012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F3A-E869-4774-8976-D51F54CF10A7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7741-CB76-B0FC-5233-8E3F23F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0CF3-C517-2FB7-D0DD-1B05D4B5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8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276D1F4-81CD-AB4B-A04F-1F6335988C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374589BB-4B39-D307-7826-DA3BCF9D02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69" y="2499825"/>
            <a:ext cx="4129661" cy="929175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9E519D55-F526-24A1-674E-FD8E5DF596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"/>
            <a:ext cx="1452876" cy="115333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8DDDB7-4128-FC8C-0AFE-871882F372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250ECB37-81BC-AB14-12B2-6034B8ECD8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" y="270382"/>
            <a:ext cx="2716835" cy="611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57433-7D04-2FF7-C324-9DDF1CC75662}"/>
              </a:ext>
            </a:extLst>
          </p:cNvPr>
          <p:cNvSpPr/>
          <p:nvPr userDrawn="1"/>
        </p:nvSpPr>
        <p:spPr>
          <a:xfrm rot="5400000">
            <a:off x="6037521" y="701405"/>
            <a:ext cx="116958" cy="12192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  <a:highlight>
                <a:srgbClr val="FF9900"/>
              </a:highlight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E8D63FD-6EAB-8043-0501-80EEFF7489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8140" y="0"/>
            <a:ext cx="1573860" cy="11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F3A-E869-4774-8976-D51F54CF10A7}" type="datetimeFigureOut">
              <a:rPr lang="en-IN" smtClean="0"/>
              <a:t>16-05-2024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EBD7-B15B-47B8-986A-D00E1EE507E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F7AAC0F5-D3C3-92B8-F6B1-9AF035DBD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39124" y="5692488"/>
            <a:ext cx="1452876" cy="115333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970B457-4FC5-9E54-DDB7-7FDC96C6E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21265"/>
            <a:ext cx="3169920" cy="687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B0F114-5639-5E52-0B2F-5F89CB8FECEF}"/>
              </a:ext>
            </a:extLst>
          </p:cNvPr>
          <p:cNvSpPr txBox="1"/>
          <p:nvPr/>
        </p:nvSpPr>
        <p:spPr>
          <a:xfrm>
            <a:off x="331399" y="2879292"/>
            <a:ext cx="215662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4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Agenda</a:t>
            </a: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028CE9C9-7F65-AC94-B7EC-F764B2FD2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02" y="259713"/>
            <a:ext cx="2145072" cy="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e-up of people shaking hands&#10;&#10;Description automatically generated">
            <a:extLst>
              <a:ext uri="{FF2B5EF4-FFF2-40B4-BE49-F238E27FC236}">
                <a16:creationId xmlns:a16="http://schemas.microsoft.com/office/drawing/2014/main" id="{20917D21-6B27-B746-6F38-41B15C631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21" y="0"/>
            <a:ext cx="12238421" cy="6858000"/>
          </a:xfrm>
          <a:prstGeom prst="rect">
            <a:avLst/>
          </a:prstGeom>
        </p:spPr>
      </p:pic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FB1A082F-083A-DFAF-A287-27D04D551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" y="530667"/>
            <a:ext cx="2145072" cy="482642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31BAEF4C-D1BD-66F5-5F2D-C268FDB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868508"/>
            <a:ext cx="5299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2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3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FFA542"/>
                </a:solidFill>
              </a:rPr>
              <a:t>Summary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RDDs and DataFrames offer a range of transformations for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Some transformations are common to both, while others are specific to each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The choice between RDDs and DataFrames depends on the requirements of the data processing task and the level of control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In general, DataFrames are preferred for structured data processing, while RDDs can be used for more low-level or custom data processing tasks</a:t>
            </a:r>
            <a:endParaRPr lang="en-IN" sz="2000" dirty="0"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615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184-E528-7D20-CBA6-250EF333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5279287"/>
          </a:xfrm>
        </p:spPr>
        <p:txBody>
          <a:bodyPr/>
          <a:lstStyle/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endParaRPr lang="en-IN" sz="6600" b="1" dirty="0"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0" indent="0" algn="ctr">
              <a:buNone/>
            </a:pPr>
            <a:r>
              <a:rPr lang="en-IN" sz="3800" b="1" dirty="0"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81926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162-93FC-2BC3-93A1-61A759AC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27120"/>
            <a:ext cx="4968240" cy="904240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FFA542"/>
                </a:solidFill>
                <a:effectLst/>
                <a:latin typeface="+mn-lt"/>
              </a:rPr>
              <a:t>RDD and Dataframe Transformations</a:t>
            </a:r>
            <a:endParaRPr lang="en-IN" sz="3500" dirty="0">
              <a:solidFill>
                <a:srgbClr val="FFA542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EACF-50E0-8C6C-F754-F179E8D99D42}"/>
              </a:ext>
            </a:extLst>
          </p:cNvPr>
          <p:cNvSpPr txBox="1"/>
          <p:nvPr/>
        </p:nvSpPr>
        <p:spPr>
          <a:xfrm>
            <a:off x="685800" y="4947920"/>
            <a:ext cx="17983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Inter" panose="020B0604020202020204"/>
              </a:rPr>
              <a:t>Presented by,</a:t>
            </a:r>
          </a:p>
          <a:p>
            <a:r>
              <a:rPr lang="en-IN" dirty="0">
                <a:latin typeface="Inter" panose="020B0604020202020204"/>
              </a:rPr>
              <a:t>Amit Kundu</a:t>
            </a:r>
          </a:p>
        </p:txBody>
      </p:sp>
    </p:spTree>
    <p:extLst>
      <p:ext uri="{BB962C8B-B14F-4D97-AF65-F5344CB8AC3E}">
        <p14:creationId xmlns:p14="http://schemas.microsoft.com/office/powerpoint/2010/main" val="394623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E50D-06B7-0AB9-66DF-44D165A7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040" y="2066131"/>
            <a:ext cx="7218680" cy="25160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Inter" panose="020B0604020202020204"/>
              </a:rPr>
              <a:t>Introduction </a:t>
            </a:r>
          </a:p>
          <a:p>
            <a:r>
              <a:rPr lang="en-US" sz="2000" dirty="0">
                <a:latin typeface="Inter" panose="020B0604020202020204"/>
              </a:rPr>
              <a:t>Difference between RDDs and DataFrames</a:t>
            </a:r>
          </a:p>
          <a:p>
            <a:r>
              <a:rPr lang="en-US" sz="2000" dirty="0">
                <a:latin typeface="Inter" panose="020B0604020202020204"/>
              </a:rPr>
              <a:t>Transformations on RDDs</a:t>
            </a:r>
          </a:p>
          <a:p>
            <a:r>
              <a:rPr lang="en-US" sz="2000" dirty="0">
                <a:latin typeface="Inter" panose="020B0604020202020204"/>
              </a:rPr>
              <a:t>Transformations on DataFrames</a:t>
            </a:r>
          </a:p>
          <a:p>
            <a:r>
              <a:rPr lang="en-US" sz="2000" dirty="0">
                <a:latin typeface="Inter" panose="020B0604020202020204"/>
              </a:rPr>
              <a:t>Transformations Specific to RDDs</a:t>
            </a:r>
          </a:p>
          <a:p>
            <a:r>
              <a:rPr lang="en-US" sz="2000" dirty="0">
                <a:latin typeface="Inter" panose="020B0604020202020204"/>
              </a:rPr>
              <a:t>Transformations Specific to DataFrames</a:t>
            </a:r>
          </a:p>
        </p:txBody>
      </p:sp>
    </p:spTree>
    <p:extLst>
      <p:ext uri="{BB962C8B-B14F-4D97-AF65-F5344CB8AC3E}">
        <p14:creationId xmlns:p14="http://schemas.microsoft.com/office/powerpoint/2010/main" val="2251861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A542"/>
                </a:solidFill>
              </a:rPr>
              <a:t>Introduction 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4885B41-1DE5-0822-B169-9FCABDB66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240" y="1583596"/>
            <a:ext cx="10170160" cy="186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latin typeface="Inter" panose="020B0604020202020204"/>
              </a:rPr>
              <a:t>Apache Spark provides two main data abstractions: Resilient Distributed Datasets (RDDs) and DataFrames</a:t>
            </a:r>
          </a:p>
          <a:p>
            <a:r>
              <a:rPr lang="en-US" sz="2000" dirty="0">
                <a:latin typeface="Inter" panose="020B0604020202020204"/>
              </a:rPr>
              <a:t>Transformations are operations applied to RDDs or DataFrames to create new RDDs or DataFrames</a:t>
            </a:r>
          </a:p>
          <a:p>
            <a:r>
              <a:rPr lang="en-US" sz="2000" dirty="0">
                <a:latin typeface="Inter" panose="020B0604020202020204"/>
              </a:rPr>
              <a:t>Some transformations are available for both RDDs and DataFrames, while others are specific to each abstraction</a:t>
            </a:r>
          </a:p>
        </p:txBody>
      </p:sp>
    </p:spTree>
    <p:extLst>
      <p:ext uri="{BB962C8B-B14F-4D97-AF65-F5344CB8AC3E}">
        <p14:creationId xmlns:p14="http://schemas.microsoft.com/office/powerpoint/2010/main" val="4121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A542"/>
                </a:solidFill>
                <a:latin typeface="Inter" panose="020B0604020202020204"/>
              </a:rPr>
              <a:t>Difference between RDDs and DataFrames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RDDs represent unstructured distributed collections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DataFrames represent structured, tabular data with a defined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RDD transformations operate on individual elements within partitions, making them suitable for fine-grained control and processing any type of data, including unstructured and complex types. </a:t>
            </a:r>
            <a:r>
              <a:rPr lang="en-US" sz="2000" dirty="0" err="1">
                <a:latin typeface="Inter" panose="020B0604020202020204"/>
              </a:rPr>
              <a:t>DataFrame</a:t>
            </a:r>
            <a:r>
              <a:rPr lang="en-US" sz="2000" dirty="0">
                <a:latin typeface="Inter" panose="020B0604020202020204"/>
              </a:rPr>
              <a:t> transformations, on the other hand, work at a higher level, operating on columns and rows of structured data, providing optimizations for tabular data processing and a more SQL-like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The difference in data representation and semantics makes certain transformations only applicable to one abstraction</a:t>
            </a:r>
          </a:p>
        </p:txBody>
      </p:sp>
    </p:spTree>
    <p:extLst>
      <p:ext uri="{BB962C8B-B14F-4D97-AF65-F5344CB8AC3E}">
        <p14:creationId xmlns:p14="http://schemas.microsoft.com/office/powerpoint/2010/main" val="7161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A542"/>
                </a:solidFill>
                <a:latin typeface="Inter" panose="020B0604020202020204"/>
              </a:rPr>
              <a:t>Transformations on RDDs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map: Applies a function to each element of the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filter: Selects elements from the RDD that pass a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flatMap: Applies a function to each element and flattens the resulting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union: Combines two RDDs into a new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intersection: Returns a new RDD containing only the elements present in both RDDs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distinct: Returns a new RDD with duplicate elements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sample: Returns a random sample of elements from the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repartition: Reshuffles the data across a different number of partitions</a:t>
            </a:r>
            <a:endParaRPr lang="en-IN" sz="2000" dirty="0"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508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A542"/>
                </a:solidFill>
                <a:latin typeface="Inter" panose="020B0604020202020204"/>
              </a:rPr>
              <a:t>Transformations on DataFrames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map (on DataFrame RDD): Applies a function to each row of the DataFrame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filter: Selects rows from the DataFrame that pass a condition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flatMap (on DataFrame RDD): Applies a function to each row and flattens the resulting sequences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union: Combines two DataFrames into a new DataFrame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intersect: Returns a new DataFrame containing only the rows present in both DataFrames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distinct: Returns a new DataFrame with duplicate rows removed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sample: Returns a random sample of rows from the DataFrames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repartition: Reshuffles the data across a different number of partitions</a:t>
            </a:r>
            <a:endParaRPr lang="en-IN" sz="2000" b="0" i="0" dirty="0">
              <a:solidFill>
                <a:srgbClr val="27262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2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A542"/>
                </a:solidFill>
                <a:latin typeface="Inter" panose="020B0604020202020204"/>
              </a:rPr>
              <a:t>Transformations Specific to RDDs</a:t>
            </a:r>
            <a:endParaRPr lang="en-IN" sz="3500" b="1" dirty="0">
              <a:solidFill>
                <a:srgbClr val="FFA542"/>
              </a:solidFill>
              <a:latin typeface="Inter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92569"/>
            <a:ext cx="9540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mapPartitions: Applies a function to each partition of the RDD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mapPartitionsWithIndex: Applies a function to each partition of the RDD with the partition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coalesce: Decreases the number of partitions in the RDD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262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262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7262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These transformations are specific to RDDs because they operate on the partitions of the RDD, which is a lower-level concept not applicable to DataFrames.</a:t>
            </a:r>
            <a:endParaRPr lang="en-IN" sz="2000" b="0" i="0" dirty="0">
              <a:solidFill>
                <a:srgbClr val="27262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7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64E4-8DD5-D34B-91DF-16B48FBC6F4A}"/>
              </a:ext>
            </a:extLst>
          </p:cNvPr>
          <p:cNvSpPr txBox="1"/>
          <p:nvPr/>
        </p:nvSpPr>
        <p:spPr>
          <a:xfrm>
            <a:off x="599440" y="814154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FFA542"/>
                </a:solidFill>
              </a:rPr>
              <a:t>Transformations Specific to DataFrames</a:t>
            </a:r>
            <a:endParaRPr lang="en-IN" sz="3500" b="1" dirty="0">
              <a:solidFill>
                <a:srgbClr val="FFA542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63FC-E0CB-DF1C-C1B0-A03E10F45C19}"/>
              </a:ext>
            </a:extLst>
          </p:cNvPr>
          <p:cNvSpPr txBox="1"/>
          <p:nvPr/>
        </p:nvSpPr>
        <p:spPr>
          <a:xfrm>
            <a:off x="1158240" y="1460485"/>
            <a:ext cx="95402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join: Joins two DataFrames based on a specified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sort: Sorts the DataFrame based on specified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alias: Renames a column in the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withColumn: Adds a new column or updates an existing column in the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604020202020204"/>
              </a:rPr>
              <a:t>drop: Drops specified columns from the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Inter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Inter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Inter" panose="020B0604020202020204"/>
            </a:endParaRPr>
          </a:p>
          <a:p>
            <a:r>
              <a:rPr lang="en-US" sz="2000" dirty="0"/>
              <a:t>These transformations are specific to DataFrames because they operate on the structured, tabular data and schema of the DataFrame, which is not applicable to the unstructured RDD abstraction.</a:t>
            </a:r>
            <a:endParaRPr lang="en-IN" sz="2000" dirty="0"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308541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5AE742B9-A961-4875-AA6B-3614B5BFA9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D84665FB-9D68-47E3-8042-50ECE3543473}"/>
    </a:ext>
  </a:extLst>
</a:theme>
</file>

<file path=ppt/theme/theme3.xml><?xml version="1.0" encoding="utf-8"?>
<a:theme xmlns:a="http://schemas.openxmlformats.org/drawingml/2006/main" name="Agenda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FCC89295-BEF8-491D-BC82-27393BCF621F}"/>
    </a:ext>
  </a:extLst>
</a:theme>
</file>

<file path=ppt/theme/theme4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L" id="{B05CEF99-2559-42BC-9927-CEAC0E5FC17E}" vid="{22F92202-A265-4B0B-8F95-0596B52EAB8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14" ma:contentTypeDescription="Create a new document." ma:contentTypeScope="" ma:versionID="25cba6bc1fba304e6db10097b14bccc6">
  <xsd:schema xmlns:xsd="http://www.w3.org/2001/XMLSchema" xmlns:xs="http://www.w3.org/2001/XMLSchema" xmlns:p="http://schemas.microsoft.com/office/2006/metadata/properties" xmlns:ns2="1d95ae64-cc50-4cb3-9c24-5bff79a51889" xmlns:ns3="27125665-81cf-48a7-a2cc-f091012471fd" targetNamespace="http://schemas.microsoft.com/office/2006/metadata/properties" ma:root="true" ma:fieldsID="b729a021f2ef89f5f4e1bdcdf08a2513" ns2:_="" ns3:_="">
    <xsd:import namespace="1d95ae64-cc50-4cb3-9c24-5bff79a51889"/>
    <xsd:import namespace="27125665-81cf-48a7-a2cc-f09101247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4347987-e27d-4b92-a7fc-f746b28a8a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25665-81cf-48a7-a2cc-f09101247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534929b-be7d-4ec4-b793-69a5e84e8f6e}" ma:internalName="TaxCatchAll" ma:showField="CatchAllData" ma:web="27125665-81cf-48a7-a2cc-f09101247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125665-81cf-48a7-a2cc-f091012471fd" xsi:nil="true"/>
    <lcf76f155ced4ddcb4097134ff3c332f xmlns="1d95ae64-cc50-4cb3-9c24-5bff79a518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199C8D-5DD2-4D97-BAD0-3A7A5E5983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8C1F8A-1D8E-451F-B475-BC6CF337A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27125665-81cf-48a7-a2cc-f09101247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D79D12-93A8-44A0-8B48-06DADDAFB2A7}">
  <ds:schemaRefs>
    <ds:schemaRef ds:uri="http://schemas.microsoft.com/office/2006/metadata/properties"/>
    <ds:schemaRef ds:uri="http://schemas.microsoft.com/office/infopath/2007/PartnerControls"/>
    <ds:schemaRef ds:uri="27125665-81cf-48a7-a2cc-f091012471fd"/>
    <ds:schemaRef ds:uri="1d95ae64-cc50-4cb3-9c24-5bff79a518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Diggibyte template 1</Template>
  <TotalTime>974</TotalTime>
  <Words>595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Inter</vt:lpstr>
      <vt:lpstr>Intro Slide</vt:lpstr>
      <vt:lpstr>Custom Design</vt:lpstr>
      <vt:lpstr>Agenda Slide</vt:lpstr>
      <vt:lpstr>Title Slide</vt:lpstr>
      <vt:lpstr>PowerPoint Presentation</vt:lpstr>
      <vt:lpstr>RDD and Dataframe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Kundu</dc:creator>
  <cp:lastModifiedBy>Amit Kundu</cp:lastModifiedBy>
  <cp:revision>33</cp:revision>
  <dcterms:created xsi:type="dcterms:W3CDTF">2024-03-18T07:37:56Z</dcterms:created>
  <dcterms:modified xsi:type="dcterms:W3CDTF">2024-05-16T13:24:09Z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0x01010000909E67F6EDA84F9B45F8A232CC0002</vt:lpwstr>
  </property>
</Properties>
</file>