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 id="2147483664" r:id="rId5"/>
    <p:sldMasterId id="2147483680" r:id="rId6"/>
    <p:sldMasterId id="2147483683" r:id="rId7"/>
  </p:sldMasterIdLst>
  <p:sldIdLst>
    <p:sldId id="263" r:id="rId8"/>
    <p:sldId id="256" r:id="rId9"/>
    <p:sldId id="257" r:id="rId10"/>
    <p:sldId id="297" r:id="rId11"/>
    <p:sldId id="303" r:id="rId12"/>
    <p:sldId id="306" r:id="rId13"/>
    <p:sldId id="310" r:id="rId14"/>
    <p:sldId id="311" r:id="rId15"/>
    <p:sldId id="312" r:id="rId16"/>
    <p:sldId id="307" r:id="rId17"/>
    <p:sldId id="308" r:id="rId18"/>
    <p:sldId id="298" r:id="rId19"/>
    <p:sldId id="313"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83E96860-1CBA-22C0-E5BA-59E83BD1FE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9" name="Picture 8" descr="Shape, rectangle&#10;&#10;Description automatically generated">
            <a:extLst>
              <a:ext uri="{FF2B5EF4-FFF2-40B4-BE49-F238E27FC236}">
                <a16:creationId xmlns:a16="http://schemas.microsoft.com/office/drawing/2014/main" id="{3018FCCF-5058-B5F9-2BE7-81EDD83560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1169" y="2499825"/>
            <a:ext cx="4129661" cy="929175"/>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D714B628-FD6F-F628-2DBE-F811F18AD7B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596"/>
            <a:ext cx="1452876" cy="1153335"/>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CC4C353C-694F-851A-207A-8F3BEA23282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0739124" y="5692488"/>
            <a:ext cx="1452876" cy="1153335"/>
          </a:xfrm>
          <a:prstGeom prst="rect">
            <a:avLst/>
          </a:prstGeom>
        </p:spPr>
      </p:pic>
    </p:spTree>
    <p:extLst>
      <p:ext uri="{BB962C8B-B14F-4D97-AF65-F5344CB8AC3E}">
        <p14:creationId xmlns:p14="http://schemas.microsoft.com/office/powerpoint/2010/main" val="10461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B40272-1EFA-8FC9-12CA-8CFFE718637D}"/>
              </a:ext>
            </a:extLst>
          </p:cNvPr>
          <p:cNvSpPr txBox="1"/>
          <p:nvPr userDrawn="1"/>
        </p:nvSpPr>
        <p:spPr>
          <a:xfrm>
            <a:off x="1512041" y="1843351"/>
            <a:ext cx="8138854"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Inter" panose="020B0604020202020204" charset="0"/>
                <a:ea typeface="Inter" panose="020B0604020202020204" charset="0"/>
                <a:cs typeface="Inter" panose="020B0604020202020204" charset="0"/>
              </a:rPr>
              <a:t>Font Name for Headings: Inter</a:t>
            </a:r>
          </a:p>
          <a:p>
            <a:pPr marL="285750" indent="-285750">
              <a:buFont typeface="Arial" panose="020B0604020202020204" pitchFamily="34" charset="0"/>
              <a:buChar char="•"/>
            </a:pPr>
            <a:r>
              <a:rPr lang="en-US" dirty="0">
                <a:latin typeface="Inter" panose="020B0604020202020204" charset="0"/>
                <a:ea typeface="Inter" panose="020B0604020202020204" charset="0"/>
                <a:cs typeface="Inter" panose="020B0604020202020204" charset="0"/>
              </a:rPr>
              <a:t>Font Size For Headings: 35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Font Color for Heading: Orange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Inter" panose="020B0604020202020204" charset="0"/>
              <a:ea typeface="Inter" panose="020B0604020202020204" charset="0"/>
              <a:cs typeface="Inter"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Font Name: Inter</a:t>
            </a:r>
          </a:p>
          <a:p>
            <a:pPr marL="285750" indent="-285750">
              <a:buFont typeface="Arial" panose="020B0604020202020204" pitchFamily="34" charset="0"/>
              <a:buChar char="•"/>
            </a:pPr>
            <a:r>
              <a:rPr lang="en-US" dirty="0">
                <a:latin typeface="Inter" panose="020B0604020202020204" charset="0"/>
                <a:ea typeface="Inter" panose="020B0604020202020204" charset="0"/>
                <a:cs typeface="Inter" panose="020B0604020202020204" charset="0"/>
              </a:rPr>
              <a:t>Font Size for Content: 16/18 /20</a:t>
            </a:r>
          </a:p>
          <a:p>
            <a:pPr marL="285750" indent="-285750">
              <a:buFont typeface="Arial" panose="020B0604020202020204" pitchFamily="34" charset="0"/>
              <a:buChar char="•"/>
            </a:pPr>
            <a:r>
              <a:rPr lang="en-US" dirty="0">
                <a:latin typeface="Inter" panose="020B0604020202020204" charset="0"/>
                <a:ea typeface="Inter" panose="020B0604020202020204" charset="0"/>
                <a:cs typeface="Inter" panose="020B0604020202020204" charset="0"/>
              </a:rPr>
              <a:t>Font Color for Content: Black</a:t>
            </a:r>
          </a:p>
          <a:p>
            <a:pPr marL="285750" indent="-285750">
              <a:buFont typeface="Arial" panose="020B0604020202020204" pitchFamily="34" charset="0"/>
              <a:buChar char="•"/>
            </a:pPr>
            <a:endParaRPr lang="en-US" dirty="0">
              <a:latin typeface="Inter" panose="020B0604020202020204" charset="0"/>
              <a:ea typeface="Inter" panose="020B0604020202020204" charset="0"/>
              <a:cs typeface="Inter" panose="020B060402020202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Inter" panose="020B0604020202020204" charset="0"/>
              <a:ea typeface="Inter" panose="020B0604020202020204" charset="0"/>
              <a:cs typeface="Inter"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Images should be of Good Quality while making In PPT.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Always maintain the Sizes everyone on the PPT.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No overlapping should be there.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Inter" panose="020B0604020202020204" charset="0"/>
              <a:ea typeface="Inter" panose="020B0604020202020204" charset="0"/>
              <a:cs typeface="Inter"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Inter" panose="020B0604020202020204" charset="0"/>
                <a:ea typeface="Inter" panose="020B0604020202020204" charset="0"/>
                <a:cs typeface="Inter" panose="020B0604020202020204" charset="0"/>
              </a:rPr>
              <a:t>You can choose different slides from </a:t>
            </a:r>
            <a:r>
              <a:rPr lang="en-US" b="1" dirty="0">
                <a:latin typeface="Inter" panose="020B0604020202020204" charset="0"/>
                <a:ea typeface="Inter" panose="020B0604020202020204" charset="0"/>
                <a:cs typeface="Inter" panose="020B0604020202020204" charset="0"/>
              </a:rPr>
              <a:t>Home </a:t>
            </a:r>
            <a:r>
              <a:rPr lang="en-US" b="1" dirty="0">
                <a:latin typeface="Inter" panose="020B0604020202020204" charset="0"/>
                <a:ea typeface="Inter" panose="020B0604020202020204" charset="0"/>
                <a:cs typeface="Inter" panose="020B0604020202020204" charset="0"/>
                <a:sym typeface="Wingdings" panose="05000000000000000000" pitchFamily="2" charset="2"/>
              </a:rPr>
              <a:t>New Slide </a:t>
            </a:r>
            <a:r>
              <a:rPr lang="en-US" dirty="0">
                <a:latin typeface="Inter" panose="020B0604020202020204" charset="0"/>
                <a:ea typeface="Inter" panose="020B0604020202020204" charset="0"/>
                <a:cs typeface="Inter" panose="020B0604020202020204" charset="0"/>
                <a:sym typeface="Wingdings" panose="05000000000000000000" pitchFamily="2" charset="2"/>
              </a:rPr>
              <a:t>Option</a:t>
            </a:r>
            <a:endParaRPr lang="en-US" dirty="0">
              <a:latin typeface="Inter" panose="020B0604020202020204" charset="0"/>
              <a:ea typeface="Inter" panose="020B0604020202020204" charset="0"/>
              <a:cs typeface="Inter" panose="020B0604020202020204" charset="0"/>
            </a:endParaRPr>
          </a:p>
          <a:p>
            <a:endParaRPr lang="en-IN" dirty="0">
              <a:latin typeface="Inter" panose="020B0604020202020204" charset="0"/>
              <a:ea typeface="Inter" panose="020B0604020202020204" charset="0"/>
              <a:cs typeface="Inter" panose="020B0604020202020204" charset="0"/>
            </a:endParaRPr>
          </a:p>
        </p:txBody>
      </p:sp>
      <p:sp>
        <p:nvSpPr>
          <p:cNvPr id="8" name="Title 1">
            <a:extLst>
              <a:ext uri="{FF2B5EF4-FFF2-40B4-BE49-F238E27FC236}">
                <a16:creationId xmlns:a16="http://schemas.microsoft.com/office/drawing/2014/main" id="{A863D68A-D8CC-7C7E-E85F-2D7052ACDCBB}"/>
              </a:ext>
            </a:extLst>
          </p:cNvPr>
          <p:cNvSpPr>
            <a:spLocks noGrp="1"/>
          </p:cNvSpPr>
          <p:nvPr>
            <p:ph type="ctrTitle" hasCustomPrompt="1"/>
          </p:nvPr>
        </p:nvSpPr>
        <p:spPr>
          <a:xfrm>
            <a:off x="4104861" y="168586"/>
            <a:ext cx="3982277" cy="1113561"/>
          </a:xfrm>
          <a:prstGeom prst="rect">
            <a:avLst/>
          </a:prstGeom>
        </p:spPr>
        <p:txBody>
          <a:bodyPr anchor="ctr">
            <a:noAutofit/>
          </a:bodyPr>
          <a:lstStyle>
            <a:lvl1pPr algn="l">
              <a:defRPr sz="2800" b="1">
                <a:solidFill>
                  <a:srgbClr val="FFA542"/>
                </a:solidFill>
                <a:latin typeface="Inter" panose="020B0604020202020204" charset="0"/>
                <a:ea typeface="Inter" panose="020B0604020202020204" charset="0"/>
                <a:cs typeface="Inter" panose="020B0604020202020204" charset="0"/>
              </a:defRPr>
            </a:lvl1pPr>
          </a:lstStyle>
          <a:p>
            <a:r>
              <a:rPr lang="en-US" dirty="0"/>
              <a:t>Guidelines to Follow:</a:t>
            </a:r>
            <a:endParaRPr lang="en-IN" dirty="0"/>
          </a:p>
        </p:txBody>
      </p:sp>
    </p:spTree>
    <p:extLst>
      <p:ext uri="{BB962C8B-B14F-4D97-AF65-F5344CB8AC3E}">
        <p14:creationId xmlns:p14="http://schemas.microsoft.com/office/powerpoint/2010/main" val="391308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902B-D3DA-E21C-E24F-3BA67B2A8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9398D-1352-E669-9457-056C530AB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6A401-C80B-BE5F-37DB-8F700D9AF33F}"/>
              </a:ext>
            </a:extLst>
          </p:cNvPr>
          <p:cNvSpPr>
            <a:spLocks noGrp="1"/>
          </p:cNvSpPr>
          <p:nvPr>
            <p:ph type="dt" sz="half" idx="10"/>
          </p:nvPr>
        </p:nvSpPr>
        <p:spPr/>
        <p:txBody>
          <a:bodyPr/>
          <a:lstStyle/>
          <a:p>
            <a:fld id="{B3461F3A-E869-4774-8976-D51F54CF10A7}" type="datetimeFigureOut">
              <a:rPr lang="en-IN" smtClean="0"/>
              <a:t>15-05-2024</a:t>
            </a:fld>
            <a:endParaRPr lang="en-IN"/>
          </a:p>
        </p:txBody>
      </p:sp>
      <p:sp>
        <p:nvSpPr>
          <p:cNvPr id="5" name="Footer Placeholder 4">
            <a:extLst>
              <a:ext uri="{FF2B5EF4-FFF2-40B4-BE49-F238E27FC236}">
                <a16:creationId xmlns:a16="http://schemas.microsoft.com/office/drawing/2014/main" id="{3EA73665-F8BD-543E-07FD-3D4CE13BB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2E79C-22D9-49C2-9579-5EAA19F941D8}"/>
              </a:ext>
            </a:extLst>
          </p:cNvPr>
          <p:cNvSpPr>
            <a:spLocks noGrp="1"/>
          </p:cNvSpPr>
          <p:nvPr>
            <p:ph type="sldNum" sz="quarter" idx="12"/>
          </p:nvPr>
        </p:nvSpPr>
        <p:spPr/>
        <p:txBody>
          <a:bodyPr/>
          <a:lstStyle/>
          <a:p>
            <a:fld id="{47F8EBD7-B15B-47B8-986A-D00E1EE507E9}" type="slidenum">
              <a:rPr lang="en-IN" smtClean="0"/>
              <a:t>‹#›</a:t>
            </a:fld>
            <a:endParaRPr lang="en-IN"/>
          </a:p>
        </p:txBody>
      </p:sp>
    </p:spTree>
    <p:extLst>
      <p:ext uri="{BB962C8B-B14F-4D97-AF65-F5344CB8AC3E}">
        <p14:creationId xmlns:p14="http://schemas.microsoft.com/office/powerpoint/2010/main" val="322274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04694EAA-FB47-05AF-676A-85935BD03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739124" y="5692488"/>
            <a:ext cx="1452876" cy="1153335"/>
          </a:xfrm>
          <a:prstGeom prst="rect">
            <a:avLst/>
          </a:prstGeom>
        </p:spPr>
      </p:pic>
      <p:sp>
        <p:nvSpPr>
          <p:cNvPr id="65" name="Content Placeholder 64">
            <a:extLst>
              <a:ext uri="{FF2B5EF4-FFF2-40B4-BE49-F238E27FC236}">
                <a16:creationId xmlns:a16="http://schemas.microsoft.com/office/drawing/2014/main" id="{BAFF7DE6-B91D-14D2-893D-730F1AD7C0D4}"/>
              </a:ext>
            </a:extLst>
          </p:cNvPr>
          <p:cNvSpPr>
            <a:spLocks noGrp="1"/>
          </p:cNvSpPr>
          <p:nvPr>
            <p:ph sz="quarter" idx="10"/>
          </p:nvPr>
        </p:nvSpPr>
        <p:spPr>
          <a:xfrm>
            <a:off x="3925888" y="527050"/>
            <a:ext cx="5357812" cy="57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386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902B-D3DA-E21C-E24F-3BA67B2A8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9398D-1352-E669-9457-056C530AB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6A401-C80B-BE5F-37DB-8F700D9AF33F}"/>
              </a:ext>
            </a:extLst>
          </p:cNvPr>
          <p:cNvSpPr>
            <a:spLocks noGrp="1"/>
          </p:cNvSpPr>
          <p:nvPr>
            <p:ph type="dt" sz="half" idx="10"/>
          </p:nvPr>
        </p:nvSpPr>
        <p:spPr/>
        <p:txBody>
          <a:bodyPr/>
          <a:lstStyle/>
          <a:p>
            <a:fld id="{B3461F3A-E869-4774-8976-D51F54CF10A7}" type="datetimeFigureOut">
              <a:rPr lang="en-IN" smtClean="0"/>
              <a:t>15-05-2024</a:t>
            </a:fld>
            <a:endParaRPr lang="en-IN"/>
          </a:p>
        </p:txBody>
      </p:sp>
      <p:sp>
        <p:nvSpPr>
          <p:cNvPr id="5" name="Footer Placeholder 4">
            <a:extLst>
              <a:ext uri="{FF2B5EF4-FFF2-40B4-BE49-F238E27FC236}">
                <a16:creationId xmlns:a16="http://schemas.microsoft.com/office/drawing/2014/main" id="{3EA73665-F8BD-543E-07FD-3D4CE13BB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2E79C-22D9-49C2-9579-5EAA19F941D8}"/>
              </a:ext>
            </a:extLst>
          </p:cNvPr>
          <p:cNvSpPr>
            <a:spLocks noGrp="1"/>
          </p:cNvSpPr>
          <p:nvPr>
            <p:ph type="sldNum" sz="quarter" idx="12"/>
          </p:nvPr>
        </p:nvSpPr>
        <p:spPr/>
        <p:txBody>
          <a:bodyPr/>
          <a:lstStyle/>
          <a:p>
            <a:fld id="{47F8EBD7-B15B-47B8-986A-D00E1EE507E9}" type="slidenum">
              <a:rPr lang="en-IN" smtClean="0"/>
              <a:t>‹#›</a:t>
            </a:fld>
            <a:endParaRPr lang="en-IN"/>
          </a:p>
        </p:txBody>
      </p:sp>
    </p:spTree>
    <p:extLst>
      <p:ext uri="{BB962C8B-B14F-4D97-AF65-F5344CB8AC3E}">
        <p14:creationId xmlns:p14="http://schemas.microsoft.com/office/powerpoint/2010/main" val="89043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357DAB9C-F6B7-4154-7135-B6D88D366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6" y="530667"/>
            <a:ext cx="2145072" cy="482642"/>
          </a:xfrm>
          <a:prstGeom prst="rect">
            <a:avLst/>
          </a:prstGeom>
        </p:spPr>
      </p:pic>
      <p:sp>
        <p:nvSpPr>
          <p:cNvPr id="8" name="Title Placeholder 11">
            <a:extLst>
              <a:ext uri="{FF2B5EF4-FFF2-40B4-BE49-F238E27FC236}">
                <a16:creationId xmlns:a16="http://schemas.microsoft.com/office/drawing/2014/main" id="{B39C32FA-917A-ADE1-5173-F128959287AE}"/>
              </a:ext>
            </a:extLst>
          </p:cNvPr>
          <p:cNvSpPr>
            <a:spLocks noGrp="1"/>
          </p:cNvSpPr>
          <p:nvPr>
            <p:ph type="title"/>
          </p:nvPr>
        </p:nvSpPr>
        <p:spPr>
          <a:xfrm>
            <a:off x="276046" y="2868508"/>
            <a:ext cx="5299806" cy="1325563"/>
          </a:xfrm>
          <a:prstGeom prst="rect">
            <a:avLst/>
          </a:prstGeom>
        </p:spPr>
        <p:txBody>
          <a:bodyPr vert="horz" lIns="91440" tIns="45720" rIns="91440" bIns="45720" rtlCol="0" anchor="ctr">
            <a:normAutofit/>
          </a:bodyPr>
          <a:lstStyle/>
          <a:p>
            <a:r>
              <a:rPr lang="en-US"/>
              <a:t>Click to edit Master title style</a:t>
            </a:r>
            <a:endParaRPr lang="en-IN"/>
          </a:p>
        </p:txBody>
      </p:sp>
    </p:spTree>
    <p:extLst>
      <p:ext uri="{BB962C8B-B14F-4D97-AF65-F5344CB8AC3E}">
        <p14:creationId xmlns:p14="http://schemas.microsoft.com/office/powerpoint/2010/main" val="356575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6A2-B007-BAFE-F07A-254A643AB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F6EAF0-B4F5-F9B2-DF4C-CC4F124E0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7ED53A-5088-79E6-5166-8FE07012C478}"/>
              </a:ext>
            </a:extLst>
          </p:cNvPr>
          <p:cNvSpPr>
            <a:spLocks noGrp="1"/>
          </p:cNvSpPr>
          <p:nvPr>
            <p:ph type="dt" sz="half" idx="10"/>
          </p:nvPr>
        </p:nvSpPr>
        <p:spPr/>
        <p:txBody>
          <a:bodyPr/>
          <a:lstStyle/>
          <a:p>
            <a:fld id="{B3461F3A-E869-4774-8976-D51F54CF10A7}" type="datetimeFigureOut">
              <a:rPr lang="en-IN" smtClean="0"/>
              <a:t>15-05-2024</a:t>
            </a:fld>
            <a:endParaRPr lang="en-IN"/>
          </a:p>
        </p:txBody>
      </p:sp>
      <p:sp>
        <p:nvSpPr>
          <p:cNvPr id="5" name="Footer Placeholder 4">
            <a:extLst>
              <a:ext uri="{FF2B5EF4-FFF2-40B4-BE49-F238E27FC236}">
                <a16:creationId xmlns:a16="http://schemas.microsoft.com/office/drawing/2014/main" id="{DCD07741-CB76-B0FC-5233-8E3F23FF8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B0CF3-C517-2FB7-D0DD-1B05D4B5051B}"/>
              </a:ext>
            </a:extLst>
          </p:cNvPr>
          <p:cNvSpPr>
            <a:spLocks noGrp="1"/>
          </p:cNvSpPr>
          <p:nvPr>
            <p:ph type="sldNum" sz="quarter" idx="12"/>
          </p:nvPr>
        </p:nvSpPr>
        <p:spPr/>
        <p:txBody>
          <a:bodyPr/>
          <a:lstStyle/>
          <a:p>
            <a:fld id="{47F8EBD7-B15B-47B8-986A-D00E1EE507E9}" type="slidenum">
              <a:rPr lang="en-IN" smtClean="0"/>
              <a:t>‹#›</a:t>
            </a:fld>
            <a:endParaRPr lang="en-IN"/>
          </a:p>
        </p:txBody>
      </p:sp>
    </p:spTree>
    <p:extLst>
      <p:ext uri="{BB962C8B-B14F-4D97-AF65-F5344CB8AC3E}">
        <p14:creationId xmlns:p14="http://schemas.microsoft.com/office/powerpoint/2010/main" val="2958897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276D1F4-81CD-AB4B-A04F-1F6335988C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3" name="Picture 2" descr="Shape, rectangle&#10;&#10;Description automatically generated">
            <a:extLst>
              <a:ext uri="{FF2B5EF4-FFF2-40B4-BE49-F238E27FC236}">
                <a16:creationId xmlns:a16="http://schemas.microsoft.com/office/drawing/2014/main" id="{374589BB-4B39-D307-7826-DA3BCF9D02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1169" y="2499825"/>
            <a:ext cx="4129661" cy="929175"/>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9E519D55-F526-24A1-674E-FD8E5DF5965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596"/>
            <a:ext cx="1452876" cy="1153335"/>
          </a:xfrm>
          <a:prstGeom prst="rect">
            <a:avLst/>
          </a:prstGeom>
        </p:spPr>
      </p:pic>
      <p:pic>
        <p:nvPicPr>
          <p:cNvPr id="5" name="Picture 4" descr="Shape&#10;&#10;Description automatically generated with low confidence">
            <a:extLst>
              <a:ext uri="{FF2B5EF4-FFF2-40B4-BE49-F238E27FC236}">
                <a16:creationId xmlns:a16="http://schemas.microsoft.com/office/drawing/2014/main" id="{3E8DDDB7-4128-FC8C-0AFE-871882F3726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0739124" y="5692488"/>
            <a:ext cx="1452876" cy="1153335"/>
          </a:xfrm>
          <a:prstGeom prst="rect">
            <a:avLst/>
          </a:prstGeom>
        </p:spPr>
      </p:pic>
    </p:spTree>
    <p:extLst>
      <p:ext uri="{BB962C8B-B14F-4D97-AF65-F5344CB8AC3E}">
        <p14:creationId xmlns:p14="http://schemas.microsoft.com/office/powerpoint/2010/main" val="1579786442"/>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250ECB37-81BC-AB14-12B2-6034B8ECD84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36" y="270382"/>
            <a:ext cx="2716835" cy="611289"/>
          </a:xfrm>
          <a:prstGeom prst="rect">
            <a:avLst/>
          </a:prstGeom>
        </p:spPr>
      </p:pic>
      <p:sp>
        <p:nvSpPr>
          <p:cNvPr id="8" name="Rectangle 7">
            <a:extLst>
              <a:ext uri="{FF2B5EF4-FFF2-40B4-BE49-F238E27FC236}">
                <a16:creationId xmlns:a16="http://schemas.microsoft.com/office/drawing/2014/main" id="{E0A57433-7D04-2FF7-C324-9DDF1CC75662}"/>
              </a:ext>
            </a:extLst>
          </p:cNvPr>
          <p:cNvSpPr/>
          <p:nvPr userDrawn="1"/>
        </p:nvSpPr>
        <p:spPr>
          <a:xfrm rot="5400000">
            <a:off x="6037521" y="701405"/>
            <a:ext cx="116958" cy="12192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9900"/>
              </a:highlight>
            </a:endParaRPr>
          </a:p>
        </p:txBody>
      </p:sp>
      <p:pic>
        <p:nvPicPr>
          <p:cNvPr id="9" name="Picture 8" descr="Shape&#10;&#10;Description automatically generated with low confidence">
            <a:extLst>
              <a:ext uri="{FF2B5EF4-FFF2-40B4-BE49-F238E27FC236}">
                <a16:creationId xmlns:a16="http://schemas.microsoft.com/office/drawing/2014/main" id="{4E8D63FD-6EAB-8043-0501-80EEFF7489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10618140" y="0"/>
            <a:ext cx="1573860" cy="1153335"/>
          </a:xfrm>
          <a:prstGeom prst="rect">
            <a:avLst/>
          </a:prstGeom>
        </p:spPr>
      </p:pic>
    </p:spTree>
    <p:extLst>
      <p:ext uri="{BB962C8B-B14F-4D97-AF65-F5344CB8AC3E}">
        <p14:creationId xmlns:p14="http://schemas.microsoft.com/office/powerpoint/2010/main" val="1489994761"/>
      </p:ext>
    </p:extLst>
  </p:cSld>
  <p:clrMap bg1="lt1" tx1="dk1" bg2="lt2" tx2="dk2" accent1="accent1" accent2="accent2" accent3="accent3" accent4="accent4" accent5="accent5" accent6="accent6" hlink="hlink" folHlink="folHlink"/>
  <p:sldLayoutIdLst>
    <p:sldLayoutId id="2147483665" r:id="rId1"/>
    <p:sldLayoutId id="214748367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61F3A-E869-4774-8976-D51F54CF10A7}" type="datetimeFigureOut">
              <a:rPr lang="en-IN" smtClean="0"/>
              <a:t>15-05-2024</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8EBD7-B15B-47B8-986A-D00E1EE507E9}" type="slidenum">
              <a:rPr lang="en-IN" smtClean="0"/>
              <a:t>‹#›</a:t>
            </a:fld>
            <a:endParaRPr lang="en-IN"/>
          </a:p>
        </p:txBody>
      </p:sp>
      <p:pic>
        <p:nvPicPr>
          <p:cNvPr id="7" name="Picture 6" descr="Shape&#10;&#10;Description automatically generated with low confidence">
            <a:extLst>
              <a:ext uri="{FF2B5EF4-FFF2-40B4-BE49-F238E27FC236}">
                <a16:creationId xmlns:a16="http://schemas.microsoft.com/office/drawing/2014/main" id="{F7AAC0F5-D3C3-92B8-F6B1-9AF035DBD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739124" y="5692488"/>
            <a:ext cx="1452876" cy="1153335"/>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F970B457-4FC5-9E54-DDB7-7FDC96C6E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 y="-21265"/>
            <a:ext cx="3169920" cy="6879265"/>
          </a:xfrm>
          <a:prstGeom prst="rect">
            <a:avLst/>
          </a:prstGeom>
        </p:spPr>
      </p:pic>
      <p:sp>
        <p:nvSpPr>
          <p:cNvPr id="9" name="TextBox 8">
            <a:extLst>
              <a:ext uri="{FF2B5EF4-FFF2-40B4-BE49-F238E27FC236}">
                <a16:creationId xmlns:a16="http://schemas.microsoft.com/office/drawing/2014/main" id="{CBB0F114-5639-5E52-0B2F-5F89CB8FECEF}"/>
              </a:ext>
            </a:extLst>
          </p:cNvPr>
          <p:cNvSpPr txBox="1"/>
          <p:nvPr/>
        </p:nvSpPr>
        <p:spPr>
          <a:xfrm>
            <a:off x="331399" y="2879292"/>
            <a:ext cx="2156620" cy="815351"/>
          </a:xfrm>
          <a:prstGeom prst="rect">
            <a:avLst/>
          </a:prstGeom>
          <a:noFill/>
        </p:spPr>
        <p:txBody>
          <a:bodyPr wrap="square" rtlCol="0">
            <a:spAutoFit/>
          </a:bodyPr>
          <a:lstStyle/>
          <a:p>
            <a:pPr>
              <a:lnSpc>
                <a:spcPct val="130000"/>
              </a:lnSpc>
            </a:pPr>
            <a:r>
              <a:rPr lang="en-IN" sz="4000" b="1" dirty="0">
                <a:solidFill>
                  <a:schemeClr val="bg1"/>
                </a:solidFill>
                <a:latin typeface="Inter" panose="020B0604020202020204" charset="0"/>
                <a:ea typeface="Inter" panose="020B0604020202020204" charset="0"/>
                <a:cs typeface="Inter" panose="020B0604020202020204" charset="0"/>
              </a:rPr>
              <a:t>Agenda</a:t>
            </a:r>
          </a:p>
        </p:txBody>
      </p:sp>
      <p:pic>
        <p:nvPicPr>
          <p:cNvPr id="10" name="Picture 9" descr="Shape, rectangle&#10;&#10;Description automatically generated">
            <a:extLst>
              <a:ext uri="{FF2B5EF4-FFF2-40B4-BE49-F238E27FC236}">
                <a16:creationId xmlns:a16="http://schemas.microsoft.com/office/drawing/2014/main" id="{028CE9C9-7F65-AC94-B7EC-F764B2FD2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53202" y="259713"/>
            <a:ext cx="2145072" cy="482642"/>
          </a:xfrm>
          <a:prstGeom prst="rect">
            <a:avLst/>
          </a:prstGeom>
        </p:spPr>
      </p:pic>
    </p:spTree>
    <p:extLst>
      <p:ext uri="{BB962C8B-B14F-4D97-AF65-F5344CB8AC3E}">
        <p14:creationId xmlns:p14="http://schemas.microsoft.com/office/powerpoint/2010/main" val="2462301324"/>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lose-up of people shaking hands&#10;&#10;Description automatically generated">
            <a:extLst>
              <a:ext uri="{FF2B5EF4-FFF2-40B4-BE49-F238E27FC236}">
                <a16:creationId xmlns:a16="http://schemas.microsoft.com/office/drawing/2014/main" id="{20917D21-6B27-B746-6F38-41B15C631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1" y="0"/>
            <a:ext cx="12238421" cy="6858000"/>
          </a:xfrm>
          <a:prstGeom prst="rect">
            <a:avLst/>
          </a:prstGeom>
        </p:spPr>
      </p:pic>
      <p:pic>
        <p:nvPicPr>
          <p:cNvPr id="10" name="Picture 9" descr="Shape, rectangle&#10;&#10;Description automatically generated">
            <a:extLst>
              <a:ext uri="{FF2B5EF4-FFF2-40B4-BE49-F238E27FC236}">
                <a16:creationId xmlns:a16="http://schemas.microsoft.com/office/drawing/2014/main" id="{FB1A082F-083A-DFAF-A287-27D04D551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316" y="530667"/>
            <a:ext cx="2145072" cy="482642"/>
          </a:xfrm>
          <a:prstGeom prst="rect">
            <a:avLst/>
          </a:prstGeom>
        </p:spPr>
      </p:pic>
      <p:sp>
        <p:nvSpPr>
          <p:cNvPr id="12" name="Title Placeholder 11">
            <a:extLst>
              <a:ext uri="{FF2B5EF4-FFF2-40B4-BE49-F238E27FC236}">
                <a16:creationId xmlns:a16="http://schemas.microsoft.com/office/drawing/2014/main" id="{31BAEF4C-D1BD-66F5-5F2D-C268FDB889AF}"/>
              </a:ext>
            </a:extLst>
          </p:cNvPr>
          <p:cNvSpPr>
            <a:spLocks noGrp="1"/>
          </p:cNvSpPr>
          <p:nvPr>
            <p:ph type="title"/>
          </p:nvPr>
        </p:nvSpPr>
        <p:spPr>
          <a:xfrm>
            <a:off x="276046" y="2868508"/>
            <a:ext cx="5299806" cy="1325563"/>
          </a:xfrm>
          <a:prstGeom prst="rect">
            <a:avLst/>
          </a:prstGeom>
        </p:spPr>
        <p:txBody>
          <a:bodyPr vert="horz" lIns="91440" tIns="45720" rIns="91440" bIns="45720" rtlCol="0" anchor="ctr">
            <a:normAutofit/>
          </a:bodyPr>
          <a:lstStyle/>
          <a:p>
            <a:r>
              <a:rPr lang="en-US"/>
              <a:t>Click to edit Master title style</a:t>
            </a:r>
            <a:endParaRPr lang="en-IN"/>
          </a:p>
        </p:txBody>
      </p:sp>
    </p:spTree>
    <p:extLst>
      <p:ext uri="{BB962C8B-B14F-4D97-AF65-F5344CB8AC3E}">
        <p14:creationId xmlns:p14="http://schemas.microsoft.com/office/powerpoint/2010/main" val="2990325297"/>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33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pt-BR" sz="3500" b="1" dirty="0">
                <a:solidFill>
                  <a:srgbClr val="FFA542"/>
                </a:solidFill>
              </a:rPr>
              <a:t>Bucketing</a:t>
            </a:r>
            <a:endParaRPr lang="en-IN" sz="3500" b="1" dirty="0">
              <a:solidFill>
                <a:srgbClr val="FFA542"/>
              </a:solidFill>
              <a:latin typeface="Abadi" panose="020B0604020104020204" pitchFamily="34" charset="0"/>
            </a:endParaRP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60485"/>
            <a:ext cx="954024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panose="020B0604020202020204"/>
              </a:rPr>
              <a:t>Bucketing is a method that organizing data into predetermined-size buckets or files using hash functions. Each bucket functions as a file, and data within a given bucket possess the same hash value. This approach offers greater precision in data organization and can prove especially advantageous for specific query types.</a:t>
            </a:r>
            <a:endParaRPr lang="en-IN" sz="2000" dirty="0">
              <a:latin typeface="Inter" panose="020B0604020202020204"/>
            </a:endParaRPr>
          </a:p>
        </p:txBody>
      </p:sp>
    </p:spTree>
    <p:extLst>
      <p:ext uri="{BB962C8B-B14F-4D97-AF65-F5344CB8AC3E}">
        <p14:creationId xmlns:p14="http://schemas.microsoft.com/office/powerpoint/2010/main" val="63085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pt-BR" sz="3500" b="1" dirty="0">
                <a:solidFill>
                  <a:srgbClr val="FFA542"/>
                </a:solidFill>
              </a:rPr>
              <a:t>Why is Bucketing important?</a:t>
            </a:r>
            <a:endParaRPr lang="en-IN" sz="3500" b="1" dirty="0">
              <a:solidFill>
                <a:srgbClr val="FFA542"/>
              </a:solidFill>
              <a:latin typeface="Abadi" panose="020B0604020104020204" pitchFamily="34" charset="0"/>
            </a:endParaRP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60485"/>
            <a:ext cx="954024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panose="020B0604020202020204"/>
              </a:rPr>
              <a:t>Enhancing Performance: Utilizing bucketing in Spark tasks like </a:t>
            </a:r>
            <a:r>
              <a:rPr lang="en-US" sz="2000" dirty="0" err="1">
                <a:latin typeface="Inter" panose="020B0604020202020204"/>
              </a:rPr>
              <a:t>groupBy</a:t>
            </a:r>
            <a:r>
              <a:rPr lang="en-US" sz="2000" dirty="0">
                <a:latin typeface="Inter" panose="020B0604020202020204"/>
              </a:rPr>
              <a:t>, join, and </a:t>
            </a:r>
            <a:r>
              <a:rPr lang="en-US" sz="2000" dirty="0" err="1">
                <a:latin typeface="Inter" panose="020B0604020202020204"/>
              </a:rPr>
              <a:t>orderBy</a:t>
            </a:r>
            <a:r>
              <a:rPr lang="en-US" sz="2000" dirty="0">
                <a:latin typeface="Inter" panose="020B0604020202020204"/>
              </a:rPr>
              <a:t> can significantly boost job effectiveness by reducing output sizes and minimizing network shuffling during shuffle operations.</a:t>
            </a:r>
          </a:p>
          <a:p>
            <a:pPr marL="285750" indent="-285750">
              <a:buFont typeface="Arial" panose="020B0604020202020204" pitchFamily="34" charset="0"/>
              <a:buChar char="•"/>
            </a:pPr>
            <a:r>
              <a:rPr lang="en-US" sz="2000" dirty="0">
                <a:latin typeface="Inter" panose="020B0604020202020204"/>
              </a:rPr>
              <a:t>Mitigate Data Skew: Bucketing plays a crucial role in operations by helping alleviate data skew, optimizing resource allocation for increased processing efficiency.</a:t>
            </a:r>
          </a:p>
          <a:p>
            <a:pPr marL="285750" indent="-285750">
              <a:buFont typeface="Arial" panose="020B0604020202020204" pitchFamily="34" charset="0"/>
              <a:buChar char="•"/>
            </a:pPr>
            <a:r>
              <a:rPr lang="en-US" sz="2000" dirty="0">
                <a:latin typeface="Inter" panose="020B0604020202020204"/>
              </a:rPr>
              <a:t>Minimize Data Redundancy: Through selective targeting of data subsets, bucketing in Spark eliminates the necessity for exhaustive scans, thereby reducing IO overhead and improving query execution efficiency for enhanced performance.</a:t>
            </a:r>
            <a:endParaRPr lang="en-IN" sz="2000" dirty="0">
              <a:latin typeface="Inter" panose="020B0604020202020204"/>
            </a:endParaRPr>
          </a:p>
        </p:txBody>
      </p:sp>
      <p:sp>
        <p:nvSpPr>
          <p:cNvPr id="5" name="TextBox 4">
            <a:extLst>
              <a:ext uri="{FF2B5EF4-FFF2-40B4-BE49-F238E27FC236}">
                <a16:creationId xmlns:a16="http://schemas.microsoft.com/office/drawing/2014/main" id="{FC612F39-276E-7E27-3F6C-7217A8326D50}"/>
              </a:ext>
            </a:extLst>
          </p:cNvPr>
          <p:cNvSpPr txBox="1"/>
          <p:nvPr/>
        </p:nvSpPr>
        <p:spPr>
          <a:xfrm>
            <a:off x="1635760" y="4717241"/>
            <a:ext cx="8585200" cy="646331"/>
          </a:xfrm>
          <a:prstGeom prst="rect">
            <a:avLst/>
          </a:prstGeom>
          <a:noFill/>
        </p:spPr>
        <p:txBody>
          <a:bodyPr wrap="square">
            <a:spAutoFit/>
          </a:bodyPr>
          <a:lstStyle/>
          <a:p>
            <a:r>
              <a:rPr lang="en-IN" dirty="0" err="1"/>
              <a:t>df.write.bucketBy</a:t>
            </a:r>
            <a:r>
              <a:rPr lang="en-IN" dirty="0"/>
              <a:t>(</a:t>
            </a:r>
            <a:r>
              <a:rPr lang="en-IN" dirty="0" err="1"/>
              <a:t>numBuckets</a:t>
            </a:r>
            <a:r>
              <a:rPr lang="en-IN" dirty="0"/>
              <a:t>, “</a:t>
            </a:r>
            <a:r>
              <a:rPr lang="en-IN" dirty="0" err="1"/>
              <a:t>column_name</a:t>
            </a:r>
            <a:r>
              <a:rPr lang="en-IN" dirty="0"/>
              <a:t>”).parquet(“</a:t>
            </a:r>
            <a:r>
              <a:rPr lang="en-IN" dirty="0" err="1"/>
              <a:t>output_path</a:t>
            </a:r>
            <a:r>
              <a:rPr lang="en-IN" dirty="0"/>
              <a:t>”) </a:t>
            </a:r>
          </a:p>
          <a:p>
            <a:endParaRPr lang="en-IN" dirty="0"/>
          </a:p>
        </p:txBody>
      </p:sp>
    </p:spTree>
    <p:extLst>
      <p:ext uri="{BB962C8B-B14F-4D97-AF65-F5344CB8AC3E}">
        <p14:creationId xmlns:p14="http://schemas.microsoft.com/office/powerpoint/2010/main" val="188615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US" sz="3500" b="1" dirty="0">
                <a:solidFill>
                  <a:srgbClr val="FFA542"/>
                </a:solidFill>
              </a:rPr>
              <a:t>Z-Ordering</a:t>
            </a:r>
            <a:endParaRPr lang="en-IN" sz="3500" b="1" dirty="0">
              <a:solidFill>
                <a:srgbClr val="FFA542"/>
              </a:solidFill>
              <a:latin typeface="Abadi" panose="020B0604020104020204" pitchFamily="34" charset="0"/>
            </a:endParaRP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60485"/>
            <a:ext cx="954024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panose="020B0604020202020204"/>
              </a:rPr>
              <a:t>Z-ordering is a technique to </a:t>
            </a:r>
            <a:r>
              <a:rPr lang="en-US" sz="2000" dirty="0" err="1">
                <a:latin typeface="Inter" panose="020B0604020202020204"/>
              </a:rPr>
              <a:t>colocate</a:t>
            </a:r>
            <a:r>
              <a:rPr lang="en-US" sz="2000" dirty="0">
                <a:latin typeface="Inter" panose="020B0604020202020204"/>
              </a:rPr>
              <a:t> related information in the same set of files.</a:t>
            </a:r>
          </a:p>
          <a:p>
            <a:pPr marL="285750" indent="-285750">
              <a:buFont typeface="Arial" panose="020B0604020202020204" pitchFamily="34" charset="0"/>
              <a:buChar char="•"/>
            </a:pPr>
            <a:r>
              <a:rPr lang="en-US" sz="2000" dirty="0">
                <a:latin typeface="Inter" panose="020B0604020202020204"/>
              </a:rPr>
              <a:t>In Spark implementation, Z-ordering serves to arrange columns to guarantee closeness of associated data. This deliberate organization proves particularly advantageous during spatial queries, as it amplifies the effectiveness of accessing and handling spatially related data.</a:t>
            </a:r>
            <a:endParaRPr lang="en-IN" sz="2000" dirty="0">
              <a:latin typeface="Inter" panose="020B0604020202020204"/>
            </a:endParaRPr>
          </a:p>
        </p:txBody>
      </p:sp>
      <p:sp>
        <p:nvSpPr>
          <p:cNvPr id="7" name="TextBox 6">
            <a:extLst>
              <a:ext uri="{FF2B5EF4-FFF2-40B4-BE49-F238E27FC236}">
                <a16:creationId xmlns:a16="http://schemas.microsoft.com/office/drawing/2014/main" id="{BC8C57A7-F31D-075B-CD3B-6F4BE1B64F4A}"/>
              </a:ext>
            </a:extLst>
          </p:cNvPr>
          <p:cNvSpPr txBox="1"/>
          <p:nvPr/>
        </p:nvSpPr>
        <p:spPr>
          <a:xfrm>
            <a:off x="2138680" y="3581634"/>
            <a:ext cx="7579360" cy="369332"/>
          </a:xfrm>
          <a:prstGeom prst="rect">
            <a:avLst/>
          </a:prstGeom>
          <a:noFill/>
        </p:spPr>
        <p:txBody>
          <a:bodyPr wrap="square">
            <a:spAutoFit/>
          </a:bodyPr>
          <a:lstStyle/>
          <a:p>
            <a:r>
              <a:rPr lang="en-IN" dirty="0" err="1"/>
              <a:t>df.write.option</a:t>
            </a:r>
            <a:r>
              <a:rPr lang="en-IN" dirty="0"/>
              <a:t>(“</a:t>
            </a:r>
            <a:r>
              <a:rPr lang="en-IN" dirty="0" err="1"/>
              <a:t>zOrderCol</a:t>
            </a:r>
            <a:r>
              <a:rPr lang="en-IN" dirty="0"/>
              <a:t>”, “</a:t>
            </a:r>
            <a:r>
              <a:rPr lang="en-IN" dirty="0" err="1"/>
              <a:t>column_name</a:t>
            </a:r>
            <a:r>
              <a:rPr lang="en-IN" dirty="0"/>
              <a:t>”).parquet(“</a:t>
            </a:r>
            <a:r>
              <a:rPr lang="en-IN" dirty="0" err="1"/>
              <a:t>output_path</a:t>
            </a:r>
            <a:r>
              <a:rPr lang="en-IN" dirty="0"/>
              <a:t>”) </a:t>
            </a:r>
          </a:p>
        </p:txBody>
      </p:sp>
    </p:spTree>
    <p:extLst>
      <p:ext uri="{BB962C8B-B14F-4D97-AF65-F5344CB8AC3E}">
        <p14:creationId xmlns:p14="http://schemas.microsoft.com/office/powerpoint/2010/main" val="148819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US" sz="3500" b="1" dirty="0">
                <a:solidFill>
                  <a:srgbClr val="FFA542"/>
                </a:solidFill>
              </a:rPr>
              <a:t>Z-Ordering</a:t>
            </a:r>
            <a:endParaRPr lang="en-IN" sz="3500" b="1" dirty="0">
              <a:solidFill>
                <a:srgbClr val="FFA542"/>
              </a:solidFill>
              <a:latin typeface="Abadi" panose="020B0604020104020204" pitchFamily="34" charset="0"/>
            </a:endParaRPr>
          </a:p>
        </p:txBody>
      </p:sp>
      <p:pic>
        <p:nvPicPr>
          <p:cNvPr id="5" name="Picture 4">
            <a:extLst>
              <a:ext uri="{FF2B5EF4-FFF2-40B4-BE49-F238E27FC236}">
                <a16:creationId xmlns:a16="http://schemas.microsoft.com/office/drawing/2014/main" id="{C331DC7A-C54E-BD5E-487C-E098D12724B3}"/>
              </a:ext>
            </a:extLst>
          </p:cNvPr>
          <p:cNvPicPr>
            <a:picLocks noChangeAspect="1"/>
          </p:cNvPicPr>
          <p:nvPr/>
        </p:nvPicPr>
        <p:blipFill>
          <a:blip r:embed="rId2"/>
          <a:stretch>
            <a:fillRect/>
          </a:stretch>
        </p:blipFill>
        <p:spPr>
          <a:xfrm>
            <a:off x="2182265" y="1778000"/>
            <a:ext cx="7827470" cy="3771915"/>
          </a:xfrm>
          <a:prstGeom prst="rect">
            <a:avLst/>
          </a:prstGeom>
        </p:spPr>
      </p:pic>
    </p:spTree>
    <p:extLst>
      <p:ext uri="{BB962C8B-B14F-4D97-AF65-F5344CB8AC3E}">
        <p14:creationId xmlns:p14="http://schemas.microsoft.com/office/powerpoint/2010/main" val="154410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FB184-E528-7D20-CBA6-250EF333EAD6}"/>
              </a:ext>
            </a:extLst>
          </p:cNvPr>
          <p:cNvSpPr>
            <a:spLocks noGrp="1"/>
          </p:cNvSpPr>
          <p:nvPr>
            <p:ph idx="1"/>
          </p:nvPr>
        </p:nvSpPr>
        <p:spPr>
          <a:xfrm>
            <a:off x="838200" y="962025"/>
            <a:ext cx="10515600" cy="5279287"/>
          </a:xfrm>
        </p:spPr>
        <p:txBody>
          <a:bodyPr/>
          <a:lstStyle/>
          <a:p>
            <a:pPr marL="0" indent="0" algn="ctr">
              <a:buNone/>
            </a:pPr>
            <a:endParaRPr lang="en-IN" sz="6600" b="1" dirty="0">
              <a:latin typeface="Inter" panose="020B0604020202020204" charset="0"/>
              <a:ea typeface="Inter" panose="020B0604020202020204" charset="0"/>
              <a:cs typeface="Inter" panose="020B0604020202020204" charset="0"/>
            </a:endParaRPr>
          </a:p>
          <a:p>
            <a:pPr marL="0" indent="0" algn="ctr">
              <a:buNone/>
            </a:pPr>
            <a:endParaRPr lang="en-IN" sz="6600" b="1" dirty="0">
              <a:latin typeface="Inter" panose="020B0604020202020204" charset="0"/>
              <a:ea typeface="Inter" panose="020B0604020202020204" charset="0"/>
              <a:cs typeface="Inter" panose="020B0604020202020204" charset="0"/>
            </a:endParaRPr>
          </a:p>
          <a:p>
            <a:pPr marL="0" indent="0" algn="ctr">
              <a:buNone/>
            </a:pPr>
            <a:r>
              <a:rPr lang="en-IN" sz="3800" b="1" dirty="0">
                <a:latin typeface="Inter" panose="020B0604020202020204" charset="0"/>
                <a:ea typeface="Inter" panose="020B0604020202020204" charset="0"/>
                <a:cs typeface="Inter" panose="020B0604020202020204" charset="0"/>
              </a:rPr>
              <a:t>THANK YOU !!</a:t>
            </a:r>
          </a:p>
        </p:txBody>
      </p:sp>
    </p:spTree>
    <p:extLst>
      <p:ext uri="{BB962C8B-B14F-4D97-AF65-F5344CB8AC3E}">
        <p14:creationId xmlns:p14="http://schemas.microsoft.com/office/powerpoint/2010/main" val="42819264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B162-93FC-2BC3-93A1-61A759AC4D9B}"/>
              </a:ext>
            </a:extLst>
          </p:cNvPr>
          <p:cNvSpPr>
            <a:spLocks noGrp="1"/>
          </p:cNvSpPr>
          <p:nvPr>
            <p:ph type="ctrTitle"/>
          </p:nvPr>
        </p:nvSpPr>
        <p:spPr>
          <a:xfrm>
            <a:off x="0" y="3627120"/>
            <a:ext cx="4968240" cy="904240"/>
          </a:xfrm>
        </p:spPr>
        <p:txBody>
          <a:bodyPr>
            <a:normAutofit/>
          </a:bodyPr>
          <a:lstStyle/>
          <a:p>
            <a:pPr marL="0" indent="0">
              <a:lnSpc>
                <a:spcPct val="100000"/>
              </a:lnSpc>
              <a:buNone/>
            </a:pPr>
            <a:r>
              <a:rPr kumimoji="0" lang="en-US" altLang="en-US" sz="3500" b="0" i="0" u="none" strike="noStrike" cap="none" normalizeH="0" baseline="0" dirty="0">
                <a:ln>
                  <a:noFill/>
                </a:ln>
                <a:solidFill>
                  <a:srgbClr val="FFA542"/>
                </a:solidFill>
                <a:effectLst/>
                <a:latin typeface="+mn-lt"/>
              </a:rPr>
              <a:t>Spark Optim</a:t>
            </a:r>
            <a:r>
              <a:rPr lang="en-US" altLang="en-US" sz="3500" dirty="0">
                <a:solidFill>
                  <a:srgbClr val="FFA542"/>
                </a:solidFill>
                <a:latin typeface="+mn-lt"/>
              </a:rPr>
              <a:t>ization</a:t>
            </a:r>
            <a:endParaRPr lang="en-IN" sz="3500" dirty="0">
              <a:solidFill>
                <a:srgbClr val="FFA542"/>
              </a:solidFill>
              <a:latin typeface="Inter" panose="020B0604020202020204" charset="0"/>
              <a:ea typeface="Inter" panose="020B0604020202020204" charset="0"/>
              <a:cs typeface="Inter" panose="020B0604020202020204" charset="0"/>
            </a:endParaRPr>
          </a:p>
        </p:txBody>
      </p:sp>
      <p:sp>
        <p:nvSpPr>
          <p:cNvPr id="3" name="TextBox 2">
            <a:extLst>
              <a:ext uri="{FF2B5EF4-FFF2-40B4-BE49-F238E27FC236}">
                <a16:creationId xmlns:a16="http://schemas.microsoft.com/office/drawing/2014/main" id="{A0B5EACF-50E0-8C6C-F754-F179E8D99D42}"/>
              </a:ext>
            </a:extLst>
          </p:cNvPr>
          <p:cNvSpPr txBox="1"/>
          <p:nvPr/>
        </p:nvSpPr>
        <p:spPr>
          <a:xfrm>
            <a:off x="685800" y="4947920"/>
            <a:ext cx="1798320" cy="677108"/>
          </a:xfrm>
          <a:prstGeom prst="rect">
            <a:avLst/>
          </a:prstGeom>
          <a:noFill/>
        </p:spPr>
        <p:txBody>
          <a:bodyPr wrap="square" rtlCol="0">
            <a:spAutoFit/>
          </a:bodyPr>
          <a:lstStyle/>
          <a:p>
            <a:r>
              <a:rPr lang="en-IN" sz="2000" dirty="0">
                <a:latin typeface="Inter" panose="020B0604020202020204"/>
              </a:rPr>
              <a:t>Presented by,</a:t>
            </a:r>
          </a:p>
          <a:p>
            <a:r>
              <a:rPr lang="en-IN" dirty="0">
                <a:latin typeface="Inter" panose="020B0604020202020204"/>
              </a:rPr>
              <a:t>Amit Kundu</a:t>
            </a:r>
          </a:p>
        </p:txBody>
      </p:sp>
    </p:spTree>
    <p:extLst>
      <p:ext uri="{BB962C8B-B14F-4D97-AF65-F5344CB8AC3E}">
        <p14:creationId xmlns:p14="http://schemas.microsoft.com/office/powerpoint/2010/main" val="39462375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FE50D-06B7-0AB9-66DF-44D165A7DF99}"/>
              </a:ext>
            </a:extLst>
          </p:cNvPr>
          <p:cNvSpPr>
            <a:spLocks noGrp="1"/>
          </p:cNvSpPr>
          <p:nvPr>
            <p:ph idx="1"/>
          </p:nvPr>
        </p:nvSpPr>
        <p:spPr>
          <a:xfrm>
            <a:off x="3495040" y="2066131"/>
            <a:ext cx="7218680" cy="2516029"/>
          </a:xfrm>
        </p:spPr>
        <p:txBody>
          <a:bodyPr>
            <a:normAutofit/>
          </a:bodyPr>
          <a:lstStyle/>
          <a:p>
            <a:r>
              <a:rPr lang="en-US" sz="2000" dirty="0">
                <a:latin typeface="Inter" panose="020B0604020202020204"/>
              </a:rPr>
              <a:t>What is Spark?</a:t>
            </a:r>
          </a:p>
          <a:p>
            <a:r>
              <a:rPr lang="en-US" sz="2000" dirty="0">
                <a:latin typeface="Inter" panose="020B0604020202020204"/>
              </a:rPr>
              <a:t>Impact of inefficient performance on Spark jobs</a:t>
            </a:r>
          </a:p>
          <a:p>
            <a:r>
              <a:rPr lang="en-US" sz="2000" dirty="0">
                <a:latin typeface="Inter" panose="020B0604020202020204"/>
              </a:rPr>
              <a:t>Partitioning</a:t>
            </a:r>
          </a:p>
          <a:p>
            <a:r>
              <a:rPr lang="en-US" sz="2000" dirty="0">
                <a:solidFill>
                  <a:srgbClr val="000000"/>
                </a:solidFill>
                <a:latin typeface="Inter" panose="020B0604020202020204"/>
              </a:rPr>
              <a:t>B</a:t>
            </a:r>
            <a:r>
              <a:rPr lang="en-US" sz="2000" kern="1200" dirty="0">
                <a:solidFill>
                  <a:srgbClr val="000000"/>
                </a:solidFill>
                <a:effectLst/>
                <a:latin typeface="Inter" panose="020B0604020202020204"/>
              </a:rPr>
              <a:t>ucketing</a:t>
            </a:r>
          </a:p>
          <a:p>
            <a:r>
              <a:rPr lang="en-US" sz="2000" dirty="0">
                <a:latin typeface="Inter" panose="020B0604020202020204"/>
              </a:rPr>
              <a:t>Z-ordering</a:t>
            </a:r>
          </a:p>
        </p:txBody>
      </p:sp>
    </p:spTree>
    <p:extLst>
      <p:ext uri="{BB962C8B-B14F-4D97-AF65-F5344CB8AC3E}">
        <p14:creationId xmlns:p14="http://schemas.microsoft.com/office/powerpoint/2010/main" val="225186135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30942"/>
          </a:xfrm>
          <a:prstGeom prst="rect">
            <a:avLst/>
          </a:prstGeom>
          <a:noFill/>
        </p:spPr>
        <p:txBody>
          <a:bodyPr wrap="square" rtlCol="0">
            <a:spAutoFit/>
          </a:bodyPr>
          <a:lstStyle/>
          <a:p>
            <a:pPr algn="ctr"/>
            <a:r>
              <a:rPr lang="en-US" sz="3500" b="1" dirty="0">
                <a:solidFill>
                  <a:srgbClr val="FFA542"/>
                </a:solidFill>
              </a:rPr>
              <a:t>What is Spark? </a:t>
            </a:r>
            <a:endParaRPr lang="en-IN" sz="3500" b="1" dirty="0">
              <a:solidFill>
                <a:srgbClr val="FFA542"/>
              </a:solidFill>
              <a:latin typeface="Abadi" panose="020B0604020104020204" pitchFamily="34" charset="0"/>
            </a:endParaRPr>
          </a:p>
        </p:txBody>
      </p:sp>
      <p:sp>
        <p:nvSpPr>
          <p:cNvPr id="4" name="Content Placeholder 1">
            <a:extLst>
              <a:ext uri="{FF2B5EF4-FFF2-40B4-BE49-F238E27FC236}">
                <a16:creationId xmlns:a16="http://schemas.microsoft.com/office/drawing/2014/main" id="{64885B41-1DE5-0822-B169-9FCABDB66C1D}"/>
              </a:ext>
            </a:extLst>
          </p:cNvPr>
          <p:cNvSpPr>
            <a:spLocks noGrp="1" noChangeArrowheads="1"/>
          </p:cNvSpPr>
          <p:nvPr>
            <p:ph idx="1"/>
          </p:nvPr>
        </p:nvSpPr>
        <p:spPr bwMode="auto">
          <a:xfrm>
            <a:off x="904240" y="1722095"/>
            <a:ext cx="10170160" cy="158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dirty="0">
                <a:latin typeface="Inter" panose="020B0604020202020204"/>
              </a:rPr>
              <a:t>Spark is a powerful distributed computing framework that processes large-scale data.</a:t>
            </a:r>
          </a:p>
          <a:p>
            <a:r>
              <a:rPr lang="en-US" sz="2000" dirty="0">
                <a:latin typeface="Inter" panose="020B0604020202020204"/>
              </a:rPr>
              <a:t>Apache Spark has established itself as a robust solution for processing vast amounts of data, providing scalability and performance benefits. Within the domain of </a:t>
            </a:r>
            <a:r>
              <a:rPr lang="en-US" sz="2000" dirty="0" err="1">
                <a:latin typeface="Inter" panose="020B0604020202020204"/>
              </a:rPr>
              <a:t>PySpark</a:t>
            </a:r>
            <a:r>
              <a:rPr lang="en-US" sz="2000" dirty="0">
                <a:latin typeface="Inter" panose="020B0604020202020204"/>
              </a:rPr>
              <a:t>, effective data handling becomes essential, with three primary strategies standing out: partitioning, bucketing, and z-ordering.</a:t>
            </a:r>
          </a:p>
        </p:txBody>
      </p:sp>
      <p:pic>
        <p:nvPicPr>
          <p:cNvPr id="4098" name="Picture 2" descr="Spark Overview">
            <a:extLst>
              <a:ext uri="{FF2B5EF4-FFF2-40B4-BE49-F238E27FC236}">
                <a16:creationId xmlns:a16="http://schemas.microsoft.com/office/drawing/2014/main" id="{4AEC306C-3BF1-4797-82E0-2E18E67135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85" t="5216" r="7783" b="6727"/>
          <a:stretch/>
        </p:blipFill>
        <p:spPr bwMode="auto">
          <a:xfrm>
            <a:off x="3169920" y="3660109"/>
            <a:ext cx="5943600" cy="291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IN" sz="3500" b="1" dirty="0">
                <a:solidFill>
                  <a:srgbClr val="FFA542"/>
                </a:solidFill>
                <a:latin typeface="Inter" panose="020B0604020202020204"/>
              </a:rPr>
              <a:t>Why to Optimize Performance?</a:t>
            </a: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92569"/>
            <a:ext cx="9540240"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panose="020B0604020202020204"/>
              </a:rPr>
              <a:t>Performance Boost: Optimizations enhance the speed and efficiency of data processing, ensuring faster job execution.</a:t>
            </a:r>
          </a:p>
          <a:p>
            <a:pPr marL="285750" indent="-285750">
              <a:buFont typeface="Arial" panose="020B0604020202020204" pitchFamily="34" charset="0"/>
              <a:buChar char="•"/>
            </a:pPr>
            <a:r>
              <a:rPr lang="en-US" sz="2000" dirty="0">
                <a:latin typeface="Inter" panose="020B0604020202020204"/>
              </a:rPr>
              <a:t>Resource Efficiency: They maximize the utilization of CPU, memory, and network resources, preventing wastage in distributed computing.</a:t>
            </a:r>
          </a:p>
          <a:p>
            <a:pPr marL="285750" indent="-285750">
              <a:buFont typeface="Arial" panose="020B0604020202020204" pitchFamily="34" charset="0"/>
              <a:buChar char="•"/>
            </a:pPr>
            <a:r>
              <a:rPr lang="en-US" sz="2000" dirty="0">
                <a:latin typeface="Inter" panose="020B0604020202020204"/>
              </a:rPr>
              <a:t>Cost Savings: By reducing computational overhead, optimizations lead to lower cloud computing costs.</a:t>
            </a:r>
          </a:p>
          <a:p>
            <a:pPr marL="285750" indent="-285750">
              <a:buFont typeface="Arial" panose="020B0604020202020204" pitchFamily="34" charset="0"/>
              <a:buChar char="•"/>
            </a:pPr>
            <a:r>
              <a:rPr lang="en-US" sz="2000" dirty="0">
                <a:latin typeface="Inter" panose="020B0604020202020204"/>
              </a:rPr>
              <a:t>Scalability: Spark can handle larger datasets and more complex tasks efficiently with optimizations.</a:t>
            </a:r>
          </a:p>
          <a:p>
            <a:pPr marL="285750" indent="-285750">
              <a:buFont typeface="Arial" panose="020B0604020202020204" pitchFamily="34" charset="0"/>
              <a:buChar char="•"/>
            </a:pPr>
            <a:r>
              <a:rPr lang="en-US" sz="2000" dirty="0">
                <a:latin typeface="Inter" panose="020B0604020202020204"/>
              </a:rPr>
              <a:t>Data Integrity: Optimizations help maintain data quality and consistency by addressing issues like skew and redundancy.</a:t>
            </a:r>
          </a:p>
          <a:p>
            <a:pPr marL="285750" indent="-285750">
              <a:buFont typeface="Arial" panose="020B0604020202020204" pitchFamily="34" charset="0"/>
              <a:buChar char="•"/>
            </a:pPr>
            <a:r>
              <a:rPr lang="en-US" sz="2000" dirty="0">
                <a:latin typeface="Inter" panose="020B0604020202020204"/>
              </a:rPr>
              <a:t>These are the effective ways to optimize spark performance:</a:t>
            </a:r>
          </a:p>
          <a:p>
            <a:pPr marL="2114550" lvl="4" indent="-285750">
              <a:buFont typeface="Arial" panose="020B0604020202020204" pitchFamily="34" charset="0"/>
              <a:buChar char="•"/>
            </a:pPr>
            <a:r>
              <a:rPr lang="en-US" sz="2000" dirty="0">
                <a:latin typeface="Inter" panose="020B0604020202020204"/>
              </a:rPr>
              <a:t>Partitioning</a:t>
            </a:r>
          </a:p>
          <a:p>
            <a:pPr marL="2114550" lvl="4" indent="-285750">
              <a:buFont typeface="Arial" panose="020B0604020202020204" pitchFamily="34" charset="0"/>
              <a:buChar char="•"/>
            </a:pPr>
            <a:r>
              <a:rPr lang="en-US" dirty="0">
                <a:solidFill>
                  <a:srgbClr val="000000"/>
                </a:solidFill>
                <a:latin typeface="Inter" panose="020B0604020202020204"/>
              </a:rPr>
              <a:t>B</a:t>
            </a:r>
            <a:r>
              <a:rPr lang="en-US" kern="1200" dirty="0">
                <a:solidFill>
                  <a:srgbClr val="000000"/>
                </a:solidFill>
                <a:effectLst/>
                <a:latin typeface="Inter" panose="020B0604020202020204"/>
                <a:ea typeface="+mn-ea"/>
                <a:cs typeface="+mn-cs"/>
              </a:rPr>
              <a:t>ucketing</a:t>
            </a:r>
            <a:endParaRPr lang="en-US" sz="2000" dirty="0">
              <a:latin typeface="Inter" panose="020B0604020202020204"/>
            </a:endParaRPr>
          </a:p>
          <a:p>
            <a:pPr marL="2114550" lvl="4" indent="-285750">
              <a:buFont typeface="Arial" panose="020B0604020202020204" pitchFamily="34" charset="0"/>
              <a:buChar char="•"/>
            </a:pPr>
            <a:r>
              <a:rPr lang="en-US" sz="2000" dirty="0">
                <a:latin typeface="Inter" panose="020B0604020202020204"/>
              </a:rPr>
              <a:t>Z-ordering</a:t>
            </a:r>
          </a:p>
          <a:p>
            <a:pPr marL="285750" indent="-285750">
              <a:buFont typeface="Arial" panose="020B0604020202020204" pitchFamily="34" charset="0"/>
              <a:buChar char="•"/>
            </a:pPr>
            <a:endParaRPr lang="en-US" sz="2000" dirty="0">
              <a:latin typeface="Inter" panose="020B0604020202020204"/>
            </a:endParaRPr>
          </a:p>
        </p:txBody>
      </p:sp>
    </p:spTree>
    <p:extLst>
      <p:ext uri="{BB962C8B-B14F-4D97-AF65-F5344CB8AC3E}">
        <p14:creationId xmlns:p14="http://schemas.microsoft.com/office/powerpoint/2010/main" val="71617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IN" sz="3500" b="1" dirty="0">
                <a:solidFill>
                  <a:srgbClr val="FFA542"/>
                </a:solidFill>
                <a:latin typeface="Inter" panose="020B0604020202020204"/>
              </a:rPr>
              <a:t>Partitioning</a:t>
            </a: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92569"/>
            <a:ext cx="954024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panose="020B0604020202020204"/>
              </a:rPr>
              <a:t>Partitioning is a technique that involves dividing large datasets into smaller, more manageable parts. In Spark, partitions are the basic units of parallelism, and organizing data into partitions can significantly improve performance. By distributing data across multiple partitions, Spark can execute operations in parallel, leveraging the full power of a cluster.</a:t>
            </a:r>
            <a:endParaRPr lang="en-IN" sz="2000" dirty="0">
              <a:latin typeface="Inter" panose="020B0604020202020204"/>
            </a:endParaRPr>
          </a:p>
        </p:txBody>
      </p:sp>
    </p:spTree>
    <p:extLst>
      <p:ext uri="{BB962C8B-B14F-4D97-AF65-F5344CB8AC3E}">
        <p14:creationId xmlns:p14="http://schemas.microsoft.com/office/powerpoint/2010/main" val="145083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IN" sz="3500" b="1" dirty="0">
                <a:solidFill>
                  <a:srgbClr val="FFA542"/>
                </a:solidFill>
                <a:latin typeface="Inter" panose="020B0604020202020204"/>
              </a:rPr>
              <a:t>Why we need Partitioning?</a:t>
            </a: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92569"/>
            <a:ext cx="9540240" cy="2554545"/>
          </a:xfrm>
          <a:prstGeom prst="rect">
            <a:avLst/>
          </a:prstGeom>
          <a:noFill/>
        </p:spPr>
        <p:txBody>
          <a:bodyPr wrap="square" rtlCol="0">
            <a:spAutoFit/>
          </a:bodyPr>
          <a:lstStyle/>
          <a:p>
            <a:pPr algn="l">
              <a:buFont typeface="Arial" panose="020B0604020202020204" pitchFamily="34" charset="0"/>
              <a:buChar char="•"/>
            </a:pPr>
            <a:r>
              <a:rPr lang="en-IN" sz="2000" i="0" dirty="0">
                <a:solidFill>
                  <a:srgbClr val="272626"/>
                </a:solidFill>
                <a:effectLst/>
                <a:highlight>
                  <a:srgbClr val="FFFFFF"/>
                </a:highlight>
                <a:latin typeface="Arial" panose="020B0604020202020204" pitchFamily="34" charset="0"/>
              </a:rPr>
              <a:t>Load Balancing: Guaranteeing fair distribution of data across partitions optimizes cluster utilization, addressing data skew and averting uneven workload distribution among nodes.</a:t>
            </a:r>
          </a:p>
          <a:p>
            <a:pPr algn="l">
              <a:buFont typeface="Arial" panose="020B0604020202020204" pitchFamily="34" charset="0"/>
              <a:buChar char="•"/>
            </a:pPr>
            <a:r>
              <a:rPr lang="en-IN" sz="2000" i="0" dirty="0">
                <a:solidFill>
                  <a:srgbClr val="272626"/>
                </a:solidFill>
                <a:effectLst/>
                <a:highlight>
                  <a:srgbClr val="FFFFFF"/>
                </a:highlight>
                <a:latin typeface="Arial" panose="020B0604020202020204" pitchFamily="34" charset="0"/>
              </a:rPr>
              <a:t>Network Optimization: Implementing a well-crafted partitioning strategy minimizes network data transfer during operations such as join or </a:t>
            </a:r>
            <a:r>
              <a:rPr lang="en-IN" sz="2000" i="0" dirty="0" err="1">
                <a:solidFill>
                  <a:srgbClr val="272626"/>
                </a:solidFill>
                <a:effectLst/>
                <a:highlight>
                  <a:srgbClr val="FFFFFF"/>
                </a:highlight>
                <a:latin typeface="Arial" panose="020B0604020202020204" pitchFamily="34" charset="0"/>
              </a:rPr>
              <a:t>groupByKey</a:t>
            </a:r>
            <a:r>
              <a:rPr lang="en-IN" sz="2000" i="0" dirty="0">
                <a:solidFill>
                  <a:srgbClr val="272626"/>
                </a:solidFill>
                <a:effectLst/>
                <a:highlight>
                  <a:srgbClr val="FFFFFF"/>
                </a:highlight>
                <a:latin typeface="Arial" panose="020B0604020202020204" pitchFamily="34" charset="0"/>
              </a:rPr>
              <a:t>, accelerating execution speed by minimizing unnecessary data shuffling.</a:t>
            </a:r>
          </a:p>
          <a:p>
            <a:pPr algn="l">
              <a:buFont typeface="Arial" panose="020B0604020202020204" pitchFamily="34" charset="0"/>
              <a:buChar char="•"/>
            </a:pPr>
            <a:r>
              <a:rPr lang="en-IN" sz="2000" i="0" dirty="0">
                <a:solidFill>
                  <a:srgbClr val="272626"/>
                </a:solidFill>
                <a:effectLst/>
                <a:highlight>
                  <a:srgbClr val="FFFFFF"/>
                </a:highlight>
                <a:latin typeface="Arial" panose="020B0604020202020204" pitchFamily="34" charset="0"/>
              </a:rPr>
              <a:t>Parallelism: Fine-tuning partitions allows for parallel and autonomous processing on various nodes, maximizing the cluster's computational capabilities.</a:t>
            </a:r>
            <a:endParaRPr lang="en-IN" sz="2000" b="0" i="0" dirty="0">
              <a:solidFill>
                <a:srgbClr val="272626"/>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281492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IN" sz="3500" b="1" dirty="0">
                <a:solidFill>
                  <a:srgbClr val="FFA542"/>
                </a:solidFill>
                <a:latin typeface="Inter" panose="020B0604020202020204"/>
              </a:rPr>
              <a:t>Types of Partitioning</a:t>
            </a:r>
          </a:p>
        </p:txBody>
      </p:sp>
      <p:sp>
        <p:nvSpPr>
          <p:cNvPr id="3" name="TextBox 2">
            <a:extLst>
              <a:ext uri="{FF2B5EF4-FFF2-40B4-BE49-F238E27FC236}">
                <a16:creationId xmlns:a16="http://schemas.microsoft.com/office/drawing/2014/main" id="{97BD63FC-E0CB-DF1C-C1B0-A03E10F45C19}"/>
              </a:ext>
            </a:extLst>
          </p:cNvPr>
          <p:cNvSpPr txBox="1"/>
          <p:nvPr/>
        </p:nvSpPr>
        <p:spPr>
          <a:xfrm>
            <a:off x="1158240" y="1492569"/>
            <a:ext cx="9540240"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272626"/>
                </a:solidFill>
                <a:effectLst/>
                <a:highlight>
                  <a:srgbClr val="FFFFFF"/>
                </a:highlight>
                <a:latin typeface="Arial" panose="020B0604020202020204" pitchFamily="34" charset="0"/>
              </a:rPr>
              <a:t>Hash Partitioning: Spark employs a hash function to ascertain the partition to which a given record is assigned. Assuming a suitable hash function, this method guarantees a uniform distribution of data across partitions. It is frequently employed in join-related procedures. </a:t>
            </a:r>
          </a:p>
          <a:p>
            <a:pPr marL="342900" indent="-342900" algn="l">
              <a:buFont typeface="Arial" panose="020B0604020202020204" pitchFamily="34" charset="0"/>
              <a:buChar char="•"/>
            </a:pPr>
            <a:r>
              <a:rPr lang="en-US" sz="2000" b="0" i="0" dirty="0">
                <a:solidFill>
                  <a:srgbClr val="272626"/>
                </a:solidFill>
                <a:effectLst/>
                <a:highlight>
                  <a:srgbClr val="FFFFFF"/>
                </a:highlight>
                <a:latin typeface="Arial" panose="020B0604020202020204" pitchFamily="34" charset="0"/>
              </a:rPr>
              <a:t>Range Partitioning: Data is divided using a predetermined range of values in a process known as range partitioning. When your data, like dates or numerical values, has a natural ordering, this is helpful. </a:t>
            </a:r>
          </a:p>
          <a:p>
            <a:pPr marL="342900" indent="-342900" algn="l">
              <a:buFont typeface="Arial" panose="020B0604020202020204" pitchFamily="34" charset="0"/>
              <a:buChar char="•"/>
            </a:pPr>
            <a:r>
              <a:rPr lang="en-US" sz="2000" b="0" i="0" dirty="0">
                <a:solidFill>
                  <a:srgbClr val="272626"/>
                </a:solidFill>
                <a:effectLst/>
                <a:highlight>
                  <a:srgbClr val="FFFFFF"/>
                </a:highlight>
                <a:latin typeface="Arial" panose="020B0604020202020204" pitchFamily="34" charset="0"/>
              </a:rPr>
              <a:t>Custom Partitioning: This feature lets you design a partitioning plan that is unique to your needs. Partitioning your data according to particular features or business logic may be necessary for this. </a:t>
            </a:r>
            <a:endParaRPr lang="en-IN" sz="2000" b="0" i="0" dirty="0">
              <a:solidFill>
                <a:srgbClr val="272626"/>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404177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4E4-8DD5-D34B-91DF-16B48FBC6F4A}"/>
              </a:ext>
            </a:extLst>
          </p:cNvPr>
          <p:cNvSpPr txBox="1"/>
          <p:nvPr/>
        </p:nvSpPr>
        <p:spPr>
          <a:xfrm>
            <a:off x="599440" y="814154"/>
            <a:ext cx="9784080" cy="646331"/>
          </a:xfrm>
          <a:prstGeom prst="rect">
            <a:avLst/>
          </a:prstGeom>
          <a:noFill/>
        </p:spPr>
        <p:txBody>
          <a:bodyPr wrap="square" rtlCol="0">
            <a:spAutoFit/>
          </a:bodyPr>
          <a:lstStyle/>
          <a:p>
            <a:pPr algn="ctr"/>
            <a:r>
              <a:rPr lang="en-IN" sz="3500" b="1" dirty="0">
                <a:solidFill>
                  <a:srgbClr val="FFA542"/>
                </a:solidFill>
                <a:latin typeface="Inter" panose="020B0604020202020204"/>
              </a:rPr>
              <a:t>Partitioning by Department</a:t>
            </a:r>
          </a:p>
        </p:txBody>
      </p:sp>
      <p:pic>
        <p:nvPicPr>
          <p:cNvPr id="7" name="Picture 6">
            <a:extLst>
              <a:ext uri="{FF2B5EF4-FFF2-40B4-BE49-F238E27FC236}">
                <a16:creationId xmlns:a16="http://schemas.microsoft.com/office/drawing/2014/main" id="{F1627E4B-14B3-5FB7-DA94-56D46A7AF440}"/>
              </a:ext>
            </a:extLst>
          </p:cNvPr>
          <p:cNvPicPr>
            <a:picLocks noChangeAspect="1"/>
          </p:cNvPicPr>
          <p:nvPr/>
        </p:nvPicPr>
        <p:blipFill>
          <a:blip r:embed="rId2"/>
          <a:stretch>
            <a:fillRect/>
          </a:stretch>
        </p:blipFill>
        <p:spPr>
          <a:xfrm>
            <a:off x="1175651" y="1357023"/>
            <a:ext cx="9840698" cy="4143953"/>
          </a:xfrm>
          <a:prstGeom prst="rect">
            <a:avLst/>
          </a:prstGeom>
        </p:spPr>
      </p:pic>
    </p:spTree>
    <p:extLst>
      <p:ext uri="{BB962C8B-B14F-4D97-AF65-F5344CB8AC3E}">
        <p14:creationId xmlns:p14="http://schemas.microsoft.com/office/powerpoint/2010/main" val="620711738"/>
      </p:ext>
    </p:extLst>
  </p:cSld>
  <p:clrMapOvr>
    <a:masterClrMapping/>
  </p:clrMapOvr>
</p:sld>
</file>

<file path=ppt/theme/theme1.xml><?xml version="1.0" encoding="utf-8"?>
<a:theme xmlns:a="http://schemas.openxmlformats.org/drawingml/2006/main" name="Intro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toML" id="{B05CEF99-2559-42BC-9927-CEAC0E5FC17E}" vid="{5AE742B9-A961-4875-AA6B-3614B5BFA9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toML" id="{B05CEF99-2559-42BC-9927-CEAC0E5FC17E}" vid="{D84665FB-9D68-47E3-8042-50ECE3543473}"/>
    </a:ext>
  </a:extLst>
</a:theme>
</file>

<file path=ppt/theme/theme3.xml><?xml version="1.0" encoding="utf-8"?>
<a:theme xmlns:a="http://schemas.openxmlformats.org/drawingml/2006/main" name="Agenda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toML" id="{B05CEF99-2559-42BC-9927-CEAC0E5FC17E}" vid="{FCC89295-BEF8-491D-BC82-27393BCF621F}"/>
    </a:ext>
  </a:extLst>
</a:theme>
</file>

<file path=ppt/theme/theme4.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toML" id="{B05CEF99-2559-42BC-9927-CEAC0E5FC17E}" vid="{22F92202-A265-4B0B-8F95-0596B52EAB8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0909E67F6EDA84F9B45F8A232CC0002" ma:contentTypeVersion="14" ma:contentTypeDescription="Create a new document." ma:contentTypeScope="" ma:versionID="25cba6bc1fba304e6db10097b14bccc6">
  <xsd:schema xmlns:xsd="http://www.w3.org/2001/XMLSchema" xmlns:xs="http://www.w3.org/2001/XMLSchema" xmlns:p="http://schemas.microsoft.com/office/2006/metadata/properties" xmlns:ns2="1d95ae64-cc50-4cb3-9c24-5bff79a51889" xmlns:ns3="27125665-81cf-48a7-a2cc-f091012471fd" targetNamespace="http://schemas.microsoft.com/office/2006/metadata/properties" ma:root="true" ma:fieldsID="b729a021f2ef89f5f4e1bdcdf08a2513" ns2:_="" ns3:_="">
    <xsd:import namespace="1d95ae64-cc50-4cb3-9c24-5bff79a51889"/>
    <xsd:import namespace="27125665-81cf-48a7-a2cc-f091012471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5ae64-cc50-4cb3-9c24-5bff79a51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4347987-e27d-4b92-a7fc-f746b28a8a19"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125665-81cf-48a7-a2cc-f091012471f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c534929b-be7d-4ec4-b793-69a5e84e8f6e}" ma:internalName="TaxCatchAll" ma:showField="CatchAllData" ma:web="27125665-81cf-48a7-a2cc-f091012471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7125665-81cf-48a7-a2cc-f091012471fd" xsi:nil="true"/>
    <lcf76f155ced4ddcb4097134ff3c332f xmlns="1d95ae64-cc50-4cb3-9c24-5bff79a518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199C8D-5DD2-4D97-BAD0-3A7A5E5983D1}">
  <ds:schemaRefs>
    <ds:schemaRef ds:uri="http://schemas.microsoft.com/sharepoint/v3/contenttype/forms"/>
  </ds:schemaRefs>
</ds:datastoreItem>
</file>

<file path=customXml/itemProps2.xml><?xml version="1.0" encoding="utf-8"?>
<ds:datastoreItem xmlns:ds="http://schemas.openxmlformats.org/officeDocument/2006/customXml" ds:itemID="{1E8C1F8A-1D8E-451F-B475-BC6CF337A7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5ae64-cc50-4cb3-9c24-5bff79a51889"/>
    <ds:schemaRef ds:uri="27125665-81cf-48a7-a2cc-f091012471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D79D12-93A8-44A0-8B48-06DADDAFB2A7}">
  <ds:schemaRefs>
    <ds:schemaRef ds:uri="http://schemas.microsoft.com/office/2006/metadata/properties"/>
    <ds:schemaRef ds:uri="http://schemas.microsoft.com/office/infopath/2007/PartnerControls"/>
    <ds:schemaRef ds:uri="27125665-81cf-48a7-a2cc-f091012471fd"/>
    <ds:schemaRef ds:uri="1d95ae64-cc50-4cb3-9c24-5bff79a51889"/>
  </ds:schemaRefs>
</ds:datastoreItem>
</file>

<file path=docProps/app.xml><?xml version="1.0" encoding="utf-8"?>
<Properties xmlns="http://schemas.openxmlformats.org/officeDocument/2006/extended-properties" xmlns:vt="http://schemas.openxmlformats.org/officeDocument/2006/docPropsVTypes">
  <Template>PPt Diggibyte template 1</Template>
  <TotalTime>820</TotalTime>
  <Words>702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Abadi</vt:lpstr>
      <vt:lpstr>Arial</vt:lpstr>
      <vt:lpstr>Calibri</vt:lpstr>
      <vt:lpstr>Calibri Light</vt:lpstr>
      <vt:lpstr>Inter</vt:lpstr>
      <vt:lpstr>Intro Slide</vt:lpstr>
      <vt:lpstr>Custom Design</vt:lpstr>
      <vt:lpstr>Agenda Slide</vt:lpstr>
      <vt:lpstr>Title Slide</vt:lpstr>
      <vt:lpstr>PowerPoint Presentation</vt:lpstr>
      <vt:lpstr>Spark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Kundu</dc:creator>
  <cp:lastModifiedBy>Amit Kundu</cp:lastModifiedBy>
  <cp:revision>29</cp:revision>
  <dcterms:created xsi:type="dcterms:W3CDTF">2024-03-18T07:37:56Z</dcterms:created>
  <dcterms:modified xsi:type="dcterms:W3CDTF">2024-05-15T11:19:29Z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0x01010000909E67F6EDA84F9B45F8A232CC0002</vt:lpwstr>
  </property>
</Properties>
</file>