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2"/>
  </p:notesMasterIdLst>
  <p:sldIdLst>
    <p:sldId id="256" r:id="rId2"/>
    <p:sldId id="259" r:id="rId3"/>
    <p:sldId id="276" r:id="rId4"/>
    <p:sldId id="288" r:id="rId5"/>
    <p:sldId id="287" r:id="rId6"/>
    <p:sldId id="277" r:id="rId7"/>
    <p:sldId id="264" r:id="rId8"/>
    <p:sldId id="292" r:id="rId9"/>
    <p:sldId id="289" r:id="rId10"/>
    <p:sldId id="279" r:id="rId11"/>
    <p:sldId id="290" r:id="rId12"/>
    <p:sldId id="283" r:id="rId13"/>
    <p:sldId id="260" r:id="rId14"/>
    <p:sldId id="257" r:id="rId15"/>
    <p:sldId id="278" r:id="rId16"/>
    <p:sldId id="261" r:id="rId17"/>
    <p:sldId id="280" r:id="rId18"/>
    <p:sldId id="291" r:id="rId19"/>
    <p:sldId id="284" r:id="rId20"/>
    <p:sldId id="266" r:id="rId21"/>
  </p:sldIdLst>
  <p:sldSz cx="9144000" cy="5143500" type="screen16x9"/>
  <p:notesSz cx="6858000" cy="9144000"/>
  <p:embeddedFontLst>
    <p:embeddedFont>
      <p:font typeface="Poppins" panose="020B0604020202020204" charset="0"/>
      <p:regular r:id="rId23"/>
      <p:bold r:id="rId24"/>
      <p:italic r:id="rId25"/>
      <p:boldItalic r:id="rId26"/>
    </p:embeddedFont>
    <p:embeddedFont>
      <p:font typeface="Poppins Light"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ni Chittauri" initials="SC" lastIdx="1" clrIdx="0">
    <p:extLst>
      <p:ext uri="{19B8F6BF-5375-455C-9EA6-DF929625EA0E}">
        <p15:presenceInfo xmlns:p15="http://schemas.microsoft.com/office/powerpoint/2012/main" userId="4533094287a4cb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035AFF-09EF-415D-86F0-4E06B85D687C}">
  <a:tblStyle styleId="{10035AFF-09EF-415D-86F0-4E06B85D687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291" autoAdjust="0"/>
  </p:normalViewPr>
  <p:slideViewPr>
    <p:cSldViewPr snapToGrid="0">
      <p:cViewPr>
        <p:scale>
          <a:sx n="100" d="100"/>
          <a:sy n="100" d="100"/>
        </p:scale>
        <p:origin x="45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28T12:24:56.896"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99795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06614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46600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563165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6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0" name="Google Shape;20;p2"/>
          <p:cNvSpPr txBox="1">
            <a:spLocks noGrp="1"/>
          </p:cNvSpPr>
          <p:nvPr>
            <p:ph type="ctrTitle"/>
          </p:nvPr>
        </p:nvSpPr>
        <p:spPr>
          <a:xfrm>
            <a:off x="2211600" y="1991850"/>
            <a:ext cx="4720800" cy="11598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0000"/>
        </a:solidFill>
        <a:effectLst/>
      </p:bgPr>
    </p:bg>
    <p:spTree>
      <p:nvGrpSpPr>
        <p:cNvPr id="1" name="Shape 21"/>
        <p:cNvGrpSpPr/>
        <p:nvPr/>
      </p:nvGrpSpPr>
      <p:grpSpPr>
        <a:xfrm>
          <a:off x="0" y="0"/>
          <a:ext cx="0" cy="0"/>
          <a:chOff x="0" y="0"/>
          <a:chExt cx="0" cy="0"/>
        </a:xfrm>
      </p:grpSpPr>
      <p:sp>
        <p:nvSpPr>
          <p:cNvPr id="22" name="Google Shape;22;p3"/>
          <p:cNvSpPr/>
          <p:nvPr/>
        </p:nvSpPr>
        <p:spPr>
          <a:xfrm>
            <a:off x="1592400" y="-407850"/>
            <a:ext cx="5959200" cy="5959200"/>
          </a:xfrm>
          <a:prstGeom prst="ellipse">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3" name="Google Shape;23;p3"/>
          <p:cNvGrpSpPr/>
          <p:nvPr/>
        </p:nvGrpSpPr>
        <p:grpSpPr>
          <a:xfrm>
            <a:off x="6427669" y="2502633"/>
            <a:ext cx="2324700" cy="2324700"/>
            <a:chOff x="-474900" y="321200"/>
            <a:chExt cx="2324700" cy="2324700"/>
          </a:xfrm>
        </p:grpSpPr>
        <p:sp>
          <p:nvSpPr>
            <p:cNvPr id="24" name="Google Shape;24;p3"/>
            <p:cNvSpPr/>
            <p:nvPr/>
          </p:nvSpPr>
          <p:spPr>
            <a:xfrm>
              <a:off x="-474900" y="321200"/>
              <a:ext cx="2324700" cy="23247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Google Shape;25;p3"/>
            <p:cNvSpPr/>
            <p:nvPr/>
          </p:nvSpPr>
          <p:spPr>
            <a:xfrm>
              <a:off x="120725" y="916825"/>
              <a:ext cx="1133400" cy="11334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26;p3"/>
            <p:cNvSpPr/>
            <p:nvPr/>
          </p:nvSpPr>
          <p:spPr>
            <a:xfrm>
              <a:off x="-137125" y="658975"/>
              <a:ext cx="1649100" cy="16491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27;p3"/>
            <p:cNvSpPr/>
            <p:nvPr/>
          </p:nvSpPr>
          <p:spPr>
            <a:xfrm>
              <a:off x="313650" y="1109750"/>
              <a:ext cx="747600" cy="7476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Google Shape;28;p3"/>
          <p:cNvSpPr txBox="1">
            <a:spLocks noGrp="1"/>
          </p:cNvSpPr>
          <p:nvPr>
            <p:ph type="ctrTitle"/>
          </p:nvPr>
        </p:nvSpPr>
        <p:spPr>
          <a:xfrm>
            <a:off x="2569800" y="2236800"/>
            <a:ext cx="4004400" cy="956700"/>
          </a:xfrm>
          <a:prstGeom prst="rect">
            <a:avLst/>
          </a:prstGeom>
        </p:spPr>
        <p:txBody>
          <a:bodyPr spcFirstLastPara="1" wrap="square" lIns="91425" tIns="91425" rIns="91425" bIns="91425" anchor="b" anchorCtr="0"/>
          <a:lstStyle>
            <a:lvl1pPr lvl="0" algn="ctr" rtl="0">
              <a:spcBef>
                <a:spcPts val="0"/>
              </a:spcBef>
              <a:spcAft>
                <a:spcPts val="0"/>
              </a:spcAft>
              <a:buClr>
                <a:srgbClr val="000000"/>
              </a:buClr>
              <a:buSzPts val="5200"/>
              <a:buNone/>
              <a:defRPr sz="5200">
                <a:solidFill>
                  <a:srgbClr val="000000"/>
                </a:solidFill>
              </a:defRPr>
            </a:lvl1pPr>
            <a:lvl2pPr lvl="1" algn="ctr" rtl="0">
              <a:spcBef>
                <a:spcPts val="0"/>
              </a:spcBef>
              <a:spcAft>
                <a:spcPts val="0"/>
              </a:spcAft>
              <a:buClr>
                <a:srgbClr val="000000"/>
              </a:buClr>
              <a:buSzPts val="5200"/>
              <a:buNone/>
              <a:defRPr sz="5200">
                <a:solidFill>
                  <a:srgbClr val="000000"/>
                </a:solidFill>
              </a:defRPr>
            </a:lvl2pPr>
            <a:lvl3pPr lvl="2" algn="ctr" rtl="0">
              <a:spcBef>
                <a:spcPts val="0"/>
              </a:spcBef>
              <a:spcAft>
                <a:spcPts val="0"/>
              </a:spcAft>
              <a:buClr>
                <a:srgbClr val="000000"/>
              </a:buClr>
              <a:buSzPts val="5200"/>
              <a:buNone/>
              <a:defRPr sz="5200">
                <a:solidFill>
                  <a:srgbClr val="000000"/>
                </a:solidFill>
              </a:defRPr>
            </a:lvl3pPr>
            <a:lvl4pPr lvl="3" algn="ctr" rtl="0">
              <a:spcBef>
                <a:spcPts val="0"/>
              </a:spcBef>
              <a:spcAft>
                <a:spcPts val="0"/>
              </a:spcAft>
              <a:buClr>
                <a:srgbClr val="000000"/>
              </a:buClr>
              <a:buSzPts val="5200"/>
              <a:buNone/>
              <a:defRPr sz="5200">
                <a:solidFill>
                  <a:srgbClr val="000000"/>
                </a:solidFill>
              </a:defRPr>
            </a:lvl4pPr>
            <a:lvl5pPr lvl="4" algn="ctr" rtl="0">
              <a:spcBef>
                <a:spcPts val="0"/>
              </a:spcBef>
              <a:spcAft>
                <a:spcPts val="0"/>
              </a:spcAft>
              <a:buClr>
                <a:srgbClr val="000000"/>
              </a:buClr>
              <a:buSzPts val="5200"/>
              <a:buNone/>
              <a:defRPr sz="5200">
                <a:solidFill>
                  <a:srgbClr val="000000"/>
                </a:solidFill>
              </a:defRPr>
            </a:lvl5pPr>
            <a:lvl6pPr lvl="5" algn="ctr" rtl="0">
              <a:spcBef>
                <a:spcPts val="0"/>
              </a:spcBef>
              <a:spcAft>
                <a:spcPts val="0"/>
              </a:spcAft>
              <a:buClr>
                <a:srgbClr val="000000"/>
              </a:buClr>
              <a:buSzPts val="5200"/>
              <a:buNone/>
              <a:defRPr sz="5200">
                <a:solidFill>
                  <a:srgbClr val="000000"/>
                </a:solidFill>
              </a:defRPr>
            </a:lvl6pPr>
            <a:lvl7pPr lvl="6" algn="ctr" rtl="0">
              <a:spcBef>
                <a:spcPts val="0"/>
              </a:spcBef>
              <a:spcAft>
                <a:spcPts val="0"/>
              </a:spcAft>
              <a:buClr>
                <a:srgbClr val="000000"/>
              </a:buClr>
              <a:buSzPts val="5200"/>
              <a:buNone/>
              <a:defRPr sz="5200">
                <a:solidFill>
                  <a:srgbClr val="000000"/>
                </a:solidFill>
              </a:defRPr>
            </a:lvl7pPr>
            <a:lvl8pPr lvl="7" algn="ctr" rtl="0">
              <a:spcBef>
                <a:spcPts val="0"/>
              </a:spcBef>
              <a:spcAft>
                <a:spcPts val="0"/>
              </a:spcAft>
              <a:buClr>
                <a:srgbClr val="000000"/>
              </a:buClr>
              <a:buSzPts val="5200"/>
              <a:buNone/>
              <a:defRPr sz="5200">
                <a:solidFill>
                  <a:srgbClr val="000000"/>
                </a:solidFill>
              </a:defRPr>
            </a:lvl8pPr>
            <a:lvl9pPr lvl="8" algn="ctr" rtl="0">
              <a:spcBef>
                <a:spcPts val="0"/>
              </a:spcBef>
              <a:spcAft>
                <a:spcPts val="0"/>
              </a:spcAft>
              <a:buClr>
                <a:srgbClr val="000000"/>
              </a:buClr>
              <a:buSzPts val="5200"/>
              <a:buNone/>
              <a:defRPr sz="5200">
                <a:solidFill>
                  <a:srgbClr val="000000"/>
                </a:solidFill>
              </a:defRPr>
            </a:lvl9pPr>
          </a:lstStyle>
          <a:p>
            <a:endParaRPr/>
          </a:p>
        </p:txBody>
      </p:sp>
      <p:sp>
        <p:nvSpPr>
          <p:cNvPr id="29" name="Google Shape;29;p3"/>
          <p:cNvSpPr txBox="1">
            <a:spLocks noGrp="1"/>
          </p:cNvSpPr>
          <p:nvPr>
            <p:ph type="subTitle" idx="1"/>
          </p:nvPr>
        </p:nvSpPr>
        <p:spPr>
          <a:xfrm>
            <a:off x="2569800" y="3188701"/>
            <a:ext cx="4004400" cy="784800"/>
          </a:xfrm>
          <a:prstGeom prst="rect">
            <a:avLst/>
          </a:prstGeom>
        </p:spPr>
        <p:txBody>
          <a:bodyPr spcFirstLastPara="1" wrap="square" lIns="91425" tIns="91425" rIns="91425" bIns="91425" anchor="t" anchorCtr="0"/>
          <a:lstStyle>
            <a:lvl1pPr lvl="0" algn="ctr" rtl="0">
              <a:spcBef>
                <a:spcPts val="0"/>
              </a:spcBef>
              <a:spcAft>
                <a:spcPts val="0"/>
              </a:spcAft>
              <a:buClr>
                <a:srgbClr val="000000"/>
              </a:buClr>
              <a:buSzPts val="1400"/>
              <a:buNone/>
              <a:defRPr sz="1400">
                <a:solidFill>
                  <a:srgbClr val="000000"/>
                </a:solidFill>
              </a:defRPr>
            </a:lvl1pPr>
            <a:lvl2pPr lvl="1" algn="ctr" rtl="0">
              <a:spcBef>
                <a:spcPts val="0"/>
              </a:spcBef>
              <a:spcAft>
                <a:spcPts val="0"/>
              </a:spcAft>
              <a:buClr>
                <a:srgbClr val="000000"/>
              </a:buClr>
              <a:buSzPts val="1400"/>
              <a:buNone/>
              <a:defRPr sz="1400">
                <a:solidFill>
                  <a:srgbClr val="000000"/>
                </a:solidFill>
              </a:defRPr>
            </a:lvl2pPr>
            <a:lvl3pPr lvl="2" algn="ctr" rtl="0">
              <a:spcBef>
                <a:spcPts val="0"/>
              </a:spcBef>
              <a:spcAft>
                <a:spcPts val="0"/>
              </a:spcAft>
              <a:buClr>
                <a:srgbClr val="000000"/>
              </a:buClr>
              <a:buSzPts val="1400"/>
              <a:buNone/>
              <a:defRPr sz="1400">
                <a:solidFill>
                  <a:srgbClr val="000000"/>
                </a:solidFill>
              </a:defRPr>
            </a:lvl3pPr>
            <a:lvl4pPr lvl="3" algn="ctr" rtl="0">
              <a:spcBef>
                <a:spcPts val="0"/>
              </a:spcBef>
              <a:spcAft>
                <a:spcPts val="0"/>
              </a:spcAft>
              <a:buClr>
                <a:srgbClr val="000000"/>
              </a:buClr>
              <a:buSzPts val="1400"/>
              <a:buNone/>
              <a:defRPr sz="1400">
                <a:solidFill>
                  <a:srgbClr val="000000"/>
                </a:solidFill>
              </a:defRPr>
            </a:lvl4pPr>
            <a:lvl5pPr lvl="4" algn="ctr" rtl="0">
              <a:spcBef>
                <a:spcPts val="0"/>
              </a:spcBef>
              <a:spcAft>
                <a:spcPts val="0"/>
              </a:spcAft>
              <a:buClr>
                <a:srgbClr val="000000"/>
              </a:buClr>
              <a:buSzPts val="1400"/>
              <a:buNone/>
              <a:defRPr sz="1400">
                <a:solidFill>
                  <a:srgbClr val="000000"/>
                </a:solidFill>
              </a:defRPr>
            </a:lvl5pPr>
            <a:lvl6pPr lvl="5" algn="ctr" rtl="0">
              <a:spcBef>
                <a:spcPts val="0"/>
              </a:spcBef>
              <a:spcAft>
                <a:spcPts val="0"/>
              </a:spcAft>
              <a:buClr>
                <a:srgbClr val="000000"/>
              </a:buClr>
              <a:buSzPts val="1400"/>
              <a:buNone/>
              <a:defRPr sz="1400">
                <a:solidFill>
                  <a:srgbClr val="000000"/>
                </a:solidFill>
              </a:defRPr>
            </a:lvl6pPr>
            <a:lvl7pPr lvl="6" algn="ctr" rtl="0">
              <a:spcBef>
                <a:spcPts val="0"/>
              </a:spcBef>
              <a:spcAft>
                <a:spcPts val="0"/>
              </a:spcAft>
              <a:buClr>
                <a:srgbClr val="000000"/>
              </a:buClr>
              <a:buSzPts val="1400"/>
              <a:buNone/>
              <a:defRPr sz="1400">
                <a:solidFill>
                  <a:srgbClr val="000000"/>
                </a:solidFill>
              </a:defRPr>
            </a:lvl7pPr>
            <a:lvl8pPr lvl="7" algn="ctr" rtl="0">
              <a:spcBef>
                <a:spcPts val="0"/>
              </a:spcBef>
              <a:spcAft>
                <a:spcPts val="0"/>
              </a:spcAft>
              <a:buClr>
                <a:srgbClr val="000000"/>
              </a:buClr>
              <a:buSzPts val="1400"/>
              <a:buNone/>
              <a:defRPr sz="1400">
                <a:solidFill>
                  <a:srgbClr val="000000"/>
                </a:solidFill>
              </a:defRPr>
            </a:lvl8pPr>
            <a:lvl9pPr lvl="8" algn="ctr" rtl="0">
              <a:spcBef>
                <a:spcPts val="0"/>
              </a:spcBef>
              <a:spcAft>
                <a:spcPts val="0"/>
              </a:spcAft>
              <a:buClr>
                <a:srgbClr val="000000"/>
              </a:buClr>
              <a:buSzPts val="1400"/>
              <a:buNone/>
              <a:defRPr sz="1400">
                <a:solidFill>
                  <a:srgbClr val="000000"/>
                </a:solidFill>
              </a:defRPr>
            </a:lvl9pPr>
          </a:lstStyle>
          <a:p>
            <a:endParaRPr/>
          </a:p>
        </p:txBody>
      </p:sp>
      <p:grpSp>
        <p:nvGrpSpPr>
          <p:cNvPr id="30" name="Google Shape;30;p3"/>
          <p:cNvGrpSpPr/>
          <p:nvPr/>
        </p:nvGrpSpPr>
        <p:grpSpPr>
          <a:xfrm>
            <a:off x="764825" y="439375"/>
            <a:ext cx="1924500" cy="1924500"/>
            <a:chOff x="6680825" y="2549350"/>
            <a:chExt cx="1539600" cy="1539600"/>
          </a:xfrm>
        </p:grpSpPr>
        <p:sp>
          <p:nvSpPr>
            <p:cNvPr id="31" name="Google Shape;31;p3"/>
            <p:cNvSpPr/>
            <p:nvPr/>
          </p:nvSpPr>
          <p:spPr>
            <a:xfrm>
              <a:off x="6825669" y="2694194"/>
              <a:ext cx="1249800" cy="12498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Google Shape;32;p3"/>
            <p:cNvSpPr/>
            <p:nvPr/>
          </p:nvSpPr>
          <p:spPr>
            <a:xfrm>
              <a:off x="6894850" y="2763375"/>
              <a:ext cx="1111200" cy="11112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Google Shape;33;p3"/>
            <p:cNvSpPr/>
            <p:nvPr/>
          </p:nvSpPr>
          <p:spPr>
            <a:xfrm>
              <a:off x="6680825" y="2549350"/>
              <a:ext cx="1539600" cy="1539600"/>
            </a:xfrm>
            <a:prstGeom prst="donut">
              <a:avLst>
                <a:gd name="adj" fmla="val 495"/>
              </a:avLst>
            </a:prstGeom>
            <a:solidFill>
              <a:srgbClr val="666666">
                <a:alpha val="5269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4"/>
        <p:cNvGrpSpPr/>
        <p:nvPr/>
      </p:nvGrpSpPr>
      <p:grpSpPr>
        <a:xfrm>
          <a:off x="0" y="0"/>
          <a:ext cx="0" cy="0"/>
          <a:chOff x="0" y="0"/>
          <a:chExt cx="0" cy="0"/>
        </a:xfrm>
      </p:grpSpPr>
      <p:grpSp>
        <p:nvGrpSpPr>
          <p:cNvPr id="35" name="Google Shape;35;p4"/>
          <p:cNvGrpSpPr/>
          <p:nvPr/>
        </p:nvGrpSpPr>
        <p:grpSpPr>
          <a:xfrm>
            <a:off x="818844" y="502333"/>
            <a:ext cx="2324700" cy="2324700"/>
            <a:chOff x="-474900" y="321200"/>
            <a:chExt cx="2324700" cy="2324700"/>
          </a:xfrm>
        </p:grpSpPr>
        <p:sp>
          <p:nvSpPr>
            <p:cNvPr id="36" name="Google Shape;36;p4"/>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4"/>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Google Shape;38;p4"/>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Google Shape;39;p4"/>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0" name="Google Shape;40;p4"/>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4"/>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Google Shape;42;p4"/>
          <p:cNvSpPr txBox="1">
            <a:spLocks noGrp="1"/>
          </p:cNvSpPr>
          <p:nvPr>
            <p:ph type="body" idx="1"/>
          </p:nvPr>
        </p:nvSpPr>
        <p:spPr>
          <a:xfrm>
            <a:off x="2385525" y="1310550"/>
            <a:ext cx="4777200" cy="3265800"/>
          </a:xfrm>
          <a:prstGeom prst="rect">
            <a:avLst/>
          </a:prstGeom>
        </p:spPr>
        <p:txBody>
          <a:bodyPr spcFirstLastPara="1" wrap="square" lIns="91425" tIns="91425" rIns="91425" bIns="91425" anchor="t" anchorCtr="0"/>
          <a:lstStyle>
            <a:lvl1pPr marL="457200" lvl="0" indent="-393700" rtl="0">
              <a:spcBef>
                <a:spcPts val="600"/>
              </a:spcBef>
              <a:spcAft>
                <a:spcPts val="0"/>
              </a:spcAft>
              <a:buSzPts val="2600"/>
              <a:buFont typeface="Poppins"/>
              <a:buChar char="￮"/>
              <a:defRPr sz="2600" b="1">
                <a:latin typeface="Poppins"/>
                <a:ea typeface="Poppins"/>
                <a:cs typeface="Poppins"/>
                <a:sym typeface="Poppins"/>
              </a:defRPr>
            </a:lvl1pPr>
            <a:lvl2pPr marL="914400" lvl="1" indent="-393700" rtl="0">
              <a:spcBef>
                <a:spcPts val="0"/>
              </a:spcBef>
              <a:spcAft>
                <a:spcPts val="0"/>
              </a:spcAft>
              <a:buSzPts val="2600"/>
              <a:buFont typeface="Poppins"/>
              <a:buChar char="￮"/>
              <a:defRPr sz="2600" b="1">
                <a:latin typeface="Poppins"/>
                <a:ea typeface="Poppins"/>
                <a:cs typeface="Poppins"/>
                <a:sym typeface="Poppins"/>
              </a:defRPr>
            </a:lvl2pPr>
            <a:lvl3pPr marL="1371600" lvl="2" indent="-393700" rtl="0">
              <a:spcBef>
                <a:spcPts val="0"/>
              </a:spcBef>
              <a:spcAft>
                <a:spcPts val="0"/>
              </a:spcAft>
              <a:buSzPts val="2600"/>
              <a:buFont typeface="Poppins"/>
              <a:buChar char="￮"/>
              <a:defRPr sz="2600" b="1">
                <a:latin typeface="Poppins"/>
                <a:ea typeface="Poppins"/>
                <a:cs typeface="Poppins"/>
                <a:sym typeface="Poppins"/>
              </a:defRPr>
            </a:lvl3pPr>
            <a:lvl4pPr marL="1828800" lvl="3" indent="-393700" rtl="0">
              <a:spcBef>
                <a:spcPts val="0"/>
              </a:spcBef>
              <a:spcAft>
                <a:spcPts val="0"/>
              </a:spcAft>
              <a:buSzPts val="2600"/>
              <a:buFont typeface="Poppins"/>
              <a:buChar char="●"/>
              <a:defRPr sz="2600" b="1">
                <a:latin typeface="Poppins"/>
                <a:ea typeface="Poppins"/>
                <a:cs typeface="Poppins"/>
                <a:sym typeface="Poppins"/>
              </a:defRPr>
            </a:lvl4pPr>
            <a:lvl5pPr marL="2286000" lvl="4" indent="-393700" rtl="0">
              <a:spcBef>
                <a:spcPts val="0"/>
              </a:spcBef>
              <a:spcAft>
                <a:spcPts val="0"/>
              </a:spcAft>
              <a:buSzPts val="2600"/>
              <a:buFont typeface="Poppins"/>
              <a:buChar char="○"/>
              <a:defRPr sz="2600" b="1">
                <a:latin typeface="Poppins"/>
                <a:ea typeface="Poppins"/>
                <a:cs typeface="Poppins"/>
                <a:sym typeface="Poppins"/>
              </a:defRPr>
            </a:lvl5pPr>
            <a:lvl6pPr marL="2743200" lvl="5" indent="-393700" rtl="0">
              <a:spcBef>
                <a:spcPts val="0"/>
              </a:spcBef>
              <a:spcAft>
                <a:spcPts val="0"/>
              </a:spcAft>
              <a:buSzPts val="2600"/>
              <a:buFont typeface="Poppins"/>
              <a:buChar char="■"/>
              <a:defRPr sz="2600" b="1">
                <a:latin typeface="Poppins"/>
                <a:ea typeface="Poppins"/>
                <a:cs typeface="Poppins"/>
                <a:sym typeface="Poppins"/>
              </a:defRPr>
            </a:lvl6pPr>
            <a:lvl7pPr marL="3200400" lvl="6" indent="-393700" rtl="0">
              <a:spcBef>
                <a:spcPts val="0"/>
              </a:spcBef>
              <a:spcAft>
                <a:spcPts val="0"/>
              </a:spcAft>
              <a:buSzPts val="2600"/>
              <a:buFont typeface="Poppins"/>
              <a:buChar char="●"/>
              <a:defRPr sz="2600" b="1">
                <a:latin typeface="Poppins"/>
                <a:ea typeface="Poppins"/>
                <a:cs typeface="Poppins"/>
                <a:sym typeface="Poppins"/>
              </a:defRPr>
            </a:lvl7pPr>
            <a:lvl8pPr marL="3657600" lvl="7" indent="-393700" rtl="0">
              <a:spcBef>
                <a:spcPts val="0"/>
              </a:spcBef>
              <a:spcAft>
                <a:spcPts val="0"/>
              </a:spcAft>
              <a:buSzPts val="2600"/>
              <a:buFont typeface="Poppins"/>
              <a:buChar char="○"/>
              <a:defRPr sz="2600" b="1">
                <a:latin typeface="Poppins"/>
                <a:ea typeface="Poppins"/>
                <a:cs typeface="Poppins"/>
                <a:sym typeface="Poppins"/>
              </a:defRPr>
            </a:lvl8pPr>
            <a:lvl9pPr marL="4114800" lvl="8" indent="-393700">
              <a:spcBef>
                <a:spcPts val="0"/>
              </a:spcBef>
              <a:spcAft>
                <a:spcPts val="0"/>
              </a:spcAft>
              <a:buSzPts val="2600"/>
              <a:buFont typeface="Poppins"/>
              <a:buChar char="■"/>
              <a:defRPr sz="2600" b="1">
                <a:latin typeface="Poppins"/>
                <a:ea typeface="Poppins"/>
                <a:cs typeface="Poppins"/>
                <a:sym typeface="Poppins"/>
              </a:defRPr>
            </a:lvl9pPr>
          </a:lstStyle>
          <a:p>
            <a:endParaRPr/>
          </a:p>
        </p:txBody>
      </p:sp>
      <p:sp>
        <p:nvSpPr>
          <p:cNvPr id="43" name="Google Shape;43;p4"/>
          <p:cNvSpPr txBox="1"/>
          <p:nvPr/>
        </p:nvSpPr>
        <p:spPr>
          <a:xfrm>
            <a:off x="1599200" y="1326625"/>
            <a:ext cx="7641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7200" b="1">
                <a:latin typeface="Poppins"/>
                <a:ea typeface="Poppins"/>
                <a:cs typeface="Poppins"/>
                <a:sym typeface="Poppins"/>
              </a:rPr>
              <a:t>“</a:t>
            </a:r>
            <a:endParaRPr sz="7200" b="1">
              <a:latin typeface="Poppins"/>
              <a:ea typeface="Poppins"/>
              <a:cs typeface="Poppins"/>
              <a:sym typeface="Poppins"/>
            </a:endParaRPr>
          </a:p>
        </p:txBody>
      </p:sp>
      <p:sp>
        <p:nvSpPr>
          <p:cNvPr id="44" name="Google Shape;44;p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5"/>
        <p:cNvGrpSpPr/>
        <p:nvPr/>
      </p:nvGrpSpPr>
      <p:grpSpPr>
        <a:xfrm>
          <a:off x="0" y="0"/>
          <a:ext cx="0" cy="0"/>
          <a:chOff x="0" y="0"/>
          <a:chExt cx="0" cy="0"/>
        </a:xfrm>
      </p:grpSpPr>
      <p:sp>
        <p:nvSpPr>
          <p:cNvPr id="46" name="Google Shape;46;p5"/>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7" name="Google Shape;47;p5"/>
          <p:cNvGrpSpPr/>
          <p:nvPr/>
        </p:nvGrpSpPr>
        <p:grpSpPr>
          <a:xfrm>
            <a:off x="-442731" y="337284"/>
            <a:ext cx="2324700" cy="2324700"/>
            <a:chOff x="-474900" y="321200"/>
            <a:chExt cx="2324700" cy="2324700"/>
          </a:xfrm>
        </p:grpSpPr>
        <p:sp>
          <p:nvSpPr>
            <p:cNvPr id="48" name="Google Shape;48;p5"/>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Google Shape;49;p5"/>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5"/>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5"/>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Google Shape;52;p5"/>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Google Shape;53;p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4" name="Google Shape;54;p5"/>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55" name="Google Shape;55;p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56" name="Google Shape;56;p5"/>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9"/>
        <p:cNvGrpSpPr/>
        <p:nvPr/>
      </p:nvGrpSpPr>
      <p:grpSpPr>
        <a:xfrm>
          <a:off x="0" y="0"/>
          <a:ext cx="0" cy="0"/>
          <a:chOff x="0" y="0"/>
          <a:chExt cx="0" cy="0"/>
        </a:xfrm>
      </p:grpSpPr>
      <p:grpSp>
        <p:nvGrpSpPr>
          <p:cNvPr id="70" name="Google Shape;70;p7"/>
          <p:cNvGrpSpPr/>
          <p:nvPr/>
        </p:nvGrpSpPr>
        <p:grpSpPr>
          <a:xfrm>
            <a:off x="-442731" y="337284"/>
            <a:ext cx="2324700" cy="2324700"/>
            <a:chOff x="-474900" y="321200"/>
            <a:chExt cx="2324700" cy="2324700"/>
          </a:xfrm>
        </p:grpSpPr>
        <p:sp>
          <p:nvSpPr>
            <p:cNvPr id="71" name="Google Shape;71;p7"/>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Google Shape;72;p7"/>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Google Shape;73;p7"/>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7"/>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5" name="Google Shape;75;p7"/>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Google Shape;76;p7"/>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77" name="Google Shape;77;p7"/>
          <p:cNvSpPr txBox="1">
            <a:spLocks noGrp="1"/>
          </p:cNvSpPr>
          <p:nvPr>
            <p:ph type="body" idx="1"/>
          </p:nvPr>
        </p:nvSpPr>
        <p:spPr>
          <a:xfrm>
            <a:off x="1069625" y="1958050"/>
            <a:ext cx="2236800" cy="26184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8" name="Google Shape;78;p7"/>
          <p:cNvSpPr txBox="1">
            <a:spLocks noGrp="1"/>
          </p:cNvSpPr>
          <p:nvPr>
            <p:ph type="body" idx="2"/>
          </p:nvPr>
        </p:nvSpPr>
        <p:spPr>
          <a:xfrm>
            <a:off x="3440857" y="1958050"/>
            <a:ext cx="2236800" cy="26184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9" name="Google Shape;79;p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80" name="Google Shape;80;p7"/>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Google Shape;81;p7"/>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2"/>
        <p:cNvGrpSpPr/>
        <p:nvPr/>
      </p:nvGrpSpPr>
      <p:grpSpPr>
        <a:xfrm>
          <a:off x="0" y="0"/>
          <a:ext cx="0" cy="0"/>
          <a:chOff x="0" y="0"/>
          <a:chExt cx="0" cy="0"/>
        </a:xfrm>
      </p:grpSpPr>
      <p:grpSp>
        <p:nvGrpSpPr>
          <p:cNvPr id="83" name="Google Shape;83;p8"/>
          <p:cNvGrpSpPr/>
          <p:nvPr/>
        </p:nvGrpSpPr>
        <p:grpSpPr>
          <a:xfrm>
            <a:off x="-442731" y="337284"/>
            <a:ext cx="2324700" cy="2324700"/>
            <a:chOff x="-474900" y="321200"/>
            <a:chExt cx="2324700" cy="2324700"/>
          </a:xfrm>
        </p:grpSpPr>
        <p:sp>
          <p:nvSpPr>
            <p:cNvPr id="84" name="Google Shape;84;p8"/>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Google Shape;85;p8"/>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8"/>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Google Shape;87;p8"/>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 name="Google Shape;88;p8"/>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Google Shape;89;p8"/>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0" name="Google Shape;90;p8"/>
          <p:cNvSpPr txBox="1">
            <a:spLocks noGrp="1"/>
          </p:cNvSpPr>
          <p:nvPr>
            <p:ph type="body" idx="1"/>
          </p:nvPr>
        </p:nvSpPr>
        <p:spPr>
          <a:xfrm>
            <a:off x="1069625" y="1958050"/>
            <a:ext cx="1485300" cy="26184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1" name="Google Shape;91;p8"/>
          <p:cNvSpPr txBox="1">
            <a:spLocks noGrp="1"/>
          </p:cNvSpPr>
          <p:nvPr>
            <p:ph type="body" idx="2"/>
          </p:nvPr>
        </p:nvSpPr>
        <p:spPr>
          <a:xfrm>
            <a:off x="2630936" y="1958050"/>
            <a:ext cx="1485300" cy="26184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2" name="Google Shape;92;p8"/>
          <p:cNvSpPr txBox="1">
            <a:spLocks noGrp="1"/>
          </p:cNvSpPr>
          <p:nvPr>
            <p:ph type="body" idx="3"/>
          </p:nvPr>
        </p:nvSpPr>
        <p:spPr>
          <a:xfrm>
            <a:off x="4192246" y="1958050"/>
            <a:ext cx="1485300" cy="26184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3" name="Google Shape;93;p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94" name="Google Shape;94;p8"/>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Google Shape;95;p8"/>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p:cSld name="BLANK_1">
    <p:bg>
      <p:bgPr>
        <a:solidFill>
          <a:srgbClr val="000000"/>
        </a:solidFill>
        <a:effectLst/>
      </p:bgPr>
    </p:bg>
    <p:spTree>
      <p:nvGrpSpPr>
        <p:cNvPr id="1" name="Shape 130"/>
        <p:cNvGrpSpPr/>
        <p:nvPr/>
      </p:nvGrpSpPr>
      <p:grpSpPr>
        <a:xfrm>
          <a:off x="0" y="0"/>
          <a:ext cx="0" cy="0"/>
          <a:chOff x="0" y="0"/>
          <a:chExt cx="0" cy="0"/>
        </a:xfrm>
      </p:grpSpPr>
      <p:sp>
        <p:nvSpPr>
          <p:cNvPr id="131" name="Google Shape;131;p13"/>
          <p:cNvSpPr/>
          <p:nvPr/>
        </p:nvSpPr>
        <p:spPr>
          <a:xfrm>
            <a:off x="-704850" y="-2705100"/>
            <a:ext cx="10553700" cy="10553700"/>
          </a:xfrm>
          <a:prstGeom prst="donut">
            <a:avLst>
              <a:gd name="adj" fmla="val 10467"/>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Google Shape;132;p13"/>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Google Shape;133;p13"/>
          <p:cNvSpPr/>
          <p:nvPr/>
        </p:nvSpPr>
        <p:spPr>
          <a:xfrm>
            <a:off x="764000" y="-1236275"/>
            <a:ext cx="7616100" cy="7616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Google Shape;134;p13"/>
          <p:cNvSpPr/>
          <p:nvPr/>
        </p:nvSpPr>
        <p:spPr>
          <a:xfrm>
            <a:off x="1198300" y="-801975"/>
            <a:ext cx="6747000" cy="67470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Google Shape;135;p13"/>
          <p:cNvSpPr/>
          <p:nvPr/>
        </p:nvSpPr>
        <p:spPr>
          <a:xfrm>
            <a:off x="2267900" y="267625"/>
            <a:ext cx="4608300" cy="46083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Google Shape;136;p13"/>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lvl="0" algn="ctr">
              <a:buNone/>
              <a:defRPr sz="1000" b="1">
                <a:solidFill>
                  <a:srgbClr val="FFFFFF"/>
                </a:solidFill>
                <a:latin typeface="Poppins"/>
                <a:ea typeface="Poppins"/>
                <a:cs typeface="Poppins"/>
                <a:sym typeface="Poppins"/>
              </a:defRPr>
            </a:lvl1pPr>
            <a:lvl2pPr lvl="1" algn="ctr">
              <a:buNone/>
              <a:defRPr sz="1000" b="1">
                <a:solidFill>
                  <a:srgbClr val="FFFFFF"/>
                </a:solidFill>
                <a:latin typeface="Poppins"/>
                <a:ea typeface="Poppins"/>
                <a:cs typeface="Poppins"/>
                <a:sym typeface="Poppins"/>
              </a:defRPr>
            </a:lvl2pPr>
            <a:lvl3pPr lvl="2" algn="ctr">
              <a:buNone/>
              <a:defRPr sz="1000" b="1">
                <a:solidFill>
                  <a:srgbClr val="FFFFFF"/>
                </a:solidFill>
                <a:latin typeface="Poppins"/>
                <a:ea typeface="Poppins"/>
                <a:cs typeface="Poppins"/>
                <a:sym typeface="Poppins"/>
              </a:defRPr>
            </a:lvl3pPr>
            <a:lvl4pPr lvl="3" algn="ctr">
              <a:buNone/>
              <a:defRPr sz="1000" b="1">
                <a:solidFill>
                  <a:srgbClr val="FFFFFF"/>
                </a:solidFill>
                <a:latin typeface="Poppins"/>
                <a:ea typeface="Poppins"/>
                <a:cs typeface="Poppins"/>
                <a:sym typeface="Poppins"/>
              </a:defRPr>
            </a:lvl4pPr>
            <a:lvl5pPr lvl="4" algn="ctr">
              <a:buNone/>
              <a:defRPr sz="1000" b="1">
                <a:solidFill>
                  <a:srgbClr val="FFFFFF"/>
                </a:solidFill>
                <a:latin typeface="Poppins"/>
                <a:ea typeface="Poppins"/>
                <a:cs typeface="Poppins"/>
                <a:sym typeface="Poppins"/>
              </a:defRPr>
            </a:lvl5pPr>
            <a:lvl6pPr lvl="5" algn="ctr">
              <a:buNone/>
              <a:defRPr sz="1000" b="1">
                <a:solidFill>
                  <a:srgbClr val="FFFFFF"/>
                </a:solidFill>
                <a:latin typeface="Poppins"/>
                <a:ea typeface="Poppins"/>
                <a:cs typeface="Poppins"/>
                <a:sym typeface="Poppins"/>
              </a:defRPr>
            </a:lvl6pPr>
            <a:lvl7pPr lvl="6" algn="ctr">
              <a:buNone/>
              <a:defRPr sz="1000" b="1">
                <a:solidFill>
                  <a:srgbClr val="FFFFFF"/>
                </a:solidFill>
                <a:latin typeface="Poppins"/>
                <a:ea typeface="Poppins"/>
                <a:cs typeface="Poppins"/>
                <a:sym typeface="Poppins"/>
              </a:defRPr>
            </a:lvl7pPr>
            <a:lvl8pPr lvl="7" algn="ctr">
              <a:buNone/>
              <a:defRPr sz="1000" b="1">
                <a:solidFill>
                  <a:srgbClr val="FFFFFF"/>
                </a:solidFill>
                <a:latin typeface="Poppins"/>
                <a:ea typeface="Poppins"/>
                <a:cs typeface="Poppins"/>
                <a:sym typeface="Poppins"/>
              </a:defRPr>
            </a:lvl8pPr>
            <a:lvl9pPr lvl="8" algn="ctr">
              <a:buNone/>
              <a:defRPr sz="1000" b="1">
                <a:solidFill>
                  <a:srgbClr val="FFFFFF"/>
                </a:solidFill>
                <a:latin typeface="Poppins"/>
                <a:ea typeface="Poppins"/>
                <a:cs typeface="Poppins"/>
                <a:sym typeface="Poppins"/>
              </a:defRPr>
            </a:lvl9pPr>
          </a:lstStyle>
          <a:p>
            <a:pPr marL="0" lvl="0" indent="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7200" y="1166125"/>
            <a:ext cx="5220300" cy="6831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body" idx="1"/>
          </p:nvPr>
        </p:nvSpPr>
        <p:spPr>
          <a:xfrm>
            <a:off x="1069625" y="1958050"/>
            <a:ext cx="4608300" cy="2618400"/>
          </a:xfrm>
          <a:prstGeom prst="rect">
            <a:avLst/>
          </a:prstGeom>
          <a:noFill/>
          <a:ln>
            <a:noFill/>
          </a:ln>
        </p:spPr>
        <p:txBody>
          <a:bodyPr spcFirstLastPara="1" wrap="square" lIns="91425" tIns="91425" rIns="91425" bIns="91425" anchor="t" anchorCtr="0"/>
          <a:lstStyle>
            <a:lvl1pPr marL="457200" lvl="0" indent="-330200">
              <a:spcBef>
                <a:spcPts val="60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1pPr>
            <a:lvl2pPr marL="914400" lvl="1"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2pPr>
            <a:lvl3pPr marL="1371600" lvl="2"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3pPr>
            <a:lvl4pPr marL="1828800" lvl="3"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marL="2286000" lvl="4"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marL="2743200" lvl="5"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marL="3200400" lvl="6"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marL="3657600" lvl="7"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marL="4114800" lvl="8"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9"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1528363" y="1796728"/>
            <a:ext cx="6087273" cy="1159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dirty="0"/>
              <a:t>TEXT SUMMARIZATION</a:t>
            </a:r>
            <a:br>
              <a:rPr lang="en-US" dirty="0"/>
            </a:br>
            <a:r>
              <a:rPr lang="en-US" sz="2000" dirty="0"/>
              <a:t>USING EXTRACTIVE UNSUPERVISED METHOD</a:t>
            </a:r>
            <a:br>
              <a:rPr lang="en-US" sz="2000" dirty="0"/>
            </a:br>
            <a:r>
              <a:rPr lang="en-US" sz="2000" dirty="0"/>
              <a:t>WITH PYTHON </a:t>
            </a:r>
            <a:endParaRPr sz="2000" dirty="0"/>
          </a:p>
        </p:txBody>
      </p:sp>
      <p:grpSp>
        <p:nvGrpSpPr>
          <p:cNvPr id="142" name="Google Shape;142;p14"/>
          <p:cNvGrpSpPr/>
          <p:nvPr/>
        </p:nvGrpSpPr>
        <p:grpSpPr>
          <a:xfrm>
            <a:off x="1311079" y="985525"/>
            <a:ext cx="832106" cy="832102"/>
            <a:chOff x="1923675" y="1633650"/>
            <a:chExt cx="436000" cy="435975"/>
          </a:xfrm>
        </p:grpSpPr>
        <p:sp>
          <p:nvSpPr>
            <p:cNvPr id="143" name="Google Shape;143;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Google Shape;144;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Google Shape;145;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Google Shape;146;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Google Shape;147;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Google Shape;148;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 name="TextBox 1">
            <a:extLst>
              <a:ext uri="{FF2B5EF4-FFF2-40B4-BE49-F238E27FC236}">
                <a16:creationId xmlns:a16="http://schemas.microsoft.com/office/drawing/2014/main" id="{0E5652E7-7F6A-47C5-BCCC-C2F79A507662}"/>
              </a:ext>
            </a:extLst>
          </p:cNvPr>
          <p:cNvSpPr txBox="1"/>
          <p:nvPr/>
        </p:nvSpPr>
        <p:spPr>
          <a:xfrm>
            <a:off x="148583" y="4397175"/>
            <a:ext cx="3017633" cy="400110"/>
          </a:xfrm>
          <a:prstGeom prst="rect">
            <a:avLst/>
          </a:prstGeom>
          <a:noFill/>
        </p:spPr>
        <p:txBody>
          <a:bodyPr wrap="square" rtlCol="0">
            <a:spAutoFit/>
          </a:bodyPr>
          <a:lstStyle/>
          <a:p>
            <a:r>
              <a:rPr lang="en-US" sz="2000" b="1" u="sng" dirty="0">
                <a:solidFill>
                  <a:schemeClr val="tx1"/>
                </a:solidFill>
                <a:latin typeface="Poppins" panose="020B0604020202020204" charset="0"/>
                <a:cs typeface="Poppins" panose="020B0604020202020204" charset="0"/>
              </a:rPr>
              <a:t>DOMAIN</a:t>
            </a:r>
            <a:r>
              <a:rPr lang="en-US" sz="2000" b="1" dirty="0">
                <a:solidFill>
                  <a:schemeClr val="tx1"/>
                </a:solidFill>
                <a:latin typeface="Poppins" panose="020B0604020202020204" charset="0"/>
                <a:cs typeface="Poppins" panose="020B0604020202020204" charset="0"/>
              </a:rPr>
              <a:t> – </a:t>
            </a:r>
            <a:r>
              <a:rPr lang="en-US" sz="2000" dirty="0">
                <a:solidFill>
                  <a:schemeClr val="tx1"/>
                </a:solidFill>
                <a:latin typeface="Poppins" panose="020B0604020202020204" charset="0"/>
                <a:cs typeface="Poppins" panose="020B0604020202020204" charset="0"/>
              </a:rPr>
              <a:t>TEXT MINING</a:t>
            </a:r>
            <a:endParaRPr lang="hi-IN" sz="2000" dirty="0">
              <a:solidFill>
                <a:schemeClr val="tx1"/>
              </a:solidFill>
              <a:latin typeface="Poppins" panose="020B0604020202020204" charset="0"/>
              <a:cs typeface="Poppins" panose="020B0604020202020204" charset="0"/>
            </a:endParaRPr>
          </a:p>
        </p:txBody>
      </p:sp>
      <p:sp>
        <p:nvSpPr>
          <p:cNvPr id="3" name="TextBox 2"/>
          <p:cNvSpPr txBox="1"/>
          <p:nvPr/>
        </p:nvSpPr>
        <p:spPr>
          <a:xfrm>
            <a:off x="2268622" y="814143"/>
            <a:ext cx="4932219" cy="400110"/>
          </a:xfrm>
          <a:prstGeom prst="rect">
            <a:avLst/>
          </a:prstGeom>
          <a:noFill/>
        </p:spPr>
        <p:txBody>
          <a:bodyPr wrap="square" rtlCol="0">
            <a:spAutoFit/>
          </a:bodyPr>
          <a:lstStyle/>
          <a:p>
            <a:r>
              <a:rPr lang="en-US" sz="2000" b="1" dirty="0">
                <a:solidFill>
                  <a:schemeClr val="bg1"/>
                </a:solidFill>
              </a:rPr>
              <a:t>MINOR  PROJECT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pic>
        <p:nvPicPr>
          <p:cNvPr id="1028" name="Picture 4" descr="https://lh4.googleusercontent.com/M-kqaPkDT0gluT6zqcyzSR2CUPd987Wy-NHhRMICHPjWw-ypJzEjcAQm735Te5H6R6elS_cGzXERFZWgvpZJJRMfJg8kS1w9c-6-fl8h5ZYmnPaUP5xPoA1TcuYik7WtoWsHjM8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857" y="1278764"/>
            <a:ext cx="4789989" cy="25776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72240" y="492739"/>
            <a:ext cx="5994395" cy="369332"/>
          </a:xfrm>
          <a:prstGeom prst="rect">
            <a:avLst/>
          </a:prstGeom>
          <a:noFill/>
        </p:spPr>
        <p:txBody>
          <a:bodyPr wrap="square" rtlCol="0">
            <a:spAutoFit/>
          </a:bodyPr>
          <a:lstStyle/>
          <a:p>
            <a:r>
              <a:rPr lang="en-US" sz="1800" b="1" u="sng" dirty="0">
                <a:effectLst>
                  <a:outerShdw blurRad="38100" dist="38100" dir="2700000" algn="tl">
                    <a:srgbClr val="000000">
                      <a:alpha val="43137"/>
                    </a:srgbClr>
                  </a:outerShdw>
                </a:effectLst>
              </a:rPr>
              <a:t>EXTRACTIVE METHOD OF TEXT SUMMARIZATON</a:t>
            </a:r>
          </a:p>
        </p:txBody>
      </p:sp>
    </p:spTree>
    <p:extLst>
      <p:ext uri="{BB962C8B-B14F-4D97-AF65-F5344CB8AC3E}">
        <p14:creationId xmlns:p14="http://schemas.microsoft.com/office/powerpoint/2010/main" val="3188150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837" y="1080654"/>
            <a:ext cx="5971308" cy="1780309"/>
          </a:xfrm>
        </p:spPr>
        <p:txBody>
          <a:bodyPr/>
          <a:lstStyle/>
          <a:p>
            <a:pPr marL="127000"/>
            <a:r>
              <a:rPr lang="en-US" sz="1100" b="0" dirty="0"/>
              <a:t>The unsupervised approaches do not need human summaries (user input) in deciding the important features of the document, it requires the most sophisticated algorithm to provide compensation for the lack of human knowledge. [1]</a:t>
            </a:r>
            <a:br>
              <a:rPr lang="en-US" sz="1100" b="0" dirty="0"/>
            </a:br>
            <a:br>
              <a:rPr lang="en-US" sz="1100" b="0" dirty="0"/>
            </a:br>
            <a:r>
              <a:rPr lang="en-US" sz="1100" b="0" dirty="0"/>
              <a:t>Unsupervised summaries provide a higher level of automation compared to supervised model and are more suitable for processing Big Data. Unsupervised learning models have proved successful in text summarization task. [1]</a:t>
            </a:r>
            <a:br>
              <a:rPr lang="en-IN" sz="1100" dirty="0"/>
            </a:br>
            <a:endParaRPr lang="en-US" sz="1100" dirty="0"/>
          </a:p>
        </p:txBody>
      </p:sp>
      <p:sp>
        <p:nvSpPr>
          <p:cNvPr id="3" name="Text Placeholder 2"/>
          <p:cNvSpPr>
            <a:spLocks noGrp="1"/>
          </p:cNvSpPr>
          <p:nvPr>
            <p:ph type="body" idx="1"/>
          </p:nvPr>
        </p:nvSpPr>
        <p:spPr>
          <a:xfrm>
            <a:off x="1655618" y="360218"/>
            <a:ext cx="5354782" cy="831273"/>
          </a:xfrm>
        </p:spPr>
        <p:txBody>
          <a:bodyPr/>
          <a:lstStyle/>
          <a:p>
            <a:pPr marL="158750" indent="0">
              <a:buNone/>
            </a:pPr>
            <a:r>
              <a:rPr lang="en-US" sz="2400" b="1" u="sng" dirty="0">
                <a:effectLst>
                  <a:outerShdw blurRad="38100" dist="38100" dir="2700000" algn="tl">
                    <a:srgbClr val="000000">
                      <a:alpha val="43137"/>
                    </a:srgbClr>
                  </a:outerShdw>
                </a:effectLst>
                <a:latin typeface="Poppins Light" panose="020B0604020202020204" charset="0"/>
                <a:cs typeface="Poppins Light" panose="020B0604020202020204" charset="0"/>
              </a:rPr>
              <a:t>UNSUPERVISED LEARNING</a:t>
            </a:r>
          </a:p>
        </p:txBody>
      </p:sp>
      <p:sp>
        <p:nvSpPr>
          <p:cNvPr id="6" name="Slide Number Placeholder 5"/>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pic>
        <p:nvPicPr>
          <p:cNvPr id="8" name="Picture 7"/>
          <p:cNvPicPr>
            <a:picLocks noChangeAspect="1"/>
          </p:cNvPicPr>
          <p:nvPr/>
        </p:nvPicPr>
        <p:blipFill>
          <a:blip r:embed="rId2"/>
          <a:stretch>
            <a:fillRect/>
          </a:stretch>
        </p:blipFill>
        <p:spPr>
          <a:xfrm>
            <a:off x="990600" y="2813832"/>
            <a:ext cx="6192982" cy="1762619"/>
          </a:xfrm>
          <a:prstGeom prst="rect">
            <a:avLst/>
          </a:prstGeom>
        </p:spPr>
      </p:pic>
      <p:sp>
        <p:nvSpPr>
          <p:cNvPr id="5" name="Oval 4">
            <a:extLst>
              <a:ext uri="{FF2B5EF4-FFF2-40B4-BE49-F238E27FC236}">
                <a16:creationId xmlns:a16="http://schemas.microsoft.com/office/drawing/2014/main" id="{8651F2ED-DD36-4FF3-A6CC-283AAA20EF1D}"/>
              </a:ext>
            </a:extLst>
          </p:cNvPr>
          <p:cNvSpPr/>
          <p:nvPr/>
        </p:nvSpPr>
        <p:spPr>
          <a:xfrm>
            <a:off x="3945836" y="3886200"/>
            <a:ext cx="1461052" cy="59710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917856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sp>
        <p:nvSpPr>
          <p:cNvPr id="7" name="Text Placeholder 6"/>
          <p:cNvSpPr txBox="1">
            <a:spLocks noGrp="1"/>
          </p:cNvSpPr>
          <p:nvPr>
            <p:ph type="body" idx="1"/>
          </p:nvPr>
        </p:nvSpPr>
        <p:spPr>
          <a:xfrm>
            <a:off x="157163" y="357189"/>
            <a:ext cx="5393530" cy="5062894"/>
          </a:xfrm>
          <a:prstGeom prst="rect">
            <a:avLst/>
          </a:prstGeom>
          <a:noFill/>
        </p:spPr>
        <p:txBody>
          <a:bodyPr wrap="square" rtlCol="0">
            <a:spAutoFit/>
          </a:bodyPr>
          <a:lstStyle/>
          <a:p>
            <a:pPr marL="158750" indent="0">
              <a:buNone/>
            </a:pPr>
            <a:r>
              <a:rPr lang="en-US" sz="2000" b="1" dirty="0"/>
              <a:t> Fuzzy logic based approach </a:t>
            </a:r>
          </a:p>
          <a:p>
            <a:r>
              <a:rPr lang="en-IN" dirty="0"/>
              <a:t>Fuzzy Logic is a way of reasoning that resembles with the human reasoning which based on degrees of truth rather than the usual true or false (1 or 0) Boolean logic. . A value from zero to one is obtained for each sentence in output based on feature contained in sentence and rules defined in a knowledge base.</a:t>
            </a:r>
            <a:endParaRPr lang="en-US" dirty="0"/>
          </a:p>
          <a:p>
            <a:pPr>
              <a:buFont typeface="Courier New" panose="02070309020205020404" pitchFamily="49" charset="0"/>
              <a:buChar char="o"/>
            </a:pPr>
            <a:r>
              <a:rPr lang="en-US" dirty="0"/>
              <a:t>The textual characteristics input of Fuzzy logic approach are sentenced length, sentence similarity </a:t>
            </a:r>
            <a:r>
              <a:rPr lang="en-US" dirty="0" err="1"/>
              <a:t>etc</a:t>
            </a:r>
            <a:r>
              <a:rPr lang="en-US" dirty="0"/>
              <a:t> which is later given to the fuzzy system.</a:t>
            </a:r>
          </a:p>
          <a:p>
            <a:pPr>
              <a:buFont typeface="Courier New" panose="02070309020205020404" pitchFamily="49" charset="0"/>
              <a:buChar char="o"/>
            </a:pPr>
            <a:r>
              <a:rPr lang="en-US" dirty="0"/>
              <a:t>The fuzzy logic approach mainly contains four components: </a:t>
            </a:r>
            <a:r>
              <a:rPr lang="en-US" dirty="0" err="1"/>
              <a:t>defuzzifier</a:t>
            </a:r>
            <a:r>
              <a:rPr lang="en-US" dirty="0"/>
              <a:t>, fuzzifier, fuzzy knowledge base and inference engine.</a:t>
            </a:r>
          </a:p>
          <a:p>
            <a:pPr>
              <a:buFont typeface="Courier New" panose="02070309020205020404" pitchFamily="49" charset="0"/>
              <a:buChar char="o"/>
            </a:pPr>
            <a:r>
              <a:rPr lang="en-US" dirty="0"/>
              <a:t>fuzzy logic approach is used for automatic text summarization which is the initial step , the text document is pre-processed followed by feature extraction(Title features, Sentence length, Sentence position, Sentence-sentence similarity, term weight, Proper noun and Numerical data.</a:t>
            </a:r>
          </a:p>
          <a:p>
            <a:pPr>
              <a:buFont typeface="Courier New" panose="02070309020205020404" pitchFamily="49" charset="0"/>
              <a:buChar char="o"/>
            </a:pPr>
            <a:r>
              <a:rPr lang="en-US" dirty="0"/>
              <a:t>The summary is generated by ordering the ranked sentences in the order they occur in the original document to maintain coherency.</a:t>
            </a:r>
            <a:endParaRPr lang="en-US" sz="1600" dirty="0"/>
          </a:p>
          <a:p>
            <a:pPr marL="158750" indent="0">
              <a:buNone/>
            </a:pPr>
            <a:r>
              <a:rPr lang="en-US" dirty="0"/>
              <a:t> </a:t>
            </a:r>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marL="158750" indent="0">
              <a:buNone/>
            </a:pPr>
            <a:endParaRPr lang="en-US" dirty="0"/>
          </a:p>
          <a:p>
            <a:pPr marL="158750" indent="0">
              <a:buNone/>
            </a:pPr>
            <a:endParaRPr lang="en-US" dirty="0"/>
          </a:p>
        </p:txBody>
      </p:sp>
      <p:pic>
        <p:nvPicPr>
          <p:cNvPr id="1026" name="Picture 2" descr="https://lh5.googleusercontent.com/5M4a3jQDY_nzyAQnQ57vQfppYjcRe77DpUs_knh94M4_uACb2eI6_awfn7HQGbL92oTC0Iw2swqqDzIQSl7ekI53cPDSC-MVEco6iZyPCSdbDoQX6KUiH2NSubi9GNDKXt4IQSt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6922" y="1178665"/>
            <a:ext cx="3529609" cy="2907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965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8"/>
          <p:cNvSpPr txBox="1">
            <a:spLocks noGrp="1"/>
          </p:cNvSpPr>
          <p:nvPr>
            <p:ph type="body" idx="1"/>
          </p:nvPr>
        </p:nvSpPr>
        <p:spPr>
          <a:xfrm>
            <a:off x="506729" y="288125"/>
            <a:ext cx="4604093" cy="635913"/>
          </a:xfrm>
          <a:prstGeom prst="rect">
            <a:avLst/>
          </a:prstGeom>
        </p:spPr>
        <p:txBody>
          <a:bodyPr spcFirstLastPara="1" wrap="square" lIns="91425" tIns="91425" rIns="91425" bIns="91425" anchor="t" anchorCtr="0">
            <a:noAutofit/>
          </a:bodyPr>
          <a:lstStyle/>
          <a:p>
            <a:pPr marL="63500" indent="0">
              <a:buNone/>
            </a:pPr>
            <a:r>
              <a:rPr lang="en-US" sz="3600" dirty="0"/>
              <a:t>SYSTEM DESIGN</a:t>
            </a:r>
            <a:endParaRPr lang="hi-IN" sz="3600" dirty="0"/>
          </a:p>
          <a:p>
            <a:pPr marL="63500" indent="0">
              <a:buNone/>
            </a:pPr>
            <a:endParaRPr lang="hi-IN" sz="1050" dirty="0"/>
          </a:p>
        </p:txBody>
      </p:sp>
      <p:sp>
        <p:nvSpPr>
          <p:cNvPr id="2" name="TextBox 1">
            <a:extLst>
              <a:ext uri="{FF2B5EF4-FFF2-40B4-BE49-F238E27FC236}">
                <a16:creationId xmlns:a16="http://schemas.microsoft.com/office/drawing/2014/main" id="{F03542B2-B77A-4D46-AAEC-38122A738C33}"/>
              </a:ext>
            </a:extLst>
          </p:cNvPr>
          <p:cNvSpPr txBox="1"/>
          <p:nvPr/>
        </p:nvSpPr>
        <p:spPr>
          <a:xfrm>
            <a:off x="6251043" y="4641850"/>
            <a:ext cx="401782" cy="304800"/>
          </a:xfrm>
          <a:prstGeom prst="rect">
            <a:avLst/>
          </a:prstGeom>
          <a:noFill/>
        </p:spPr>
        <p:txBody>
          <a:bodyPr wrap="square" rtlCol="0">
            <a:spAutoFit/>
          </a:bodyPr>
          <a:lstStyle/>
          <a:p>
            <a:r>
              <a:rPr lang="en-US" dirty="0"/>
              <a:t>[1]</a:t>
            </a:r>
            <a:endParaRPr lang="hi-IN" dirty="0"/>
          </a:p>
        </p:txBody>
      </p:sp>
      <p:pic>
        <p:nvPicPr>
          <p:cNvPr id="6" name="Picture 5">
            <a:extLst>
              <a:ext uri="{FF2B5EF4-FFF2-40B4-BE49-F238E27FC236}">
                <a16:creationId xmlns:a16="http://schemas.microsoft.com/office/drawing/2014/main" id="{D23FE6EB-E939-4578-983F-176AD3C974E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26198" y="1408734"/>
            <a:ext cx="5982136" cy="360331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4" name="Google Shape;188;p19">
            <a:extLst>
              <a:ext uri="{FF2B5EF4-FFF2-40B4-BE49-F238E27FC236}">
                <a16:creationId xmlns:a16="http://schemas.microsoft.com/office/drawing/2014/main" id="{77D6FFAB-3423-4834-BC95-DBF3BBB6CC95}"/>
              </a:ext>
            </a:extLst>
          </p:cNvPr>
          <p:cNvPicPr preferRelativeResize="0"/>
          <p:nvPr/>
        </p:nvPicPr>
        <p:blipFill>
          <a:blip r:embed="rId3">
            <a:alphaModFix/>
          </a:blip>
          <a:stretch>
            <a:fillRect/>
          </a:stretch>
        </p:blipFill>
        <p:spPr>
          <a:xfrm>
            <a:off x="6372150" y="1054450"/>
            <a:ext cx="3034500" cy="3034500"/>
          </a:xfrm>
          <a:prstGeom prst="ellipse">
            <a:avLst/>
          </a:prstGeom>
          <a:noFill/>
          <a:ln>
            <a:noFill/>
          </a:ln>
          <a:effectLst>
            <a:outerShdw blurRad="50800" dist="50800" dir="5400000" algn="ctr" rotWithShape="0">
              <a:srgbClr val="000000">
                <a:alpha val="0"/>
              </a:srgbClr>
            </a:outerShdw>
          </a:effectLst>
        </p:spPr>
      </p:pic>
      <p:sp>
        <p:nvSpPr>
          <p:cNvPr id="155" name="Google Shape;155;p15"/>
          <p:cNvSpPr txBox="1">
            <a:spLocks noGrp="1"/>
          </p:cNvSpPr>
          <p:nvPr>
            <p:ph type="body" idx="1"/>
          </p:nvPr>
        </p:nvSpPr>
        <p:spPr>
          <a:xfrm>
            <a:off x="23088" y="131619"/>
            <a:ext cx="6349062" cy="4444831"/>
          </a:xfrm>
          <a:prstGeom prst="rect">
            <a:avLst/>
          </a:prstGeom>
        </p:spPr>
        <p:txBody>
          <a:bodyPr spcFirstLastPara="1" wrap="square" lIns="91425" tIns="91425" rIns="91425" bIns="91425" anchor="t" anchorCtr="0">
            <a:noAutofit/>
          </a:bodyPr>
          <a:lstStyle/>
          <a:p>
            <a:pPr marL="139700" indent="0" algn="just">
              <a:buNone/>
            </a:pPr>
            <a:r>
              <a:rPr lang="en-US" sz="1100" dirty="0"/>
              <a:t>The system design in figure illustrates various models used. It uses pre-processing on the input document, feature extraction, fuzzification, rule base engine, and defuzzification and lastly generation of summary.</a:t>
            </a:r>
          </a:p>
          <a:p>
            <a:pPr marL="139700" indent="0" algn="just">
              <a:buNone/>
            </a:pPr>
            <a:endParaRPr lang="en-US" sz="1100" dirty="0"/>
          </a:p>
          <a:p>
            <a:pPr marL="139700" indent="0" algn="just">
              <a:buNone/>
            </a:pPr>
            <a:r>
              <a:rPr lang="en-US" sz="1100" b="1" dirty="0"/>
              <a:t>a. Pre-Processing Steps</a:t>
            </a:r>
            <a:r>
              <a:rPr lang="en-US" sz="1100" dirty="0"/>
              <a:t> :</a:t>
            </a:r>
          </a:p>
          <a:p>
            <a:pPr marL="368300" indent="-228600" algn="just">
              <a:buAutoNum type="arabicPeriod"/>
            </a:pPr>
            <a:r>
              <a:rPr lang="en-US" sz="1100" dirty="0"/>
              <a:t>Segmentation</a:t>
            </a:r>
          </a:p>
          <a:p>
            <a:pPr marL="368300" indent="-228600" algn="just">
              <a:buAutoNum type="arabicPeriod"/>
            </a:pPr>
            <a:r>
              <a:rPr lang="en-US" sz="1100" dirty="0"/>
              <a:t>Tokenization</a:t>
            </a:r>
          </a:p>
          <a:p>
            <a:pPr marL="368300" indent="-228600" algn="just">
              <a:buAutoNum type="arabicPeriod"/>
            </a:pPr>
            <a:r>
              <a:rPr lang="en-US" sz="1100" dirty="0"/>
              <a:t>Elimination Stop-words</a:t>
            </a:r>
          </a:p>
          <a:p>
            <a:pPr marL="368300" indent="-228600" algn="just">
              <a:buAutoNum type="arabicPeriod"/>
            </a:pPr>
            <a:r>
              <a:rPr lang="en-US" sz="1100" dirty="0"/>
              <a:t>Stemming</a:t>
            </a:r>
            <a:endParaRPr lang="en-US" sz="700" dirty="0"/>
          </a:p>
          <a:p>
            <a:pPr marL="139700" indent="0" algn="just">
              <a:buNone/>
            </a:pPr>
            <a:endParaRPr lang="en-US" sz="1000" dirty="0"/>
          </a:p>
          <a:p>
            <a:pPr marL="139700" indent="0" algn="just">
              <a:buNone/>
            </a:pPr>
            <a:r>
              <a:rPr lang="en-US" sz="1100" b="1" dirty="0"/>
              <a:t>b. </a:t>
            </a:r>
            <a:r>
              <a:rPr lang="en-US" sz="1100" b="1" dirty="0" err="1"/>
              <a:t>Featue</a:t>
            </a:r>
            <a:r>
              <a:rPr lang="en-US" sz="1100" b="1" dirty="0"/>
              <a:t> Extraction</a:t>
            </a:r>
            <a:r>
              <a:rPr lang="en-US" sz="1100" dirty="0"/>
              <a:t> :</a:t>
            </a:r>
          </a:p>
          <a:p>
            <a:pPr marL="368300" indent="-228600" algn="just">
              <a:buAutoNum type="arabicPeriod"/>
            </a:pPr>
            <a:r>
              <a:rPr lang="en-US" sz="1100" dirty="0"/>
              <a:t>Sentence </a:t>
            </a:r>
            <a:r>
              <a:rPr lang="en-US" sz="1100" dirty="0" err="1"/>
              <a:t>Positon</a:t>
            </a:r>
            <a:r>
              <a:rPr lang="en-US" sz="1100" dirty="0"/>
              <a:t> </a:t>
            </a:r>
          </a:p>
          <a:p>
            <a:pPr marL="368300" indent="-228600" algn="just">
              <a:buAutoNum type="arabicPeriod"/>
            </a:pPr>
            <a:r>
              <a:rPr lang="en-US" sz="1100" dirty="0" err="1"/>
              <a:t>Bitoken</a:t>
            </a:r>
            <a:endParaRPr lang="en-US" sz="1100" dirty="0"/>
          </a:p>
          <a:p>
            <a:pPr marL="368300" indent="-228600" algn="just">
              <a:buAutoNum type="arabicPeriod"/>
            </a:pPr>
            <a:r>
              <a:rPr lang="en-US" sz="1100" dirty="0"/>
              <a:t>Tri token </a:t>
            </a:r>
          </a:p>
          <a:p>
            <a:pPr marL="368300" indent="-228600" algn="just">
              <a:buAutoNum type="arabicPeriod"/>
            </a:pPr>
            <a:r>
              <a:rPr lang="en-US" sz="1100" dirty="0"/>
              <a:t>Cosine similarity</a:t>
            </a:r>
          </a:p>
          <a:p>
            <a:pPr marL="368300" indent="-228600" algn="just">
              <a:buAutoNum type="arabicPeriod"/>
            </a:pPr>
            <a:r>
              <a:rPr lang="en-US" sz="1100" dirty="0"/>
              <a:t>Thematic Words</a:t>
            </a:r>
          </a:p>
          <a:p>
            <a:pPr marL="368300" indent="-228600" algn="just">
              <a:buAutoNum type="arabicPeriod"/>
            </a:pPr>
            <a:r>
              <a:rPr lang="en-US" sz="1100" dirty="0"/>
              <a:t>Sentence length</a:t>
            </a:r>
          </a:p>
          <a:p>
            <a:pPr marL="368300" indent="-228600" algn="just">
              <a:buAutoNum type="arabicPeriod"/>
            </a:pPr>
            <a:r>
              <a:rPr lang="en-US" sz="1100" dirty="0"/>
              <a:t>Numerical data</a:t>
            </a:r>
          </a:p>
          <a:p>
            <a:pPr marL="368300" indent="-228600" algn="just">
              <a:buAutoNum type="arabicPeriod"/>
            </a:pPr>
            <a:r>
              <a:rPr lang="en-US" sz="1100" dirty="0"/>
              <a:t>Term frequency – inverse sentence frequency </a:t>
            </a:r>
          </a:p>
          <a:p>
            <a:pPr marL="368300" indent="-228600" algn="just">
              <a:buAutoNum type="arabicPeriod"/>
            </a:pPr>
            <a:endParaRPr lang="en-US" sz="1100" dirty="0"/>
          </a:p>
          <a:p>
            <a:pPr marL="139700" indent="0" algn="just">
              <a:buNone/>
            </a:pPr>
            <a:endParaRPr lang="en-US" sz="1100" dirty="0"/>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14</a:t>
            </a:fld>
            <a:endParaRPr/>
          </a:p>
        </p:txBody>
      </p:sp>
      <p:grpSp>
        <p:nvGrpSpPr>
          <p:cNvPr id="20" name="Google Shape;229;p21">
            <a:extLst>
              <a:ext uri="{FF2B5EF4-FFF2-40B4-BE49-F238E27FC236}">
                <a16:creationId xmlns:a16="http://schemas.microsoft.com/office/drawing/2014/main" id="{60696E3E-B244-4437-A79C-C6CE9D6D2A11}"/>
              </a:ext>
            </a:extLst>
          </p:cNvPr>
          <p:cNvGrpSpPr/>
          <p:nvPr/>
        </p:nvGrpSpPr>
        <p:grpSpPr>
          <a:xfrm>
            <a:off x="5853100" y="3068600"/>
            <a:ext cx="1539600" cy="1539600"/>
            <a:chOff x="6680825" y="2549350"/>
            <a:chExt cx="1539600" cy="1539600"/>
          </a:xfrm>
        </p:grpSpPr>
        <p:sp>
          <p:nvSpPr>
            <p:cNvPr id="21" name="Google Shape;230;p21">
              <a:extLst>
                <a:ext uri="{FF2B5EF4-FFF2-40B4-BE49-F238E27FC236}">
                  <a16:creationId xmlns:a16="http://schemas.microsoft.com/office/drawing/2014/main" id="{1DCCCFFB-DBAA-498B-9A5F-9E961F8B7630}"/>
                </a:ext>
              </a:extLst>
            </p:cNvPr>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Google Shape;231;p21">
              <a:extLst>
                <a:ext uri="{FF2B5EF4-FFF2-40B4-BE49-F238E27FC236}">
                  <a16:creationId xmlns:a16="http://schemas.microsoft.com/office/drawing/2014/main" id="{E10B802D-01CC-40B1-A4F9-5DC7938F5563}"/>
                </a:ext>
              </a:extLst>
            </p:cNvPr>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Google Shape;232;p21">
              <a:extLst>
                <a:ext uri="{FF2B5EF4-FFF2-40B4-BE49-F238E27FC236}">
                  <a16:creationId xmlns:a16="http://schemas.microsoft.com/office/drawing/2014/main" id="{33B21A3D-916A-45D1-8BC9-36625E2A0F7B}"/>
                </a:ext>
              </a:extLst>
            </p:cNvPr>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4" name="Google Shape;233;p21">
            <a:extLst>
              <a:ext uri="{FF2B5EF4-FFF2-40B4-BE49-F238E27FC236}">
                <a16:creationId xmlns:a16="http://schemas.microsoft.com/office/drawing/2014/main" id="{F3582076-C386-4A5F-B5DA-6651574F9A12}"/>
              </a:ext>
            </a:extLst>
          </p:cNvPr>
          <p:cNvSpPr/>
          <p:nvPr/>
        </p:nvSpPr>
        <p:spPr>
          <a:xfrm>
            <a:off x="6454511" y="367001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4" name="Google Shape;188;p19">
            <a:extLst>
              <a:ext uri="{FF2B5EF4-FFF2-40B4-BE49-F238E27FC236}">
                <a16:creationId xmlns:a16="http://schemas.microsoft.com/office/drawing/2014/main" id="{77D6FFAB-3423-4834-BC95-DBF3BBB6CC95}"/>
              </a:ext>
            </a:extLst>
          </p:cNvPr>
          <p:cNvPicPr preferRelativeResize="0"/>
          <p:nvPr/>
        </p:nvPicPr>
        <p:blipFill>
          <a:blip r:embed="rId3">
            <a:alphaModFix/>
          </a:blip>
          <a:stretch>
            <a:fillRect/>
          </a:stretch>
        </p:blipFill>
        <p:spPr>
          <a:xfrm>
            <a:off x="6372150" y="1054450"/>
            <a:ext cx="3034500" cy="3034500"/>
          </a:xfrm>
          <a:prstGeom prst="ellipse">
            <a:avLst/>
          </a:prstGeom>
          <a:noFill/>
          <a:ln>
            <a:noFill/>
          </a:ln>
          <a:effectLst>
            <a:outerShdw blurRad="50800" dist="50800" dir="5400000" algn="ctr" rotWithShape="0">
              <a:srgbClr val="000000">
                <a:alpha val="0"/>
              </a:srgbClr>
            </a:outerShdw>
          </a:effectLst>
        </p:spPr>
      </p:pic>
      <p:sp>
        <p:nvSpPr>
          <p:cNvPr id="155" name="Google Shape;155;p15"/>
          <p:cNvSpPr txBox="1">
            <a:spLocks noGrp="1"/>
          </p:cNvSpPr>
          <p:nvPr>
            <p:ph type="body" idx="1"/>
          </p:nvPr>
        </p:nvSpPr>
        <p:spPr>
          <a:xfrm>
            <a:off x="376379" y="1103259"/>
            <a:ext cx="6349062" cy="1943281"/>
          </a:xfrm>
          <a:prstGeom prst="rect">
            <a:avLst/>
          </a:prstGeom>
        </p:spPr>
        <p:txBody>
          <a:bodyPr spcFirstLastPara="1" wrap="square" lIns="91425" tIns="91425" rIns="91425" bIns="91425" anchor="t" anchorCtr="0">
            <a:noAutofit/>
          </a:bodyPr>
          <a:lstStyle/>
          <a:p>
            <a:pPr marL="139700" indent="0" algn="just">
              <a:buNone/>
            </a:pPr>
            <a:r>
              <a:rPr lang="en-US" sz="1100" b="1" dirty="0"/>
              <a:t>c. Fuzzy Logic System </a:t>
            </a:r>
            <a:r>
              <a:rPr lang="en-US" sz="1100" dirty="0"/>
              <a:t>:</a:t>
            </a:r>
          </a:p>
          <a:p>
            <a:pPr marL="368300" indent="-228600" algn="just">
              <a:buAutoNum type="arabicPeriod"/>
            </a:pPr>
            <a:r>
              <a:rPr lang="en-US" sz="1100" dirty="0"/>
              <a:t>Fuzzifier</a:t>
            </a:r>
          </a:p>
          <a:p>
            <a:pPr marL="368300" indent="-228600" algn="just">
              <a:buAutoNum type="arabicPeriod"/>
            </a:pPr>
            <a:r>
              <a:rPr lang="en-US" sz="1100" dirty="0"/>
              <a:t>Rule Base</a:t>
            </a:r>
          </a:p>
          <a:p>
            <a:pPr marL="368300" indent="-228600" algn="just">
              <a:buAutoNum type="arabicPeriod"/>
            </a:pPr>
            <a:r>
              <a:rPr lang="en-US" sz="1100" dirty="0"/>
              <a:t>Inference  Engine</a:t>
            </a:r>
          </a:p>
          <a:p>
            <a:pPr marL="368300" indent="-228600" algn="just">
              <a:buAutoNum type="arabicPeriod"/>
            </a:pPr>
            <a:r>
              <a:rPr lang="en-US" sz="1100" dirty="0" err="1"/>
              <a:t>Defuzzifier</a:t>
            </a:r>
            <a:endParaRPr lang="en-US" sz="1100" dirty="0"/>
          </a:p>
          <a:p>
            <a:pPr marL="139700" indent="0" algn="just">
              <a:buNone/>
            </a:pPr>
            <a:endParaRPr lang="en-US" sz="1100" dirty="0"/>
          </a:p>
          <a:p>
            <a:pPr marL="139700" indent="0" algn="just">
              <a:buNone/>
            </a:pPr>
            <a:r>
              <a:rPr lang="en-US" sz="1100" b="1" dirty="0"/>
              <a:t>d. Document Summary </a:t>
            </a:r>
            <a:endParaRPr lang="en-US" sz="1100" dirty="0"/>
          </a:p>
          <a:p>
            <a:pPr marL="139700" indent="0" algn="just">
              <a:buNone/>
            </a:pPr>
            <a:endParaRPr lang="en-US" sz="1100" dirty="0"/>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15</a:t>
            </a:fld>
            <a:endParaRPr/>
          </a:p>
        </p:txBody>
      </p:sp>
      <p:grpSp>
        <p:nvGrpSpPr>
          <p:cNvPr id="20" name="Google Shape;229;p21">
            <a:extLst>
              <a:ext uri="{FF2B5EF4-FFF2-40B4-BE49-F238E27FC236}">
                <a16:creationId xmlns:a16="http://schemas.microsoft.com/office/drawing/2014/main" id="{60696E3E-B244-4437-A79C-C6CE9D6D2A11}"/>
              </a:ext>
            </a:extLst>
          </p:cNvPr>
          <p:cNvGrpSpPr/>
          <p:nvPr/>
        </p:nvGrpSpPr>
        <p:grpSpPr>
          <a:xfrm>
            <a:off x="5853100" y="3068600"/>
            <a:ext cx="1539600" cy="1539600"/>
            <a:chOff x="6680825" y="2549350"/>
            <a:chExt cx="1539600" cy="1539600"/>
          </a:xfrm>
        </p:grpSpPr>
        <p:sp>
          <p:nvSpPr>
            <p:cNvPr id="21" name="Google Shape;230;p21">
              <a:extLst>
                <a:ext uri="{FF2B5EF4-FFF2-40B4-BE49-F238E27FC236}">
                  <a16:creationId xmlns:a16="http://schemas.microsoft.com/office/drawing/2014/main" id="{1DCCCFFB-DBAA-498B-9A5F-9E961F8B7630}"/>
                </a:ext>
              </a:extLst>
            </p:cNvPr>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Google Shape;231;p21">
              <a:extLst>
                <a:ext uri="{FF2B5EF4-FFF2-40B4-BE49-F238E27FC236}">
                  <a16:creationId xmlns:a16="http://schemas.microsoft.com/office/drawing/2014/main" id="{E10B802D-01CC-40B1-A4F9-5DC7938F5563}"/>
                </a:ext>
              </a:extLst>
            </p:cNvPr>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Google Shape;232;p21">
              <a:extLst>
                <a:ext uri="{FF2B5EF4-FFF2-40B4-BE49-F238E27FC236}">
                  <a16:creationId xmlns:a16="http://schemas.microsoft.com/office/drawing/2014/main" id="{33B21A3D-916A-45D1-8BC9-36625E2A0F7B}"/>
                </a:ext>
              </a:extLst>
            </p:cNvPr>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4" name="Google Shape;233;p21">
            <a:extLst>
              <a:ext uri="{FF2B5EF4-FFF2-40B4-BE49-F238E27FC236}">
                <a16:creationId xmlns:a16="http://schemas.microsoft.com/office/drawing/2014/main" id="{F3582076-C386-4A5F-B5DA-6651574F9A12}"/>
              </a:ext>
            </a:extLst>
          </p:cNvPr>
          <p:cNvSpPr/>
          <p:nvPr/>
        </p:nvSpPr>
        <p:spPr>
          <a:xfrm>
            <a:off x="6454511" y="367001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07656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20" name="Google Shape;228;p21">
            <a:extLst>
              <a:ext uri="{FF2B5EF4-FFF2-40B4-BE49-F238E27FC236}">
                <a16:creationId xmlns:a16="http://schemas.microsoft.com/office/drawing/2014/main" id="{C210898F-A74D-41D3-A881-17D297B103D3}"/>
              </a:ext>
            </a:extLst>
          </p:cNvPr>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189" name="Google Shape;189;p19"/>
          <p:cNvGrpSpPr/>
          <p:nvPr/>
        </p:nvGrpSpPr>
        <p:grpSpPr>
          <a:xfrm>
            <a:off x="5853100" y="3068600"/>
            <a:ext cx="1539600" cy="1539600"/>
            <a:chOff x="6680825" y="2549350"/>
            <a:chExt cx="1539600" cy="1539600"/>
          </a:xfrm>
        </p:grpSpPr>
        <p:sp>
          <p:nvSpPr>
            <p:cNvPr id="190" name="Google Shape;190;p19"/>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Google Shape;191;p19"/>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Google Shape;192;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93" name="Google Shape;193;p19"/>
          <p:cNvSpPr txBox="1">
            <a:spLocks noGrp="1"/>
          </p:cNvSpPr>
          <p:nvPr>
            <p:ph type="title"/>
          </p:nvPr>
        </p:nvSpPr>
        <p:spPr>
          <a:xfrm>
            <a:off x="290945" y="728625"/>
            <a:ext cx="8562110" cy="683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Implementation of Algorithms </a:t>
            </a:r>
            <a:br>
              <a:rPr lang="en-US" dirty="0"/>
            </a:br>
            <a:r>
              <a:rPr lang="en-US" dirty="0"/>
              <a:t>&amp; Libraries</a:t>
            </a:r>
            <a:endParaRPr dirty="0"/>
          </a:p>
        </p:txBody>
      </p:sp>
      <p:sp>
        <p:nvSpPr>
          <p:cNvPr id="194" name="Google Shape;194;p19"/>
          <p:cNvSpPr txBox="1">
            <a:spLocks noGrp="1"/>
          </p:cNvSpPr>
          <p:nvPr>
            <p:ph type="body" idx="1"/>
          </p:nvPr>
        </p:nvSpPr>
        <p:spPr>
          <a:xfrm>
            <a:off x="256698" y="1619543"/>
            <a:ext cx="5588734" cy="3958633"/>
          </a:xfrm>
          <a:prstGeom prst="rect">
            <a:avLst/>
          </a:prstGeom>
        </p:spPr>
        <p:txBody>
          <a:bodyPr spcFirstLastPara="1" wrap="square" lIns="91425" tIns="91425" rIns="91425" bIns="91425" anchor="t" anchorCtr="0">
            <a:noAutofit/>
          </a:bodyPr>
          <a:lstStyle/>
          <a:p>
            <a:pPr marL="469900" indent="-342900">
              <a:buAutoNum type="arabicPeriod"/>
            </a:pPr>
            <a:r>
              <a:rPr lang="en-US" sz="1100" b="1" dirty="0"/>
              <a:t>NLTK : Natural Language Toolkit</a:t>
            </a:r>
            <a:r>
              <a:rPr lang="en-US" sz="1100" dirty="0"/>
              <a:t> : The NLTK, is a suite of libraries and programs for symbolic and statistical Natural Language Processing.</a:t>
            </a:r>
            <a:r>
              <a:rPr lang="en-US" dirty="0"/>
              <a:t> </a:t>
            </a:r>
            <a:r>
              <a:rPr lang="en-US" sz="1100" dirty="0"/>
              <a:t>NLTK is intended to support research and teaching in NLP or closely related areas, including empirical linguistic, cognitive science, artificial intelligence, information retrieval, and machine learning.</a:t>
            </a:r>
          </a:p>
          <a:p>
            <a:pPr marL="469900" indent="-342900">
              <a:buAutoNum type="arabicPeriod"/>
            </a:pPr>
            <a:endParaRPr lang="en-US" sz="1100" dirty="0"/>
          </a:p>
          <a:p>
            <a:pPr marL="469900" indent="-342900">
              <a:buAutoNum type="arabicPeriod"/>
            </a:pPr>
            <a:r>
              <a:rPr lang="en-US" sz="1100" b="1" dirty="0"/>
              <a:t>RAKE –NTLK : Rapid Automatic Keyword Extraction </a:t>
            </a:r>
            <a:r>
              <a:rPr lang="en-US" sz="1100" dirty="0"/>
              <a:t>: RAKE short for Rapid Automatic Keyword Extraction algorithm, is a domain independent keyword extraction algorithm which tries to determine key phrases in a body of text by analyzing the frequency of word appearance and its co-</a:t>
            </a:r>
            <a:r>
              <a:rPr lang="en-US" sz="1100" dirty="0" err="1"/>
              <a:t>occurance</a:t>
            </a:r>
            <a:r>
              <a:rPr lang="en-US" sz="1100" dirty="0"/>
              <a:t> with other words in the text. Rapid Automatic Keyword Extraction (RAKE), an unsupervised, domain-independent, and language-independent method for extracting keywords from individual documents. </a:t>
            </a:r>
          </a:p>
        </p:txBody>
      </p:sp>
      <p:sp>
        <p:nvSpPr>
          <p:cNvPr id="195" name="Google Shape;195;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16</a:t>
            </a:fld>
            <a:endParaRPr/>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20" name="Google Shape;228;p21">
            <a:extLst>
              <a:ext uri="{FF2B5EF4-FFF2-40B4-BE49-F238E27FC236}">
                <a16:creationId xmlns:a16="http://schemas.microsoft.com/office/drawing/2014/main" id="{C210898F-A74D-41D3-A881-17D297B103D3}"/>
              </a:ext>
            </a:extLst>
          </p:cNvPr>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189" name="Google Shape;189;p19"/>
          <p:cNvGrpSpPr/>
          <p:nvPr/>
        </p:nvGrpSpPr>
        <p:grpSpPr>
          <a:xfrm>
            <a:off x="5853100" y="3068600"/>
            <a:ext cx="1539600" cy="1539600"/>
            <a:chOff x="6680825" y="2549350"/>
            <a:chExt cx="1539600" cy="1539600"/>
          </a:xfrm>
        </p:grpSpPr>
        <p:sp>
          <p:nvSpPr>
            <p:cNvPr id="190" name="Google Shape;190;p19"/>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Google Shape;191;p19"/>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Google Shape;192;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94" name="Google Shape;194;p19"/>
          <p:cNvSpPr txBox="1">
            <a:spLocks noGrp="1"/>
          </p:cNvSpPr>
          <p:nvPr>
            <p:ph type="body" idx="1"/>
          </p:nvPr>
        </p:nvSpPr>
        <p:spPr>
          <a:xfrm>
            <a:off x="218866" y="358779"/>
            <a:ext cx="5588734" cy="3958633"/>
          </a:xfrm>
          <a:prstGeom prst="rect">
            <a:avLst/>
          </a:prstGeom>
        </p:spPr>
        <p:txBody>
          <a:bodyPr spcFirstLastPara="1" wrap="square" lIns="91425" tIns="91425" rIns="91425" bIns="91425" anchor="t" anchorCtr="0">
            <a:noAutofit/>
          </a:bodyPr>
          <a:lstStyle/>
          <a:p>
            <a:pPr marL="469900" indent="-342900">
              <a:buAutoNum type="arabicPeriod"/>
            </a:pPr>
            <a:endParaRPr lang="en-US" sz="1100" dirty="0"/>
          </a:p>
          <a:p>
            <a:pPr marL="469900" indent="-342900">
              <a:buFont typeface="+mj-lt"/>
              <a:buAutoNum type="arabicPeriod" startAt="3"/>
            </a:pPr>
            <a:r>
              <a:rPr lang="en-US" sz="1100" b="1" dirty="0"/>
              <a:t>VSM : Vector Space Model</a:t>
            </a:r>
            <a:r>
              <a:rPr lang="en-US" sz="1100" dirty="0"/>
              <a:t> :  Vector space model or term vector model is an algebraic model for representing text documents (and any objects, in general) as vectors of identifiers, such as, for example, index terms. It is used in information filtering, information retrieval, indexing and relevancy rankings. Its first use was in the SMART Information Retrieval System. Documents and queries are represented as vectors. If words are chosen to be the terms, the dimensionality of the vector is the number of words in the vocabulary (the number of distinct words occurring in the corpus). Vector operations can be used to compare documents with queries</a:t>
            </a:r>
          </a:p>
          <a:p>
            <a:pPr marL="469900" indent="-342900">
              <a:buFont typeface="+mj-lt"/>
              <a:buAutoNum type="arabicPeriod" startAt="3"/>
            </a:pPr>
            <a:endParaRPr lang="en-US" sz="1100" dirty="0"/>
          </a:p>
          <a:p>
            <a:pPr marL="469900" indent="-342900">
              <a:buFont typeface="+mj-lt"/>
              <a:buAutoNum type="arabicPeriod" startAt="3"/>
            </a:pPr>
            <a:r>
              <a:rPr lang="en-US" sz="1100" b="1" dirty="0"/>
              <a:t>TF-IDF : Term </a:t>
            </a:r>
            <a:r>
              <a:rPr lang="en-US" sz="1100" b="1" dirty="0" err="1"/>
              <a:t>Frquency</a:t>
            </a:r>
            <a:r>
              <a:rPr lang="en-US" sz="1100" b="1" dirty="0"/>
              <a:t>-Inverse Document Frequency </a:t>
            </a:r>
            <a:r>
              <a:rPr lang="en-US" sz="1100" dirty="0"/>
              <a:t>: In information retrieval, </a:t>
            </a:r>
            <a:r>
              <a:rPr lang="en-US" sz="1100" dirty="0" err="1"/>
              <a:t>tf</a:t>
            </a:r>
            <a:r>
              <a:rPr lang="en-US" sz="1100" dirty="0"/>
              <a:t>–</a:t>
            </a:r>
            <a:r>
              <a:rPr lang="en-US" sz="1100" dirty="0" err="1"/>
              <a:t>idf</a:t>
            </a:r>
            <a:r>
              <a:rPr lang="en-US" sz="1100" dirty="0"/>
              <a:t> or TFIDF, short for term frequency–inverse document frequency, is a numerical statistic that is intended to reflect how important a word is to a document in a collection or corpus. It is often used as a weighting factor in searches of information retrieval, text mining, and user modeling. The </a:t>
            </a:r>
            <a:r>
              <a:rPr lang="en-US" sz="1100" dirty="0" err="1"/>
              <a:t>tf</a:t>
            </a:r>
            <a:r>
              <a:rPr lang="en-US" sz="1100" dirty="0"/>
              <a:t>–</a:t>
            </a:r>
            <a:r>
              <a:rPr lang="en-US" sz="1100" dirty="0" err="1"/>
              <a:t>idf</a:t>
            </a:r>
            <a:r>
              <a:rPr lang="en-US" sz="1100" dirty="0"/>
              <a:t> value increases proportionally to the number of times a word appears in the document and is offset by the number of documents in the corpus that contain the word, which helps to adjust for the fact that some words appear more frequently in general..</a:t>
            </a:r>
            <a:r>
              <a:rPr lang="en-US" sz="1100" b="1" dirty="0"/>
              <a:t> </a:t>
            </a:r>
            <a:endParaRPr lang="en-US" sz="1100" dirty="0"/>
          </a:p>
        </p:txBody>
      </p:sp>
      <p:sp>
        <p:nvSpPr>
          <p:cNvPr id="195" name="Google Shape;195;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17</a:t>
            </a:fld>
            <a:endParaRPr/>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3787325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4F93-577C-469B-9600-26DD1E10510D}"/>
              </a:ext>
            </a:extLst>
          </p:cNvPr>
          <p:cNvSpPr>
            <a:spLocks noGrp="1"/>
          </p:cNvSpPr>
          <p:nvPr>
            <p:ph type="title"/>
          </p:nvPr>
        </p:nvSpPr>
        <p:spPr>
          <a:xfrm>
            <a:off x="457200" y="1166125"/>
            <a:ext cx="5220300" cy="364501"/>
          </a:xfrm>
        </p:spPr>
        <p:txBody>
          <a:bodyPr/>
          <a:lstStyle/>
          <a:p>
            <a:r>
              <a:rPr lang="en-US" dirty="0"/>
              <a:t>Snapshots of Project   </a:t>
            </a:r>
            <a:br>
              <a:rPr lang="en-US" sz="1200" dirty="0"/>
            </a:br>
            <a:r>
              <a:rPr lang="en-US" sz="1200" dirty="0">
                <a:latin typeface="Poppins Light" panose="020B0604020202020204" charset="0"/>
                <a:cs typeface="Poppins Light" panose="020B0604020202020204" charset="0"/>
              </a:rPr>
              <a:t> </a:t>
            </a:r>
            <a:br>
              <a:rPr lang="hi-IN" sz="1200" dirty="0">
                <a:latin typeface="Poppins Light" panose="020B0604020202020204" charset="0"/>
                <a:cs typeface="Poppins Light" panose="020B0604020202020204" charset="0"/>
              </a:rPr>
            </a:br>
            <a:r>
              <a:rPr lang="en-IN" sz="1200" dirty="0">
                <a:latin typeface="Poppins Light" panose="020B0604020202020204" charset="0"/>
                <a:cs typeface="Poppins Light" panose="020B0604020202020204" charset="0"/>
              </a:rPr>
              <a:t>                  </a:t>
            </a:r>
            <a:r>
              <a:rPr lang="en-US" sz="1200" dirty="0">
                <a:latin typeface="Poppins Light" panose="020B0604020202020204" charset="0"/>
                <a:cs typeface="Poppins Light" panose="020B0604020202020204" charset="0"/>
              </a:rPr>
              <a:t>INPUT OF TXT DOCUMENT</a:t>
            </a:r>
            <a:endParaRPr lang="en-IN" sz="1200" dirty="0"/>
          </a:p>
        </p:txBody>
      </p:sp>
      <p:sp>
        <p:nvSpPr>
          <p:cNvPr id="3" name="Text Placeholder 2">
            <a:extLst>
              <a:ext uri="{FF2B5EF4-FFF2-40B4-BE49-F238E27FC236}">
                <a16:creationId xmlns:a16="http://schemas.microsoft.com/office/drawing/2014/main" id="{F4A6B468-07CD-4415-81E8-053BD585B6A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B0B775D-5F12-4B51-A1DA-8FD510010E1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18</a:t>
            </a:fld>
            <a:endParaRPr lang="en"/>
          </a:p>
        </p:txBody>
      </p:sp>
      <p:pic>
        <p:nvPicPr>
          <p:cNvPr id="5" name="Picture 4">
            <a:extLst>
              <a:ext uri="{FF2B5EF4-FFF2-40B4-BE49-F238E27FC236}">
                <a16:creationId xmlns:a16="http://schemas.microsoft.com/office/drawing/2014/main" id="{FAA537A1-4290-4A26-B2B6-D6AFEAA8ABD0}"/>
              </a:ext>
            </a:extLst>
          </p:cNvPr>
          <p:cNvPicPr/>
          <p:nvPr/>
        </p:nvPicPr>
        <p:blipFill>
          <a:blip r:embed="rId2">
            <a:extLst>
              <a:ext uri="{28A0092B-C50C-407E-A947-70E740481C1C}">
                <a14:useLocalDpi xmlns:a14="http://schemas.microsoft.com/office/drawing/2010/main" val="0"/>
              </a:ext>
            </a:extLst>
          </a:blip>
          <a:stretch>
            <a:fillRect/>
          </a:stretch>
        </p:blipFill>
        <p:spPr>
          <a:xfrm>
            <a:off x="1069625" y="1958050"/>
            <a:ext cx="4607875" cy="2618400"/>
          </a:xfrm>
          <a:prstGeom prst="rect">
            <a:avLst/>
          </a:prstGeom>
        </p:spPr>
      </p:pic>
    </p:spTree>
    <p:extLst>
      <p:ext uri="{BB962C8B-B14F-4D97-AF65-F5344CB8AC3E}">
        <p14:creationId xmlns:p14="http://schemas.microsoft.com/office/powerpoint/2010/main" val="4087274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60" name="Google Shape;360;p3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19</a:t>
            </a:fld>
            <a:endParaRPr/>
          </a:p>
        </p:txBody>
      </p:sp>
      <p:pic>
        <p:nvPicPr>
          <p:cNvPr id="361" name="Google Shape;361;p31"/>
          <p:cNvPicPr preferRelativeResize="0"/>
          <p:nvPr/>
        </p:nvPicPr>
        <p:blipFill rotWithShape="1">
          <a:blip r:embed="rId3">
            <a:alphaModFix/>
          </a:blip>
          <a:srcRect/>
          <a:stretch/>
        </p:blipFill>
        <p:spPr>
          <a:xfrm>
            <a:off x="6372150" y="1054450"/>
            <a:ext cx="3034500" cy="3034500"/>
          </a:xfrm>
          <a:prstGeom prst="ellipse">
            <a:avLst/>
          </a:prstGeom>
          <a:noFill/>
          <a:ln>
            <a:noFill/>
          </a:ln>
        </p:spPr>
      </p:pic>
      <p:sp>
        <p:nvSpPr>
          <p:cNvPr id="7" name="TextBox 6">
            <a:extLst>
              <a:ext uri="{FF2B5EF4-FFF2-40B4-BE49-F238E27FC236}">
                <a16:creationId xmlns:a16="http://schemas.microsoft.com/office/drawing/2014/main" id="{05013D71-26E1-4AA2-AB60-80FEFFF46852}"/>
              </a:ext>
            </a:extLst>
          </p:cNvPr>
          <p:cNvSpPr txBox="1"/>
          <p:nvPr/>
        </p:nvSpPr>
        <p:spPr>
          <a:xfrm>
            <a:off x="463898" y="204473"/>
            <a:ext cx="1622560" cy="276999"/>
          </a:xfrm>
          <a:prstGeom prst="rect">
            <a:avLst/>
          </a:prstGeom>
          <a:noFill/>
        </p:spPr>
        <p:txBody>
          <a:bodyPr wrap="none" rtlCol="0">
            <a:spAutoFit/>
          </a:bodyPr>
          <a:lstStyle/>
          <a:p>
            <a:r>
              <a:rPr lang="en-US" sz="1200" b="1" dirty="0">
                <a:latin typeface="Poppins Light" panose="020B0604020202020204" charset="0"/>
                <a:cs typeface="Poppins Light" panose="020B0604020202020204" charset="0"/>
              </a:rPr>
              <a:t>OUTPUT SUMMARY</a:t>
            </a:r>
            <a:endParaRPr lang="hi-IN" sz="1200" b="1" dirty="0">
              <a:latin typeface="Poppins Light" panose="020B0604020202020204" charset="0"/>
              <a:cs typeface="Poppins Light" panose="020B0604020202020204" charset="0"/>
            </a:endParaRPr>
          </a:p>
        </p:txBody>
      </p:sp>
      <p:pic>
        <p:nvPicPr>
          <p:cNvPr id="8" name="Picture 7">
            <a:extLst>
              <a:ext uri="{FF2B5EF4-FFF2-40B4-BE49-F238E27FC236}">
                <a16:creationId xmlns:a16="http://schemas.microsoft.com/office/drawing/2014/main" id="{EEDE4373-202B-4586-AE72-7156B5B2DB4A}"/>
              </a:ext>
            </a:extLst>
          </p:cNvPr>
          <p:cNvPicPr/>
          <p:nvPr/>
        </p:nvPicPr>
        <p:blipFill>
          <a:blip r:embed="rId4">
            <a:extLst>
              <a:ext uri="{28A0092B-C50C-407E-A947-70E740481C1C}">
                <a14:useLocalDpi xmlns:a14="http://schemas.microsoft.com/office/drawing/2010/main" val="0"/>
              </a:ext>
            </a:extLst>
          </a:blip>
          <a:stretch>
            <a:fillRect/>
          </a:stretch>
        </p:blipFill>
        <p:spPr>
          <a:xfrm>
            <a:off x="609787" y="1059400"/>
            <a:ext cx="4526314" cy="1512350"/>
          </a:xfrm>
          <a:prstGeom prst="rect">
            <a:avLst/>
          </a:prstGeom>
        </p:spPr>
      </p:pic>
      <p:pic>
        <p:nvPicPr>
          <p:cNvPr id="9" name="Picture 8">
            <a:extLst>
              <a:ext uri="{FF2B5EF4-FFF2-40B4-BE49-F238E27FC236}">
                <a16:creationId xmlns:a16="http://schemas.microsoft.com/office/drawing/2014/main" id="{BFF83370-FF44-4CEA-87D4-2D0CF6EE2827}"/>
              </a:ext>
            </a:extLst>
          </p:cNvPr>
          <p:cNvPicPr/>
          <p:nvPr/>
        </p:nvPicPr>
        <p:blipFill>
          <a:blip r:embed="rId5">
            <a:extLst>
              <a:ext uri="{28A0092B-C50C-407E-A947-70E740481C1C}">
                <a14:useLocalDpi xmlns:a14="http://schemas.microsoft.com/office/drawing/2010/main" val="0"/>
              </a:ext>
            </a:extLst>
          </a:blip>
          <a:stretch>
            <a:fillRect/>
          </a:stretch>
        </p:blipFill>
        <p:spPr>
          <a:xfrm>
            <a:off x="609787" y="2670806"/>
            <a:ext cx="5681683" cy="1096123"/>
          </a:xfrm>
          <a:prstGeom prst="rect">
            <a:avLst/>
          </a:prstGeom>
        </p:spPr>
      </p:pic>
    </p:spTree>
    <p:extLst>
      <p:ext uri="{BB962C8B-B14F-4D97-AF65-F5344CB8AC3E}">
        <p14:creationId xmlns:p14="http://schemas.microsoft.com/office/powerpoint/2010/main" val="2221640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2569800" y="449200"/>
            <a:ext cx="4004400" cy="956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Hello !</a:t>
            </a:r>
            <a:endParaRPr dirty="0"/>
          </a:p>
        </p:txBody>
      </p:sp>
      <p:sp>
        <p:nvSpPr>
          <p:cNvPr id="176" name="Google Shape;176;p17"/>
          <p:cNvSpPr txBox="1">
            <a:spLocks noGrp="1"/>
          </p:cNvSpPr>
          <p:nvPr>
            <p:ph type="subTitle" idx="1"/>
          </p:nvPr>
        </p:nvSpPr>
        <p:spPr>
          <a:xfrm>
            <a:off x="2569800" y="1524000"/>
            <a:ext cx="4004400" cy="754350"/>
          </a:xfrm>
          <a:prstGeom prst="rect">
            <a:avLst/>
          </a:prstGeom>
        </p:spPr>
        <p:txBody>
          <a:bodyPr spcFirstLastPara="1" wrap="square" lIns="91425" tIns="91425" rIns="91425" bIns="91425" anchor="t" anchorCtr="0">
            <a:noAutofit/>
          </a:bodyPr>
          <a:lstStyle/>
          <a:p>
            <a:pPr marL="0" lvl="0" indent="0">
              <a:spcBef>
                <a:spcPts val="600"/>
              </a:spcBef>
            </a:pPr>
            <a:r>
              <a:rPr lang="en-US" b="1" dirty="0">
                <a:latin typeface="Poppins"/>
                <a:ea typeface="Poppins"/>
                <a:cs typeface="Poppins"/>
                <a:sym typeface="Poppins"/>
              </a:rPr>
              <a:t>We are </a:t>
            </a:r>
          </a:p>
          <a:p>
            <a:pPr marL="0" lvl="0" indent="0">
              <a:spcBef>
                <a:spcPts val="600"/>
              </a:spcBef>
            </a:pPr>
            <a:r>
              <a:rPr lang="en-US" b="1" dirty="0" err="1">
                <a:latin typeface="Poppins"/>
                <a:ea typeface="Poppins"/>
                <a:cs typeface="Poppins"/>
                <a:sym typeface="Poppins"/>
              </a:rPr>
              <a:t>Vishant</a:t>
            </a:r>
            <a:r>
              <a:rPr lang="en-US" b="1" dirty="0">
                <a:latin typeface="Poppins"/>
                <a:ea typeface="Poppins"/>
                <a:cs typeface="Poppins"/>
                <a:sym typeface="Poppins"/>
              </a:rPr>
              <a:t> Kumar (35696302715), </a:t>
            </a:r>
          </a:p>
          <a:p>
            <a:pPr marL="0" lvl="0" indent="0">
              <a:spcBef>
                <a:spcPts val="600"/>
              </a:spcBef>
            </a:pPr>
            <a:r>
              <a:rPr lang="en-US" b="1" dirty="0" err="1">
                <a:latin typeface="Poppins"/>
                <a:ea typeface="Poppins"/>
                <a:cs typeface="Poppins"/>
                <a:sym typeface="Poppins"/>
              </a:rPr>
              <a:t>Nitika</a:t>
            </a:r>
            <a:r>
              <a:rPr lang="en-US" b="1" dirty="0">
                <a:latin typeface="Poppins"/>
                <a:ea typeface="Poppins"/>
                <a:cs typeface="Poppins"/>
                <a:sym typeface="Poppins"/>
              </a:rPr>
              <a:t> </a:t>
            </a:r>
            <a:r>
              <a:rPr lang="en-US" b="1" dirty="0" err="1">
                <a:latin typeface="Poppins"/>
                <a:ea typeface="Poppins"/>
                <a:cs typeface="Poppins"/>
                <a:sym typeface="Poppins"/>
              </a:rPr>
              <a:t>Katyal</a:t>
            </a:r>
            <a:r>
              <a:rPr lang="en-US" b="1" dirty="0">
                <a:latin typeface="Poppins"/>
                <a:ea typeface="Poppins"/>
                <a:cs typeface="Poppins"/>
                <a:sym typeface="Poppins"/>
              </a:rPr>
              <a:t> (00496302716), </a:t>
            </a:r>
          </a:p>
          <a:p>
            <a:pPr marL="0" lvl="0" indent="0">
              <a:spcBef>
                <a:spcPts val="600"/>
              </a:spcBef>
            </a:pPr>
            <a:r>
              <a:rPr lang="en-US" b="1" dirty="0">
                <a:latin typeface="Poppins"/>
                <a:ea typeface="Poppins"/>
                <a:cs typeface="Poppins"/>
                <a:sym typeface="Poppins"/>
              </a:rPr>
              <a:t>Amit  </a:t>
            </a:r>
            <a:r>
              <a:rPr lang="en-US" b="1" dirty="0" err="1">
                <a:latin typeface="Poppins"/>
                <a:ea typeface="Poppins"/>
                <a:cs typeface="Poppins"/>
                <a:sym typeface="Poppins"/>
              </a:rPr>
              <a:t>Lathwal</a:t>
            </a:r>
            <a:r>
              <a:rPr lang="en-US" b="1" dirty="0">
                <a:latin typeface="Poppins"/>
                <a:ea typeface="Poppins"/>
                <a:cs typeface="Poppins"/>
                <a:sym typeface="Poppins"/>
              </a:rPr>
              <a:t> (60296302715)and </a:t>
            </a:r>
          </a:p>
          <a:p>
            <a:pPr marL="0" lvl="0" indent="0">
              <a:spcBef>
                <a:spcPts val="600"/>
              </a:spcBef>
            </a:pPr>
            <a:r>
              <a:rPr lang="en-US" b="1" dirty="0">
                <a:latin typeface="Poppins"/>
                <a:ea typeface="Poppins"/>
                <a:cs typeface="Poppins"/>
                <a:sym typeface="Poppins"/>
              </a:rPr>
              <a:t>Shivani (03896302715).</a:t>
            </a:r>
          </a:p>
          <a:p>
            <a:pPr marL="0" lvl="0" indent="0">
              <a:spcBef>
                <a:spcPts val="600"/>
              </a:spcBef>
              <a:buClr>
                <a:schemeClr val="dk1"/>
              </a:buClr>
              <a:buSzPts val="1100"/>
            </a:pPr>
            <a:r>
              <a:rPr lang="en-US" dirty="0"/>
              <a:t>We are from CSE-E 7</a:t>
            </a:r>
            <a:r>
              <a:rPr lang="en-US" baseline="30000" dirty="0"/>
              <a:t>th</a:t>
            </a:r>
            <a:r>
              <a:rPr lang="en-US" dirty="0"/>
              <a:t> Semester to give presentation on our minor project on</a:t>
            </a:r>
          </a:p>
          <a:p>
            <a:pPr marL="0" lvl="0" indent="0">
              <a:spcBef>
                <a:spcPts val="600"/>
              </a:spcBef>
              <a:buClr>
                <a:schemeClr val="dk1"/>
              </a:buClr>
              <a:buSzPts val="1100"/>
            </a:pPr>
            <a:r>
              <a:rPr lang="en-US" b="1" dirty="0"/>
              <a:t>Text Summarization using Fuzzy Logic</a:t>
            </a:r>
          </a:p>
          <a:p>
            <a:pPr marL="0" lvl="0" indent="0" rtl="0">
              <a:spcBef>
                <a:spcPts val="0"/>
              </a:spcBef>
              <a:spcAft>
                <a:spcPts val="0"/>
              </a:spcAft>
              <a:buNone/>
            </a:pPr>
            <a:endParaRPr dirty="0"/>
          </a:p>
        </p:txBody>
      </p:sp>
      <p:sp>
        <p:nvSpPr>
          <p:cNvPr id="177" name="Google Shape;177;p17"/>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endParaRPr sz="6000" dirty="0">
              <a:solidFill>
                <a:srgbClr val="FFFFFF"/>
              </a:solidFill>
            </a:endParaRPr>
          </a:p>
        </p:txBody>
      </p:sp>
      <p:sp>
        <p:nvSpPr>
          <p:cNvPr id="5" name="Google Shape;170;p16">
            <a:extLst>
              <a:ext uri="{FF2B5EF4-FFF2-40B4-BE49-F238E27FC236}">
                <a16:creationId xmlns:a16="http://schemas.microsoft.com/office/drawing/2014/main" id="{82D0A2AC-DB38-4175-A71F-62B0833D25B9}"/>
              </a:ext>
            </a:extLst>
          </p:cNvPr>
          <p:cNvSpPr/>
          <p:nvPr/>
        </p:nvSpPr>
        <p:spPr>
          <a:xfrm>
            <a:off x="1484106" y="1184758"/>
            <a:ext cx="486238" cy="442284"/>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solidFill>
            <a:schemeClr val="bg1"/>
          </a:solid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2"/>
        <p:cNvGrpSpPr/>
        <p:nvPr/>
      </p:nvGrpSpPr>
      <p:grpSpPr>
        <a:xfrm>
          <a:off x="0" y="0"/>
          <a:ext cx="0" cy="0"/>
          <a:chOff x="0" y="0"/>
          <a:chExt cx="0" cy="0"/>
        </a:xfrm>
      </p:grpSpPr>
      <p:sp>
        <p:nvSpPr>
          <p:cNvPr id="263" name="Google Shape;263;p24"/>
          <p:cNvSpPr txBox="1">
            <a:spLocks noGrp="1"/>
          </p:cNvSpPr>
          <p:nvPr>
            <p:ph type="title" idx="4294967295"/>
          </p:nvPr>
        </p:nvSpPr>
        <p:spPr>
          <a:xfrm>
            <a:off x="2194950" y="3763500"/>
            <a:ext cx="4754100" cy="13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0">
                <a:solidFill>
                  <a:srgbClr val="FFFFFF"/>
                </a:solidFill>
              </a:rPr>
              <a:t>Want big impact?</a:t>
            </a:r>
            <a:endParaRPr sz="1800" b="0">
              <a:solidFill>
                <a:srgbClr val="FFFFFF"/>
              </a:solidFill>
            </a:endParaRPr>
          </a:p>
          <a:p>
            <a:pPr marL="0" lvl="0" indent="0" algn="ctr" rtl="0">
              <a:spcBef>
                <a:spcPts val="0"/>
              </a:spcBef>
              <a:spcAft>
                <a:spcPts val="0"/>
              </a:spcAft>
              <a:buNone/>
            </a:pPr>
            <a:r>
              <a:rPr lang="en" sz="1800">
                <a:solidFill>
                  <a:srgbClr val="FFFFFF"/>
                </a:solidFill>
              </a:rPr>
              <a:t>Use big image.</a:t>
            </a:r>
            <a:endParaRPr sz="1800">
              <a:solidFill>
                <a:srgbClr val="FFFFFF"/>
              </a:solidFill>
            </a:endParaRPr>
          </a:p>
        </p:txBody>
      </p:sp>
      <p:sp>
        <p:nvSpPr>
          <p:cNvPr id="264" name="Google Shape;264;p2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20</a:t>
            </a:fld>
            <a:endParaRPr/>
          </a:p>
        </p:txBody>
      </p:sp>
      <p:sp>
        <p:nvSpPr>
          <p:cNvPr id="2" name="Oval 1">
            <a:extLst>
              <a:ext uri="{FF2B5EF4-FFF2-40B4-BE49-F238E27FC236}">
                <a16:creationId xmlns:a16="http://schemas.microsoft.com/office/drawing/2014/main" id="{52F7C281-8CBD-40D3-A1FF-E492C593BBF4}"/>
              </a:ext>
            </a:extLst>
          </p:cNvPr>
          <p:cNvSpPr/>
          <p:nvPr/>
        </p:nvSpPr>
        <p:spPr>
          <a:xfrm>
            <a:off x="2194950" y="187773"/>
            <a:ext cx="4754100" cy="47541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grpSp>
        <p:nvGrpSpPr>
          <p:cNvPr id="5" name="Google Shape;423;p36">
            <a:extLst>
              <a:ext uri="{FF2B5EF4-FFF2-40B4-BE49-F238E27FC236}">
                <a16:creationId xmlns:a16="http://schemas.microsoft.com/office/drawing/2014/main" id="{F090F53A-DAA4-45DA-B3D7-BE191E862F74}"/>
              </a:ext>
            </a:extLst>
          </p:cNvPr>
          <p:cNvGrpSpPr/>
          <p:nvPr/>
        </p:nvGrpSpPr>
        <p:grpSpPr>
          <a:xfrm>
            <a:off x="4210507" y="1111008"/>
            <a:ext cx="837218" cy="787692"/>
            <a:chOff x="5972700" y="2330200"/>
            <a:chExt cx="411625" cy="387275"/>
          </a:xfrm>
        </p:grpSpPr>
        <p:sp>
          <p:nvSpPr>
            <p:cNvPr id="6" name="Google Shape;424;p36">
              <a:extLst>
                <a:ext uri="{FF2B5EF4-FFF2-40B4-BE49-F238E27FC236}">
                  <a16:creationId xmlns:a16="http://schemas.microsoft.com/office/drawing/2014/main" id="{5E58702C-010A-455E-85AD-7D5C8CB4AA10}"/>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 name="Google Shape;425;p36">
              <a:extLst>
                <a:ext uri="{FF2B5EF4-FFF2-40B4-BE49-F238E27FC236}">
                  <a16:creationId xmlns:a16="http://schemas.microsoft.com/office/drawing/2014/main" id="{CC19F26D-E81C-4D95-9392-140CD35BE107}"/>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 name="Google Shape;175;p17">
            <a:extLst>
              <a:ext uri="{FF2B5EF4-FFF2-40B4-BE49-F238E27FC236}">
                <a16:creationId xmlns:a16="http://schemas.microsoft.com/office/drawing/2014/main" id="{0A4005F1-4253-4F9D-A918-77498C8E074C}"/>
              </a:ext>
            </a:extLst>
          </p:cNvPr>
          <p:cNvSpPr txBox="1">
            <a:spLocks/>
          </p:cNvSpPr>
          <p:nvPr/>
        </p:nvSpPr>
        <p:spPr>
          <a:xfrm>
            <a:off x="2569800" y="2093400"/>
            <a:ext cx="4004400" cy="95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b="1" dirty="0">
                <a:latin typeface="Poppins" panose="020B0604020202020204" charset="0"/>
                <a:cs typeface="Poppins" panose="020B0604020202020204" charset="0"/>
              </a:rPr>
              <a:t>Thanks !</a:t>
            </a:r>
          </a:p>
        </p:txBody>
      </p:sp>
      <p:sp>
        <p:nvSpPr>
          <p:cNvPr id="9" name="Google Shape;176;p17">
            <a:extLst>
              <a:ext uri="{FF2B5EF4-FFF2-40B4-BE49-F238E27FC236}">
                <a16:creationId xmlns:a16="http://schemas.microsoft.com/office/drawing/2014/main" id="{3F26C00E-0BF4-456E-A0CA-BECD750DABBD}"/>
              </a:ext>
            </a:extLst>
          </p:cNvPr>
          <p:cNvSpPr txBox="1">
            <a:spLocks/>
          </p:cNvSpPr>
          <p:nvPr/>
        </p:nvSpPr>
        <p:spPr>
          <a:xfrm>
            <a:off x="3669689" y="3054797"/>
            <a:ext cx="1918855" cy="7802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600" b="1" dirty="0">
                <a:solidFill>
                  <a:schemeClr val="bg1">
                    <a:lumMod val="50000"/>
                  </a:schemeClr>
                </a:solidFill>
                <a:latin typeface="Poppins" panose="020B0604020202020204" charset="0"/>
                <a:ea typeface="Poppins"/>
                <a:cs typeface="Poppins" panose="020B0604020202020204" charset="0"/>
                <a:sym typeface="Poppins"/>
              </a:rPr>
              <a:t>Any questions ?</a:t>
            </a:r>
          </a:p>
          <a:p>
            <a:pPr>
              <a:spcBef>
                <a:spcPts val="600"/>
              </a:spcBef>
            </a:pPr>
            <a:endParaRPr lang="en-US" sz="1600" b="1" dirty="0">
              <a:solidFill>
                <a:schemeClr val="bg1">
                  <a:lumMod val="50000"/>
                </a:schemeClr>
              </a:solidFill>
              <a:latin typeface="Poppins" panose="020B0604020202020204" charset="0"/>
              <a:cs typeface="Poppins" panose="020B0604020202020204" charset="0"/>
              <a:sym typeface="Poppins"/>
            </a:endParaRPr>
          </a:p>
          <a:p>
            <a:pPr>
              <a:spcBef>
                <a:spcPts val="600"/>
              </a:spcBef>
            </a:pPr>
            <a:endParaRPr lang="en-US" sz="1600" b="1" dirty="0">
              <a:solidFill>
                <a:schemeClr val="bg1">
                  <a:lumMod val="50000"/>
                </a:schemeClr>
              </a:solidFill>
              <a:latin typeface="Poppins" panose="020B0604020202020204" charset="0"/>
              <a:cs typeface="Poppins" panose="020B0604020202020204"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82982" y="1018309"/>
            <a:ext cx="3962400" cy="2955192"/>
          </a:xfrm>
        </p:spPr>
        <p:txBody>
          <a:bodyPr/>
          <a:lstStyle/>
          <a:p>
            <a:r>
              <a:rPr lang="en-US" sz="2000" b="1" dirty="0"/>
              <a:t>CONTENTS</a:t>
            </a:r>
          </a:p>
          <a:p>
            <a:endParaRPr lang="en-US" dirty="0"/>
          </a:p>
          <a:p>
            <a:pPr marL="469900" indent="-342900" algn="l">
              <a:buFont typeface="Poppins Light"/>
              <a:buAutoNum type="arabicPeriod"/>
            </a:pPr>
            <a:r>
              <a:rPr lang="en-US" dirty="0"/>
              <a:t>Objective</a:t>
            </a:r>
          </a:p>
          <a:p>
            <a:pPr marL="469900" indent="-342900" algn="l">
              <a:buFont typeface="Poppins Light"/>
              <a:buAutoNum type="arabicPeriod"/>
            </a:pPr>
            <a:r>
              <a:rPr lang="en-US" dirty="0"/>
              <a:t>Problem Statement</a:t>
            </a:r>
          </a:p>
          <a:p>
            <a:pPr marL="469900" indent="-342900" algn="l">
              <a:buAutoNum type="arabicPeriod"/>
            </a:pPr>
            <a:r>
              <a:rPr lang="en-US" dirty="0"/>
              <a:t>Why do we need it ?   </a:t>
            </a:r>
          </a:p>
          <a:p>
            <a:pPr marL="469900" indent="-342900" algn="l">
              <a:buAutoNum type="arabicPeriod"/>
            </a:pPr>
            <a:r>
              <a:rPr lang="en-US" dirty="0"/>
              <a:t>Introduction </a:t>
            </a:r>
          </a:p>
          <a:p>
            <a:pPr marL="469900" indent="-342900" algn="l">
              <a:buAutoNum type="arabicPeriod"/>
            </a:pPr>
            <a:r>
              <a:rPr lang="en-US" dirty="0"/>
              <a:t>Approaches of data mining </a:t>
            </a:r>
          </a:p>
          <a:p>
            <a:pPr marL="469900" indent="-342900" algn="l">
              <a:buAutoNum type="arabicPeriod"/>
            </a:pPr>
            <a:r>
              <a:rPr lang="en-US" dirty="0"/>
              <a:t>System Design                                       </a:t>
            </a:r>
          </a:p>
          <a:p>
            <a:pPr marL="469900" indent="-342900" algn="l">
              <a:buAutoNum type="arabicPeriod"/>
            </a:pPr>
            <a:r>
              <a:rPr lang="en-US" dirty="0"/>
              <a:t>Implementation of Algorithm and Libraries                    </a:t>
            </a:r>
          </a:p>
          <a:p>
            <a:pPr marL="469900" indent="-342900" algn="l">
              <a:buAutoNum type="arabicPeriod"/>
            </a:pPr>
            <a:r>
              <a:rPr lang="en-US" dirty="0"/>
              <a:t>Snapshots of Project   </a:t>
            </a:r>
          </a:p>
          <a:p>
            <a:pPr marL="127000" indent="0" algn="l"/>
            <a:endParaRPr lang="en-US" dirty="0"/>
          </a:p>
          <a:p>
            <a:pPr marL="469900" indent="-342900" algn="l">
              <a:buAutoNum type="arabicPeriod"/>
            </a:pPr>
            <a:endParaRPr lang="en-US" dirty="0"/>
          </a:p>
          <a:p>
            <a:pPr marL="469900" indent="-342900" algn="l">
              <a:buAutoNum type="arabicPeriod"/>
            </a:pPr>
            <a:endParaRPr lang="en-US" dirty="0"/>
          </a:p>
          <a:p>
            <a:pPr marL="469900" indent="-342900" algn="l">
              <a:buAutoNum type="arabicPeriod"/>
            </a:pPr>
            <a:endParaRPr lang="en-US" dirty="0"/>
          </a:p>
          <a:p>
            <a:pPr marL="469900" indent="-342900" algn="l">
              <a:buAutoNum type="arabicPeriod"/>
            </a:pPr>
            <a:endParaRPr lang="en-US" dirty="0"/>
          </a:p>
        </p:txBody>
      </p:sp>
      <p:sp>
        <p:nvSpPr>
          <p:cNvPr id="4" name="TextBox 3"/>
          <p:cNvSpPr txBox="1"/>
          <p:nvPr/>
        </p:nvSpPr>
        <p:spPr>
          <a:xfrm>
            <a:off x="6227619" y="1281546"/>
            <a:ext cx="1198418" cy="2462213"/>
          </a:xfrm>
          <a:prstGeom prst="rect">
            <a:avLst/>
          </a:prstGeom>
          <a:noFill/>
        </p:spPr>
        <p:txBody>
          <a:bodyPr wrap="square" rtlCol="0">
            <a:spAutoFit/>
          </a:bodyPr>
          <a:lstStyle/>
          <a:p>
            <a:r>
              <a:rPr lang="en-US" dirty="0"/>
              <a:t>      Slides</a:t>
            </a:r>
          </a:p>
          <a:p>
            <a:pPr algn="ctr"/>
            <a:r>
              <a:rPr lang="en-US" dirty="0"/>
              <a:t>  4</a:t>
            </a:r>
          </a:p>
          <a:p>
            <a:pPr algn="ctr"/>
            <a:r>
              <a:rPr lang="en-US" dirty="0"/>
              <a:t>  5</a:t>
            </a:r>
          </a:p>
          <a:p>
            <a:pPr algn="ctr"/>
            <a:r>
              <a:rPr lang="en-US" dirty="0"/>
              <a:t>  6</a:t>
            </a:r>
          </a:p>
          <a:p>
            <a:pPr algn="ctr"/>
            <a:r>
              <a:rPr lang="en-US" dirty="0"/>
              <a:t> 7</a:t>
            </a:r>
          </a:p>
          <a:p>
            <a:pPr algn="ctr"/>
            <a:r>
              <a:rPr lang="en-US" dirty="0"/>
              <a:t>8-12</a:t>
            </a:r>
          </a:p>
          <a:p>
            <a:pPr algn="ctr"/>
            <a:r>
              <a:rPr lang="en-US" dirty="0"/>
              <a:t>13-15</a:t>
            </a:r>
          </a:p>
          <a:p>
            <a:r>
              <a:rPr lang="en-US" dirty="0"/>
              <a:t>      16-17</a:t>
            </a:r>
          </a:p>
          <a:p>
            <a:endParaRPr lang="en-US" dirty="0"/>
          </a:p>
          <a:p>
            <a:r>
              <a:rPr lang="en-US" dirty="0"/>
              <a:t>      18-19</a:t>
            </a:r>
          </a:p>
          <a:p>
            <a:endParaRPr lang="en-US" dirty="0"/>
          </a:p>
        </p:txBody>
      </p:sp>
    </p:spTree>
    <p:extLst>
      <p:ext uri="{BB962C8B-B14F-4D97-AF65-F5344CB8AC3E}">
        <p14:creationId xmlns:p14="http://schemas.microsoft.com/office/powerpoint/2010/main" val="2360938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2"/>
          <p:cNvSpPr txBox="1">
            <a:spLocks noGrp="1"/>
          </p:cNvSpPr>
          <p:nvPr>
            <p:ph type="title"/>
          </p:nvPr>
        </p:nvSpPr>
        <p:spPr>
          <a:xfrm>
            <a:off x="457246" y="225500"/>
            <a:ext cx="5043009" cy="683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OBJECTIVE</a:t>
            </a:r>
            <a:endParaRPr dirty="0"/>
          </a:p>
        </p:txBody>
      </p:sp>
      <p:sp>
        <p:nvSpPr>
          <p:cNvPr id="239" name="Google Shape;239;p22"/>
          <p:cNvSpPr txBox="1">
            <a:spLocks noGrp="1"/>
          </p:cNvSpPr>
          <p:nvPr>
            <p:ph type="body" idx="1"/>
          </p:nvPr>
        </p:nvSpPr>
        <p:spPr>
          <a:xfrm>
            <a:off x="465540" y="1298053"/>
            <a:ext cx="5585634" cy="325503"/>
          </a:xfrm>
          <a:prstGeom prst="rect">
            <a:avLst/>
          </a:prstGeom>
        </p:spPr>
        <p:txBody>
          <a:bodyPr spcFirstLastPara="1" wrap="square" lIns="91425" tIns="91425" rIns="91425" bIns="91425" anchor="t" anchorCtr="0">
            <a:noAutofit/>
          </a:bodyPr>
          <a:lstStyle/>
          <a:p>
            <a:pPr marL="0" lvl="0" indent="0">
              <a:buNone/>
            </a:pPr>
            <a:r>
              <a:rPr lang="en-IN" sz="1200" b="1" dirty="0"/>
              <a:t>1. Use best combination of minimum features in feature extraction.</a:t>
            </a:r>
            <a:endParaRPr sz="1200" b="1" dirty="0"/>
          </a:p>
        </p:txBody>
      </p:sp>
      <p:sp>
        <p:nvSpPr>
          <p:cNvPr id="240" name="Google Shape;240;p22"/>
          <p:cNvSpPr txBox="1">
            <a:spLocks noGrp="1"/>
          </p:cNvSpPr>
          <p:nvPr>
            <p:ph type="body" idx="2"/>
          </p:nvPr>
        </p:nvSpPr>
        <p:spPr>
          <a:xfrm>
            <a:off x="465540" y="1623556"/>
            <a:ext cx="5526636" cy="723606"/>
          </a:xfrm>
          <a:prstGeom prst="rect">
            <a:avLst/>
          </a:prstGeom>
        </p:spPr>
        <p:txBody>
          <a:bodyPr spcFirstLastPara="1" wrap="square" lIns="91425" tIns="91425" rIns="91425" bIns="91425" anchor="t" anchorCtr="0">
            <a:noAutofit/>
          </a:bodyPr>
          <a:lstStyle/>
          <a:p>
            <a:pPr marL="0" lvl="0" indent="0">
              <a:buNone/>
            </a:pPr>
            <a:r>
              <a:rPr lang="en-IN" sz="1200" b="1" dirty="0"/>
              <a:t>2. Integrate lexical chaining to capture semantic meaning or the central theme of the document achieving cohesiveness in the summary. </a:t>
            </a:r>
            <a:endParaRPr sz="1200" b="1" dirty="0"/>
          </a:p>
        </p:txBody>
      </p:sp>
      <p:sp>
        <p:nvSpPr>
          <p:cNvPr id="241" name="Google Shape;241;p22"/>
          <p:cNvSpPr txBox="1">
            <a:spLocks noGrp="1"/>
          </p:cNvSpPr>
          <p:nvPr>
            <p:ph type="body" idx="3"/>
          </p:nvPr>
        </p:nvSpPr>
        <p:spPr>
          <a:xfrm>
            <a:off x="303496" y="2347162"/>
            <a:ext cx="5688680" cy="529220"/>
          </a:xfrm>
          <a:prstGeom prst="rect">
            <a:avLst/>
          </a:prstGeom>
        </p:spPr>
        <p:txBody>
          <a:bodyPr spcFirstLastPara="1" wrap="square" lIns="91425" tIns="91425" rIns="91425" bIns="91425" anchor="t" anchorCtr="0">
            <a:noAutofit/>
          </a:bodyPr>
          <a:lstStyle/>
          <a:p>
            <a:pPr marL="158750" lvl="0" indent="0">
              <a:buNone/>
            </a:pPr>
            <a:r>
              <a:rPr lang="en-IN" sz="1200" b="1" dirty="0"/>
              <a:t>3. To capture correlation of sentences and make the best summary of the document.</a:t>
            </a:r>
            <a:endParaRPr lang="en-US" sz="1200" b="1" dirty="0"/>
          </a:p>
        </p:txBody>
      </p:sp>
      <p:sp>
        <p:nvSpPr>
          <p:cNvPr id="242" name="Google Shape;242;p2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pic>
        <p:nvPicPr>
          <p:cNvPr id="243" name="Google Shape;243;p22"/>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244" name="Google Shape;244;p22"/>
          <p:cNvGrpSpPr/>
          <p:nvPr/>
        </p:nvGrpSpPr>
        <p:grpSpPr>
          <a:xfrm>
            <a:off x="5853100" y="3068600"/>
            <a:ext cx="1539600" cy="1539600"/>
            <a:chOff x="6680825" y="2549350"/>
            <a:chExt cx="1539600" cy="1539600"/>
          </a:xfrm>
        </p:grpSpPr>
        <p:sp>
          <p:nvSpPr>
            <p:cNvPr id="245" name="Google Shape;245;p2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Google Shape;246;p2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Google Shape;247;p22"/>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5" name="Google Shape;241;p22">
            <a:extLst>
              <a:ext uri="{FF2B5EF4-FFF2-40B4-BE49-F238E27FC236}">
                <a16:creationId xmlns:a16="http://schemas.microsoft.com/office/drawing/2014/main" id="{18A58CD3-B880-4BCD-9AE7-7C5104DA79BF}"/>
              </a:ext>
            </a:extLst>
          </p:cNvPr>
          <p:cNvSpPr txBox="1">
            <a:spLocks/>
          </p:cNvSpPr>
          <p:nvPr/>
        </p:nvSpPr>
        <p:spPr>
          <a:xfrm>
            <a:off x="457246" y="2868823"/>
            <a:ext cx="5534930" cy="7311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600"/>
              </a:spcBef>
              <a:spcAft>
                <a:spcPts val="0"/>
              </a:spcAft>
              <a:buClr>
                <a:srgbClr val="CCCCCC"/>
              </a:buClr>
              <a:buSzPts val="1100"/>
              <a:buFont typeface="Poppins Light"/>
              <a:buChar char="￮"/>
              <a:defRPr sz="1100" b="0" i="0" u="none" strike="noStrike" cap="none">
                <a:solidFill>
                  <a:schemeClr val="dk1"/>
                </a:solidFill>
                <a:latin typeface="Poppins Light"/>
                <a:ea typeface="Poppins Light"/>
                <a:cs typeface="Poppins Light"/>
                <a:sym typeface="Poppins Light"/>
              </a:defRPr>
            </a:lvl1pPr>
            <a:lvl2pPr marL="914400" marR="0" lvl="1" indent="-298450" algn="l" rtl="0">
              <a:lnSpc>
                <a:spcPct val="100000"/>
              </a:lnSpc>
              <a:spcBef>
                <a:spcPts val="0"/>
              </a:spcBef>
              <a:spcAft>
                <a:spcPts val="0"/>
              </a:spcAft>
              <a:buClr>
                <a:srgbClr val="CCCCCC"/>
              </a:buClr>
              <a:buSzPts val="1100"/>
              <a:buFont typeface="Poppins Light"/>
              <a:buChar char="￮"/>
              <a:defRPr sz="1100" b="0" i="0" u="none" strike="noStrike" cap="none">
                <a:solidFill>
                  <a:schemeClr val="dk1"/>
                </a:solidFill>
                <a:latin typeface="Poppins Light"/>
                <a:ea typeface="Poppins Light"/>
                <a:cs typeface="Poppins Light"/>
                <a:sym typeface="Poppins Light"/>
              </a:defRPr>
            </a:lvl2pPr>
            <a:lvl3pPr marL="1371600" marR="0" lvl="2" indent="-298450" algn="l" rtl="0">
              <a:lnSpc>
                <a:spcPct val="100000"/>
              </a:lnSpc>
              <a:spcBef>
                <a:spcPts val="0"/>
              </a:spcBef>
              <a:spcAft>
                <a:spcPts val="0"/>
              </a:spcAft>
              <a:buClr>
                <a:srgbClr val="CCCCCC"/>
              </a:buClr>
              <a:buSzPts val="1100"/>
              <a:buFont typeface="Poppins Light"/>
              <a:buChar char="￮"/>
              <a:defRPr sz="1100" b="0" i="0" u="none" strike="noStrike" cap="none">
                <a:solidFill>
                  <a:schemeClr val="dk1"/>
                </a:solidFill>
                <a:latin typeface="Poppins Light"/>
                <a:ea typeface="Poppins Light"/>
                <a:cs typeface="Poppins Light"/>
                <a:sym typeface="Poppins Light"/>
              </a:defRPr>
            </a:lvl3pPr>
            <a:lvl4pPr marL="1828800" marR="0" lvl="3" indent="-298450" algn="l" rtl="0">
              <a:lnSpc>
                <a:spcPct val="100000"/>
              </a:lnSpc>
              <a:spcBef>
                <a:spcPts val="0"/>
              </a:spcBef>
              <a:spcAft>
                <a:spcPts val="0"/>
              </a:spcAft>
              <a:buClr>
                <a:srgbClr val="CCCCCC"/>
              </a:buClr>
              <a:buSzPts val="1100"/>
              <a:buFont typeface="Poppins Light"/>
              <a:buChar char="●"/>
              <a:defRPr sz="1100" b="0" i="0" u="none" strike="noStrike" cap="none">
                <a:solidFill>
                  <a:schemeClr val="dk1"/>
                </a:solidFill>
                <a:latin typeface="Poppins Light"/>
                <a:ea typeface="Poppins Light"/>
                <a:cs typeface="Poppins Light"/>
                <a:sym typeface="Poppins Light"/>
              </a:defRPr>
            </a:lvl4pPr>
            <a:lvl5pPr marL="2286000" marR="0" lvl="4" indent="-298450" algn="l" rtl="0">
              <a:lnSpc>
                <a:spcPct val="100000"/>
              </a:lnSpc>
              <a:spcBef>
                <a:spcPts val="0"/>
              </a:spcBef>
              <a:spcAft>
                <a:spcPts val="0"/>
              </a:spcAft>
              <a:buClr>
                <a:srgbClr val="CCCCCC"/>
              </a:buClr>
              <a:buSzPts val="1100"/>
              <a:buFont typeface="Poppins Light"/>
              <a:buChar char="○"/>
              <a:defRPr sz="1100" b="0" i="0" u="none" strike="noStrike" cap="none">
                <a:solidFill>
                  <a:schemeClr val="dk1"/>
                </a:solidFill>
                <a:latin typeface="Poppins Light"/>
                <a:ea typeface="Poppins Light"/>
                <a:cs typeface="Poppins Light"/>
                <a:sym typeface="Poppins Light"/>
              </a:defRPr>
            </a:lvl5pPr>
            <a:lvl6pPr marL="2743200" marR="0" lvl="5" indent="-298450" algn="l" rtl="0">
              <a:lnSpc>
                <a:spcPct val="100000"/>
              </a:lnSpc>
              <a:spcBef>
                <a:spcPts val="0"/>
              </a:spcBef>
              <a:spcAft>
                <a:spcPts val="0"/>
              </a:spcAft>
              <a:buClr>
                <a:srgbClr val="CCCCCC"/>
              </a:buClr>
              <a:buSzPts val="1100"/>
              <a:buFont typeface="Poppins Light"/>
              <a:buChar char="■"/>
              <a:defRPr sz="1100" b="0" i="0" u="none" strike="noStrike" cap="none">
                <a:solidFill>
                  <a:schemeClr val="dk1"/>
                </a:solidFill>
                <a:latin typeface="Poppins Light"/>
                <a:ea typeface="Poppins Light"/>
                <a:cs typeface="Poppins Light"/>
                <a:sym typeface="Poppins Light"/>
              </a:defRPr>
            </a:lvl6pPr>
            <a:lvl7pPr marL="3200400" marR="0" lvl="6" indent="-298450" algn="l" rtl="0">
              <a:lnSpc>
                <a:spcPct val="100000"/>
              </a:lnSpc>
              <a:spcBef>
                <a:spcPts val="0"/>
              </a:spcBef>
              <a:spcAft>
                <a:spcPts val="0"/>
              </a:spcAft>
              <a:buClr>
                <a:srgbClr val="CCCCCC"/>
              </a:buClr>
              <a:buSzPts val="1100"/>
              <a:buFont typeface="Poppins Light"/>
              <a:buChar char="●"/>
              <a:defRPr sz="1100" b="0" i="0" u="none" strike="noStrike" cap="none">
                <a:solidFill>
                  <a:schemeClr val="dk1"/>
                </a:solidFill>
                <a:latin typeface="Poppins Light"/>
                <a:ea typeface="Poppins Light"/>
                <a:cs typeface="Poppins Light"/>
                <a:sym typeface="Poppins Light"/>
              </a:defRPr>
            </a:lvl7pPr>
            <a:lvl8pPr marL="3657600" marR="0" lvl="7" indent="-298450" algn="l" rtl="0">
              <a:lnSpc>
                <a:spcPct val="100000"/>
              </a:lnSpc>
              <a:spcBef>
                <a:spcPts val="0"/>
              </a:spcBef>
              <a:spcAft>
                <a:spcPts val="0"/>
              </a:spcAft>
              <a:buClr>
                <a:srgbClr val="CCCCCC"/>
              </a:buClr>
              <a:buSzPts val="1100"/>
              <a:buFont typeface="Poppins Light"/>
              <a:buChar char="○"/>
              <a:defRPr sz="1100" b="0" i="0" u="none" strike="noStrike" cap="none">
                <a:solidFill>
                  <a:schemeClr val="dk1"/>
                </a:solidFill>
                <a:latin typeface="Poppins Light"/>
                <a:ea typeface="Poppins Light"/>
                <a:cs typeface="Poppins Light"/>
                <a:sym typeface="Poppins Light"/>
              </a:defRPr>
            </a:lvl8pPr>
            <a:lvl9pPr marL="4114800" marR="0" lvl="8" indent="-298450" algn="l" rtl="0">
              <a:lnSpc>
                <a:spcPct val="100000"/>
              </a:lnSpc>
              <a:spcBef>
                <a:spcPts val="0"/>
              </a:spcBef>
              <a:spcAft>
                <a:spcPts val="0"/>
              </a:spcAft>
              <a:buClr>
                <a:srgbClr val="CCCCCC"/>
              </a:buClr>
              <a:buSzPts val="1100"/>
              <a:buFont typeface="Poppins Light"/>
              <a:buChar char="■"/>
              <a:defRPr sz="1100" b="0" i="0" u="none" strike="noStrike" cap="none">
                <a:solidFill>
                  <a:schemeClr val="dk1"/>
                </a:solidFill>
                <a:latin typeface="Poppins Light"/>
                <a:ea typeface="Poppins Light"/>
                <a:cs typeface="Poppins Light"/>
                <a:sym typeface="Poppins Light"/>
              </a:defRPr>
            </a:lvl9pPr>
          </a:lstStyle>
          <a:p>
            <a:pPr marL="0" indent="0">
              <a:buNone/>
            </a:pPr>
            <a:r>
              <a:rPr lang="en-US" sz="1200" b="1" dirty="0"/>
              <a:t>4. </a:t>
            </a:r>
            <a:r>
              <a:rPr lang="en-IN" sz="1200" b="1" dirty="0"/>
              <a:t>The summary generated should contain the significant information along with the topic coverage which quickly enables the user to quickly comprehend vast amount of information. </a:t>
            </a:r>
            <a:endParaRPr lang="en-US" sz="1000" dirty="0"/>
          </a:p>
        </p:txBody>
      </p:sp>
      <p:grpSp>
        <p:nvGrpSpPr>
          <p:cNvPr id="19" name="Google Shape;442;p38">
            <a:extLst>
              <a:ext uri="{FF2B5EF4-FFF2-40B4-BE49-F238E27FC236}">
                <a16:creationId xmlns:a16="http://schemas.microsoft.com/office/drawing/2014/main" id="{EBE107F3-F299-4050-8F4E-0ADF89EF678E}"/>
              </a:ext>
            </a:extLst>
          </p:cNvPr>
          <p:cNvGrpSpPr/>
          <p:nvPr/>
        </p:nvGrpSpPr>
        <p:grpSpPr>
          <a:xfrm>
            <a:off x="6313152" y="3563183"/>
            <a:ext cx="619146" cy="550084"/>
            <a:chOff x="5292575" y="3681900"/>
            <a:chExt cx="420150" cy="373275"/>
          </a:xfrm>
        </p:grpSpPr>
        <p:sp>
          <p:nvSpPr>
            <p:cNvPr id="20" name="Google Shape;443;p38">
              <a:extLst>
                <a:ext uri="{FF2B5EF4-FFF2-40B4-BE49-F238E27FC236}">
                  <a16:creationId xmlns:a16="http://schemas.microsoft.com/office/drawing/2014/main" id="{735F62CE-4C9B-43D3-B12D-0F22F0325139}"/>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444;p38">
              <a:extLst>
                <a:ext uri="{FF2B5EF4-FFF2-40B4-BE49-F238E27FC236}">
                  <a16:creationId xmlns:a16="http://schemas.microsoft.com/office/drawing/2014/main" id="{07A13A16-8C79-45C1-BD80-3EA04113BA5B}"/>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Google Shape;445;p38">
              <a:extLst>
                <a:ext uri="{FF2B5EF4-FFF2-40B4-BE49-F238E27FC236}">
                  <a16:creationId xmlns:a16="http://schemas.microsoft.com/office/drawing/2014/main" id="{48A7CEC5-2641-4CA8-B279-AF9552F2E4D4}"/>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Google Shape;446;p38">
              <a:extLst>
                <a:ext uri="{FF2B5EF4-FFF2-40B4-BE49-F238E27FC236}">
                  <a16:creationId xmlns:a16="http://schemas.microsoft.com/office/drawing/2014/main" id="{A53C290D-0693-40A0-BEF5-F739F683C7B8}"/>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Google Shape;447;p38">
              <a:extLst>
                <a:ext uri="{FF2B5EF4-FFF2-40B4-BE49-F238E27FC236}">
                  <a16:creationId xmlns:a16="http://schemas.microsoft.com/office/drawing/2014/main" id="{47E228FB-ACE2-44ED-BA49-F64559806BC9}"/>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Google Shape;448;p38">
              <a:extLst>
                <a:ext uri="{FF2B5EF4-FFF2-40B4-BE49-F238E27FC236}">
                  <a16:creationId xmlns:a16="http://schemas.microsoft.com/office/drawing/2014/main" id="{7347DAFC-9156-4680-8D6D-2FA6FD5F000A}"/>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449;p38">
              <a:extLst>
                <a:ext uri="{FF2B5EF4-FFF2-40B4-BE49-F238E27FC236}">
                  <a16:creationId xmlns:a16="http://schemas.microsoft.com/office/drawing/2014/main" id="{0D6048AD-EEE1-4467-9119-F9C9990180C4}"/>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8"/>
          <p:cNvSpPr txBox="1">
            <a:spLocks noGrp="1"/>
          </p:cNvSpPr>
          <p:nvPr>
            <p:ph type="body" idx="1"/>
          </p:nvPr>
        </p:nvSpPr>
        <p:spPr>
          <a:xfrm>
            <a:off x="496957" y="576360"/>
            <a:ext cx="5675244" cy="536823"/>
          </a:xfrm>
          <a:prstGeom prst="rect">
            <a:avLst/>
          </a:prstGeom>
        </p:spPr>
        <p:txBody>
          <a:bodyPr spcFirstLastPara="1" wrap="square" lIns="91425" tIns="91425" rIns="91425" bIns="91425" anchor="t" anchorCtr="0">
            <a:noAutofit/>
          </a:bodyPr>
          <a:lstStyle/>
          <a:p>
            <a:pPr marL="63500" indent="0">
              <a:buNone/>
            </a:pPr>
            <a:r>
              <a:rPr lang="en-IN" sz="3600" dirty="0"/>
              <a:t>PROBLEM STATEMENT</a:t>
            </a:r>
            <a:r>
              <a:rPr lang="hi-IN" sz="3600" dirty="0"/>
              <a:t> </a:t>
            </a:r>
          </a:p>
          <a:p>
            <a:pPr marL="63500" indent="0">
              <a:buNone/>
            </a:pPr>
            <a:r>
              <a:rPr lang="en-IN" dirty="0"/>
              <a:t>                        </a:t>
            </a:r>
          </a:p>
        </p:txBody>
      </p:sp>
      <p:sp>
        <p:nvSpPr>
          <p:cNvPr id="183" name="Google Shape;183;p1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sp>
        <p:nvSpPr>
          <p:cNvPr id="4" name="Google Shape;182;p18">
            <a:extLst>
              <a:ext uri="{FF2B5EF4-FFF2-40B4-BE49-F238E27FC236}">
                <a16:creationId xmlns:a16="http://schemas.microsoft.com/office/drawing/2014/main" id="{F41CE34B-0237-4459-B6D4-EB636526B47C}"/>
              </a:ext>
            </a:extLst>
          </p:cNvPr>
          <p:cNvSpPr txBox="1">
            <a:spLocks/>
          </p:cNvSpPr>
          <p:nvPr/>
        </p:nvSpPr>
        <p:spPr>
          <a:xfrm>
            <a:off x="2020957" y="1265473"/>
            <a:ext cx="5675244" cy="2899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1pPr>
            <a:lvl2pPr marL="914400" marR="0" lvl="1" indent="-393700" algn="l" rtl="0">
              <a:lnSpc>
                <a:spcPct val="100000"/>
              </a:lnSpc>
              <a:spcBef>
                <a:spcPts val="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2pPr>
            <a:lvl3pPr marL="1371600" marR="0" lvl="2" indent="-393700" algn="l" rtl="0">
              <a:lnSpc>
                <a:spcPct val="100000"/>
              </a:lnSpc>
              <a:spcBef>
                <a:spcPts val="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3pPr>
            <a:lvl4pPr marL="1828800" marR="0" lvl="3" indent="-393700" algn="l" rtl="0">
              <a:lnSpc>
                <a:spcPct val="100000"/>
              </a:lnSpc>
              <a:spcBef>
                <a:spcPts val="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4pPr>
            <a:lvl5pPr marL="2286000" marR="0" lvl="4" indent="-393700" algn="l" rtl="0">
              <a:lnSpc>
                <a:spcPct val="100000"/>
              </a:lnSpc>
              <a:spcBef>
                <a:spcPts val="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5pPr>
            <a:lvl6pPr marL="2743200" marR="0" lvl="5" indent="-393700" algn="l" rtl="0">
              <a:lnSpc>
                <a:spcPct val="100000"/>
              </a:lnSpc>
              <a:spcBef>
                <a:spcPts val="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6pPr>
            <a:lvl7pPr marL="3200400" marR="0" lvl="6" indent="-393700" algn="l" rtl="0">
              <a:lnSpc>
                <a:spcPct val="100000"/>
              </a:lnSpc>
              <a:spcBef>
                <a:spcPts val="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7pPr>
            <a:lvl8pPr marL="3657600" marR="0" lvl="7" indent="-393700" algn="l" rtl="0">
              <a:lnSpc>
                <a:spcPct val="100000"/>
              </a:lnSpc>
              <a:spcBef>
                <a:spcPts val="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8pPr>
            <a:lvl9pPr marL="4114800" marR="0" lvl="8" indent="-393700" algn="l" rtl="0">
              <a:lnSpc>
                <a:spcPct val="100000"/>
              </a:lnSpc>
              <a:spcBef>
                <a:spcPts val="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9pPr>
          </a:lstStyle>
          <a:p>
            <a:pPr marL="63500" indent="0">
              <a:buNone/>
            </a:pPr>
            <a:r>
              <a:rPr lang="en-IN" dirty="0"/>
              <a:t>An efficient domain-specific Text summarization technique using Knowledge-base and combined Statistical &amp; Linguistic methods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4907" y="207818"/>
            <a:ext cx="5978237" cy="801490"/>
          </a:xfrm>
        </p:spPr>
        <p:txBody>
          <a:bodyPr/>
          <a:lstStyle/>
          <a:p>
            <a:pPr marL="139700" indent="0">
              <a:buNone/>
            </a:pPr>
            <a:r>
              <a:rPr lang="en-US" sz="3600" b="1" dirty="0"/>
              <a:t>WHY DO WE NEED IT ?</a:t>
            </a:r>
          </a:p>
          <a:p>
            <a:pPr marL="139700" indent="0">
              <a:buNone/>
            </a:pPr>
            <a:endParaRPr lang="en-US" sz="3600" b="1" dirty="0"/>
          </a:p>
          <a:p>
            <a:pPr marL="139700" indent="0">
              <a:buNone/>
            </a:pPr>
            <a:endParaRPr lang="en-US" sz="3600" b="1"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a:t>
            </a:fld>
            <a:endParaRPr lang="en"/>
          </a:p>
        </p:txBody>
      </p:sp>
      <p:sp>
        <p:nvSpPr>
          <p:cNvPr id="6" name="TextBox 5"/>
          <p:cNvSpPr txBox="1"/>
          <p:nvPr/>
        </p:nvSpPr>
        <p:spPr>
          <a:xfrm>
            <a:off x="735747" y="1514999"/>
            <a:ext cx="5630417" cy="2246769"/>
          </a:xfrm>
          <a:prstGeom prst="rect">
            <a:avLst/>
          </a:prstGeom>
          <a:noFill/>
        </p:spPr>
        <p:txBody>
          <a:bodyPr wrap="square" rtlCol="0">
            <a:spAutoFit/>
          </a:bodyPr>
          <a:lstStyle/>
          <a:p>
            <a:r>
              <a:rPr lang="en-IN" dirty="0"/>
              <a:t>In this new era, where tremendous information is available on the internet, it is most important to provide the improved mechanism to extract the information quickly and most efficiently. </a:t>
            </a:r>
          </a:p>
          <a:p>
            <a:endParaRPr lang="en-IN" dirty="0"/>
          </a:p>
          <a:p>
            <a:r>
              <a:rPr lang="en-IN" dirty="0"/>
              <a:t>It is very difficult for human beings to manually   extract the   summary of a   large documents of text. So, there is a </a:t>
            </a:r>
            <a:r>
              <a:rPr lang="en-IN" b="1" dirty="0"/>
              <a:t>problem of searching for relevant documents </a:t>
            </a:r>
            <a:r>
              <a:rPr lang="en-IN" dirty="0"/>
              <a:t>from the number of documents available, and absorbing relevant information from it. In order to solve the above two problems, the automatic text summarization is very much necessary. </a:t>
            </a:r>
            <a:endParaRPr lang="en-IN" sz="1050" dirty="0"/>
          </a:p>
        </p:txBody>
      </p:sp>
    </p:spTree>
    <p:extLst>
      <p:ext uri="{BB962C8B-B14F-4D97-AF65-F5344CB8AC3E}">
        <p14:creationId xmlns:p14="http://schemas.microsoft.com/office/powerpoint/2010/main" val="2907494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2"/>
          <p:cNvSpPr txBox="1">
            <a:spLocks noGrp="1"/>
          </p:cNvSpPr>
          <p:nvPr>
            <p:ph type="title"/>
          </p:nvPr>
        </p:nvSpPr>
        <p:spPr>
          <a:xfrm>
            <a:off x="457246" y="225500"/>
            <a:ext cx="7474481" cy="683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INTRODUCTION</a:t>
            </a:r>
            <a:endParaRPr dirty="0"/>
          </a:p>
        </p:txBody>
      </p:sp>
      <p:sp>
        <p:nvSpPr>
          <p:cNvPr id="239" name="Google Shape;239;p22"/>
          <p:cNvSpPr txBox="1">
            <a:spLocks noGrp="1"/>
          </p:cNvSpPr>
          <p:nvPr>
            <p:ph type="body" idx="1"/>
          </p:nvPr>
        </p:nvSpPr>
        <p:spPr>
          <a:xfrm>
            <a:off x="465541" y="1298052"/>
            <a:ext cx="5281680" cy="3845447"/>
          </a:xfrm>
          <a:prstGeom prst="rect">
            <a:avLst/>
          </a:prstGeom>
        </p:spPr>
        <p:txBody>
          <a:bodyPr spcFirstLastPara="1" wrap="square" lIns="91425" tIns="91425" rIns="91425" bIns="91425" anchor="t" anchorCtr="0">
            <a:noAutofit/>
          </a:bodyPr>
          <a:lstStyle/>
          <a:p>
            <a:pPr marL="0" lvl="0" indent="0">
              <a:buNone/>
            </a:pPr>
            <a:r>
              <a:rPr lang="en-US" b="1" dirty="0"/>
              <a:t>Text summarization </a:t>
            </a:r>
            <a:r>
              <a:rPr lang="en-US" dirty="0"/>
              <a:t>has become a necessary and efficient tool for interpreting huge amount of digital information. The text summarization system under discussion makes use of fuzzy logic approach to generate the summary.</a:t>
            </a:r>
            <a:r>
              <a:rPr lang="en-US" sz="1200" dirty="0"/>
              <a:t> I</a:t>
            </a:r>
            <a:r>
              <a:rPr lang="en-US" dirty="0"/>
              <a:t>t is a mathematical tool used for dealing with uncertainty, imprecision, ambiguity and vagueness. Fuzzy logic is a form of many-valued logic that deals with approximate reasoning rather than fixed and exact reasoning.</a:t>
            </a:r>
            <a:r>
              <a:rPr lang="en-US" sz="1200" dirty="0"/>
              <a:t> </a:t>
            </a:r>
          </a:p>
          <a:p>
            <a:pPr marL="0" lvl="0" indent="0">
              <a:buNone/>
            </a:pPr>
            <a:endParaRPr lang="en-US" sz="1200" dirty="0"/>
          </a:p>
          <a:p>
            <a:pPr marL="0" lvl="0" indent="0">
              <a:buNone/>
            </a:pPr>
            <a:endParaRPr lang="en-US" sz="1200" dirty="0"/>
          </a:p>
          <a:p>
            <a:pPr marL="0" lvl="0" indent="0">
              <a:buNone/>
            </a:pPr>
            <a:r>
              <a:rPr lang="en-US" b="1" dirty="0"/>
              <a:t>Fuzzy logic </a:t>
            </a:r>
            <a:r>
              <a:rPr lang="en-US" dirty="0"/>
              <a:t>is a mathematical model in which truth can be partial i.e. it can have value between 0 and 1 as compared to traditional binary logic where variables have only two values i.e. 0 or 1. Fuzzy logic is used to handle the concept of partial truth where its truth value ranges between completely true and completely false. For e.g. consider a variable such as age which may have a non-numeric value such as young or old. Such variables are called linguistic variables.</a:t>
            </a:r>
            <a:r>
              <a:rPr lang="en-US" sz="1200" dirty="0"/>
              <a:t> </a:t>
            </a:r>
            <a:br>
              <a:rPr lang="en-US" sz="1200" dirty="0"/>
            </a:br>
            <a:br>
              <a:rPr lang="en-US" sz="1200" dirty="0"/>
            </a:br>
            <a:br>
              <a:rPr lang="en-US" sz="1200" dirty="0"/>
            </a:br>
            <a:endParaRPr sz="1200" b="1" dirty="0"/>
          </a:p>
        </p:txBody>
      </p:sp>
      <p:sp>
        <p:nvSpPr>
          <p:cNvPr id="242" name="Google Shape;242;p2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pic>
        <p:nvPicPr>
          <p:cNvPr id="243" name="Google Shape;243;p22"/>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244" name="Google Shape;244;p22"/>
          <p:cNvGrpSpPr/>
          <p:nvPr/>
        </p:nvGrpSpPr>
        <p:grpSpPr>
          <a:xfrm>
            <a:off x="5853100" y="3068600"/>
            <a:ext cx="1539600" cy="1539600"/>
            <a:chOff x="6680825" y="2549350"/>
            <a:chExt cx="1539600" cy="1539600"/>
          </a:xfrm>
        </p:grpSpPr>
        <p:sp>
          <p:nvSpPr>
            <p:cNvPr id="245" name="Google Shape;245;p2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Google Shape;246;p2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Google Shape;247;p22"/>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 name="Google Shape;442;p38">
            <a:extLst>
              <a:ext uri="{FF2B5EF4-FFF2-40B4-BE49-F238E27FC236}">
                <a16:creationId xmlns:a16="http://schemas.microsoft.com/office/drawing/2014/main" id="{EBE107F3-F299-4050-8F4E-0ADF89EF678E}"/>
              </a:ext>
            </a:extLst>
          </p:cNvPr>
          <p:cNvGrpSpPr/>
          <p:nvPr/>
        </p:nvGrpSpPr>
        <p:grpSpPr>
          <a:xfrm>
            <a:off x="6313152" y="3563183"/>
            <a:ext cx="619146" cy="550084"/>
            <a:chOff x="5292575" y="3681900"/>
            <a:chExt cx="420150" cy="373275"/>
          </a:xfrm>
        </p:grpSpPr>
        <p:sp>
          <p:nvSpPr>
            <p:cNvPr id="20" name="Google Shape;443;p38">
              <a:extLst>
                <a:ext uri="{FF2B5EF4-FFF2-40B4-BE49-F238E27FC236}">
                  <a16:creationId xmlns:a16="http://schemas.microsoft.com/office/drawing/2014/main" id="{735F62CE-4C9B-43D3-B12D-0F22F0325139}"/>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444;p38">
              <a:extLst>
                <a:ext uri="{FF2B5EF4-FFF2-40B4-BE49-F238E27FC236}">
                  <a16:creationId xmlns:a16="http://schemas.microsoft.com/office/drawing/2014/main" id="{07A13A16-8C79-45C1-BD80-3EA04113BA5B}"/>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Google Shape;445;p38">
              <a:extLst>
                <a:ext uri="{FF2B5EF4-FFF2-40B4-BE49-F238E27FC236}">
                  <a16:creationId xmlns:a16="http://schemas.microsoft.com/office/drawing/2014/main" id="{48A7CEC5-2641-4CA8-B279-AF9552F2E4D4}"/>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Google Shape;446;p38">
              <a:extLst>
                <a:ext uri="{FF2B5EF4-FFF2-40B4-BE49-F238E27FC236}">
                  <a16:creationId xmlns:a16="http://schemas.microsoft.com/office/drawing/2014/main" id="{A53C290D-0693-40A0-BEF5-F739F683C7B8}"/>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Google Shape;447;p38">
              <a:extLst>
                <a:ext uri="{FF2B5EF4-FFF2-40B4-BE49-F238E27FC236}">
                  <a16:creationId xmlns:a16="http://schemas.microsoft.com/office/drawing/2014/main" id="{47E228FB-ACE2-44ED-BA49-F64559806BC9}"/>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Google Shape;448;p38">
              <a:extLst>
                <a:ext uri="{FF2B5EF4-FFF2-40B4-BE49-F238E27FC236}">
                  <a16:creationId xmlns:a16="http://schemas.microsoft.com/office/drawing/2014/main" id="{7347DAFC-9156-4680-8D6D-2FA6FD5F000A}"/>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449;p38">
              <a:extLst>
                <a:ext uri="{FF2B5EF4-FFF2-40B4-BE49-F238E27FC236}">
                  <a16:creationId xmlns:a16="http://schemas.microsoft.com/office/drawing/2014/main" id="{0D6048AD-EEE1-4467-9119-F9C9990180C4}"/>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3CCFC-40F1-4A21-AEDF-7486430A2AC7}"/>
              </a:ext>
            </a:extLst>
          </p:cNvPr>
          <p:cNvSpPr>
            <a:spLocks noGrp="1"/>
          </p:cNvSpPr>
          <p:nvPr>
            <p:ph type="title"/>
          </p:nvPr>
        </p:nvSpPr>
        <p:spPr>
          <a:xfrm>
            <a:off x="457246" y="225500"/>
            <a:ext cx="5220300" cy="683100"/>
          </a:xfrm>
        </p:spPr>
        <p:txBody>
          <a:bodyPr/>
          <a:lstStyle/>
          <a:p>
            <a:r>
              <a:rPr lang="en-IN" sz="2400" dirty="0"/>
              <a:t>APPROACHES OF DATA MINING</a:t>
            </a:r>
          </a:p>
        </p:txBody>
      </p:sp>
      <p:sp>
        <p:nvSpPr>
          <p:cNvPr id="3" name="Text Placeholder 2">
            <a:extLst>
              <a:ext uri="{FF2B5EF4-FFF2-40B4-BE49-F238E27FC236}">
                <a16:creationId xmlns:a16="http://schemas.microsoft.com/office/drawing/2014/main" id="{F97A6493-F241-4EAB-B998-6BF1FFE3FACD}"/>
              </a:ext>
            </a:extLst>
          </p:cNvPr>
          <p:cNvSpPr>
            <a:spLocks noGrp="1"/>
          </p:cNvSpPr>
          <p:nvPr>
            <p:ph type="body" idx="1"/>
          </p:nvPr>
        </p:nvSpPr>
        <p:spPr>
          <a:xfrm>
            <a:off x="1069625" y="1752600"/>
            <a:ext cx="4254850" cy="2823850"/>
          </a:xfrm>
        </p:spPr>
        <p:txBody>
          <a:bodyPr/>
          <a:lstStyle/>
          <a:p>
            <a:endParaRPr lang="en-IN" dirty="0"/>
          </a:p>
        </p:txBody>
      </p:sp>
      <p:sp>
        <p:nvSpPr>
          <p:cNvPr id="6" name="Slide Number Placeholder 5">
            <a:extLst>
              <a:ext uri="{FF2B5EF4-FFF2-40B4-BE49-F238E27FC236}">
                <a16:creationId xmlns:a16="http://schemas.microsoft.com/office/drawing/2014/main" id="{4279E3A1-EA83-49BA-B08B-EEE8F0CBEE06}"/>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a:t>
            </a:fld>
            <a:endParaRPr lang="en"/>
          </a:p>
        </p:txBody>
      </p:sp>
      <p:pic>
        <p:nvPicPr>
          <p:cNvPr id="13" name="Picture 12">
            <a:extLst>
              <a:ext uri="{FF2B5EF4-FFF2-40B4-BE49-F238E27FC236}">
                <a16:creationId xmlns:a16="http://schemas.microsoft.com/office/drawing/2014/main" id="{9FC8E37D-39FC-48DF-B284-FD4217964FB8}"/>
              </a:ext>
            </a:extLst>
          </p:cNvPr>
          <p:cNvPicPr>
            <a:picLocks noChangeAspect="1"/>
          </p:cNvPicPr>
          <p:nvPr/>
        </p:nvPicPr>
        <p:blipFill rotWithShape="1">
          <a:blip r:embed="rId2"/>
          <a:srcRect l="4452" t="12852" r="18860" b="16461"/>
          <a:stretch/>
        </p:blipFill>
        <p:spPr>
          <a:xfrm>
            <a:off x="352425" y="1685925"/>
            <a:ext cx="7014950" cy="2971800"/>
          </a:xfrm>
          <a:prstGeom prst="rect">
            <a:avLst/>
          </a:prstGeom>
        </p:spPr>
      </p:pic>
    </p:spTree>
    <p:extLst>
      <p:ext uri="{BB962C8B-B14F-4D97-AF65-F5344CB8AC3E}">
        <p14:creationId xmlns:p14="http://schemas.microsoft.com/office/powerpoint/2010/main" val="4076868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1"/>
          <p:cNvSpPr txBox="1">
            <a:spLocks noGrp="1"/>
          </p:cNvSpPr>
          <p:nvPr>
            <p:ph type="title"/>
          </p:nvPr>
        </p:nvSpPr>
        <p:spPr>
          <a:xfrm>
            <a:off x="576780" y="565304"/>
            <a:ext cx="6670964" cy="683100"/>
          </a:xfrm>
          <a:prstGeom prst="rect">
            <a:avLst/>
          </a:prstGeom>
        </p:spPr>
        <p:txBody>
          <a:bodyPr spcFirstLastPara="1" wrap="square" lIns="91425" tIns="91425" rIns="91425" bIns="91425" anchor="b" anchorCtr="0">
            <a:noAutofit/>
          </a:bodyPr>
          <a:lstStyle/>
          <a:p>
            <a:pPr marL="127000"/>
            <a:r>
              <a:rPr lang="en-IN" sz="2400" dirty="0"/>
              <a:t>Generally, there are two approaches of text summarization:</a:t>
            </a:r>
            <a:r>
              <a:rPr lang="en-IN" sz="2800" dirty="0"/>
              <a:t> </a:t>
            </a:r>
          </a:p>
        </p:txBody>
      </p:sp>
      <p:sp>
        <p:nvSpPr>
          <p:cNvPr id="357" name="Google Shape;357;p31"/>
          <p:cNvSpPr txBox="1">
            <a:spLocks noGrp="1"/>
          </p:cNvSpPr>
          <p:nvPr>
            <p:ph type="body" idx="1"/>
          </p:nvPr>
        </p:nvSpPr>
        <p:spPr>
          <a:xfrm>
            <a:off x="724911" y="1544903"/>
            <a:ext cx="5299364" cy="2293320"/>
          </a:xfrm>
          <a:prstGeom prst="rect">
            <a:avLst/>
          </a:prstGeom>
        </p:spPr>
        <p:txBody>
          <a:bodyPr spcFirstLastPara="1" wrap="square" lIns="91425" tIns="91425" rIns="91425" bIns="91425" anchor="t" anchorCtr="0">
            <a:noAutofit/>
          </a:bodyPr>
          <a:lstStyle/>
          <a:p>
            <a:pPr marL="127000" indent="0">
              <a:buNone/>
            </a:pPr>
            <a:r>
              <a:rPr lang="en-IN" sz="1400" b="1" dirty="0"/>
              <a:t>Extractive method:</a:t>
            </a:r>
          </a:p>
          <a:p>
            <a:pPr marL="127000" indent="0">
              <a:buNone/>
            </a:pPr>
            <a:r>
              <a:rPr lang="en-IN" sz="1400" dirty="0"/>
              <a:t>It work by selecting a subset of existing words, phrases, or sentences in the original text to form the summary.</a:t>
            </a:r>
          </a:p>
        </p:txBody>
      </p:sp>
      <p:sp>
        <p:nvSpPr>
          <p:cNvPr id="358" name="Google Shape;358;p31"/>
          <p:cNvSpPr txBox="1">
            <a:spLocks noGrp="1"/>
          </p:cNvSpPr>
          <p:nvPr>
            <p:ph type="body" idx="2"/>
          </p:nvPr>
        </p:nvSpPr>
        <p:spPr>
          <a:xfrm>
            <a:off x="705499" y="2821004"/>
            <a:ext cx="4952999" cy="2034437"/>
          </a:xfrm>
          <a:prstGeom prst="rect">
            <a:avLst/>
          </a:prstGeom>
        </p:spPr>
        <p:txBody>
          <a:bodyPr spcFirstLastPara="1" wrap="square" lIns="91425" tIns="91425" rIns="91425" bIns="91425" anchor="t" anchorCtr="0">
            <a:noAutofit/>
          </a:bodyPr>
          <a:lstStyle/>
          <a:p>
            <a:pPr marL="127000" indent="0">
              <a:buNone/>
            </a:pPr>
            <a:r>
              <a:rPr lang="en-US" sz="1400" b="1" dirty="0"/>
              <a:t>Abstractive method:</a:t>
            </a:r>
          </a:p>
          <a:p>
            <a:pPr marL="127000" indent="0">
              <a:buNone/>
            </a:pPr>
            <a:r>
              <a:rPr lang="en-US" sz="1400" dirty="0"/>
              <a:t>It</a:t>
            </a:r>
            <a:r>
              <a:rPr lang="en-US" sz="1400" b="1" dirty="0"/>
              <a:t> </a:t>
            </a:r>
            <a:r>
              <a:rPr lang="en-US" sz="1400" dirty="0"/>
              <a:t>build an internal semantic representation and then use natural language generation techniques to create a summary.</a:t>
            </a:r>
            <a:endParaRPr lang="en-US" sz="1000" dirty="0"/>
          </a:p>
        </p:txBody>
      </p:sp>
      <p:sp>
        <p:nvSpPr>
          <p:cNvPr id="360" name="Google Shape;360;p3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a:p>
        </p:txBody>
      </p:sp>
      <p:pic>
        <p:nvPicPr>
          <p:cNvPr id="361" name="Google Shape;361;p31"/>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362" name="Google Shape;362;p31"/>
          <p:cNvGrpSpPr/>
          <p:nvPr/>
        </p:nvGrpSpPr>
        <p:grpSpPr>
          <a:xfrm>
            <a:off x="5853100" y="3068600"/>
            <a:ext cx="1539600" cy="1539600"/>
            <a:chOff x="6680825" y="2549350"/>
            <a:chExt cx="1539600" cy="1539600"/>
          </a:xfrm>
        </p:grpSpPr>
        <p:sp>
          <p:nvSpPr>
            <p:cNvPr id="363" name="Google Shape;363;p31"/>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4" name="Google Shape;364;p31"/>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Google Shape;365;p31"/>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3" name="Google Shape;233;p21">
            <a:extLst>
              <a:ext uri="{FF2B5EF4-FFF2-40B4-BE49-F238E27FC236}">
                <a16:creationId xmlns:a16="http://schemas.microsoft.com/office/drawing/2014/main" id="{E21EBFFC-6E78-483D-B211-45FBB02FD727}"/>
              </a:ext>
            </a:extLst>
          </p:cNvPr>
          <p:cNvSpPr/>
          <p:nvPr/>
        </p:nvSpPr>
        <p:spPr>
          <a:xfrm>
            <a:off x="6406570" y="3627634"/>
            <a:ext cx="432309" cy="432309"/>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69304448"/>
      </p:ext>
    </p:extLst>
  </p:cSld>
  <p:clrMapOvr>
    <a:masterClrMapping/>
  </p:clrMapOvr>
</p:sld>
</file>

<file path=ppt/theme/theme1.xml><?xml version="1.0" encoding="utf-8"?>
<a:theme xmlns:a="http://schemas.openxmlformats.org/drawingml/2006/main" name="Cymbelin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1405</TotalTime>
  <Words>1244</Words>
  <Application>Microsoft Office PowerPoint</Application>
  <PresentationFormat>On-screen Show (16:9)</PresentationFormat>
  <Paragraphs>126</Paragraphs>
  <Slides>20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Poppins Light</vt:lpstr>
      <vt:lpstr>Poppins</vt:lpstr>
      <vt:lpstr>Courier New</vt:lpstr>
      <vt:lpstr>Arial</vt:lpstr>
      <vt:lpstr>Cymbeline template</vt:lpstr>
      <vt:lpstr>TEXT SUMMARIZATION USING EXTRACTIVE UNSUPERVISED METHOD WITH PYTHON </vt:lpstr>
      <vt:lpstr>Hello !</vt:lpstr>
      <vt:lpstr>PowerPoint Presentation</vt:lpstr>
      <vt:lpstr>OBJECTIVE</vt:lpstr>
      <vt:lpstr>PowerPoint Presentation</vt:lpstr>
      <vt:lpstr>PowerPoint Presentation</vt:lpstr>
      <vt:lpstr>INTRODUCTION</vt:lpstr>
      <vt:lpstr>APPROACHES OF DATA MINING</vt:lpstr>
      <vt:lpstr>Generally, there are two approaches of text summarization: </vt:lpstr>
      <vt:lpstr>PowerPoint Presentation</vt:lpstr>
      <vt:lpstr>The unsupervised approaches do not need human summaries (user input) in deciding the important features of the document, it requires the most sophisticated algorithm to provide compensation for the lack of human knowledge. [1]  Unsupervised summaries provide a higher level of automation compared to supervised model and are more suitable for processing Big Data. Unsupervised learning models have proved successful in text summarization task. [1] </vt:lpstr>
      <vt:lpstr>PowerPoint Presentation</vt:lpstr>
      <vt:lpstr>PowerPoint Presentation</vt:lpstr>
      <vt:lpstr>PowerPoint Presentation</vt:lpstr>
      <vt:lpstr>PowerPoint Presentation</vt:lpstr>
      <vt:lpstr>Implementation of Algorithms  &amp; Libraries</vt:lpstr>
      <vt:lpstr>PowerPoint Presentation</vt:lpstr>
      <vt:lpstr>Snapshots of Project                        INPUT OF TXT DOCUMENT</vt:lpstr>
      <vt:lpstr>PowerPoint Presentation</vt:lpstr>
      <vt:lpstr>Want big impact? Use big image.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dc:title>
  <dc:creator>Vishant</dc:creator>
  <cp:lastModifiedBy>Nitika Katyal</cp:lastModifiedBy>
  <cp:revision>115</cp:revision>
  <dcterms:modified xsi:type="dcterms:W3CDTF">2018-12-19T11:17:44Z</dcterms:modified>
</cp:coreProperties>
</file>