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5" r:id="rId6"/>
    <p:sldId id="268" r:id="rId7"/>
    <p:sldId id="269" r:id="rId8"/>
    <p:sldId id="276" r:id="rId9"/>
    <p:sldId id="292" r:id="rId10"/>
    <p:sldId id="296" r:id="rId11"/>
    <p:sldId id="261" r:id="rId12"/>
    <p:sldId id="263" r:id="rId13"/>
    <p:sldId id="262" r:id="rId14"/>
    <p:sldId id="299" r:id="rId15"/>
    <p:sldId id="290" r:id="rId16"/>
    <p:sldId id="283" r:id="rId17"/>
    <p:sldId id="272" r:id="rId18"/>
    <p:sldId id="300" r:id="rId19"/>
    <p:sldId id="291" r:id="rId20"/>
    <p:sldId id="301" r:id="rId21"/>
    <p:sldId id="271" r:id="rId22"/>
    <p:sldId id="289" r:id="rId23"/>
    <p:sldId id="274" r:id="rId24"/>
    <p:sldId id="282" r:id="rId25"/>
    <p:sldId id="302" r:id="rId26"/>
    <p:sldId id="275" r:id="rId27"/>
    <p:sldId id="303" r:id="rId28"/>
    <p:sldId id="278" r:id="rId29"/>
    <p:sldId id="304" r:id="rId30"/>
    <p:sldId id="279" r:id="rId31"/>
    <p:sldId id="288" r:id="rId32"/>
    <p:sldId id="294" r:id="rId33"/>
    <p:sldId id="306" r:id="rId34"/>
    <p:sldId id="281" r:id="rId35"/>
    <p:sldId id="307" r:id="rId36"/>
    <p:sldId id="284" r:id="rId37"/>
    <p:sldId id="309" r:id="rId38"/>
    <p:sldId id="285" r:id="rId39"/>
    <p:sldId id="298" r:id="rId40"/>
    <p:sldId id="270" r:id="rId41"/>
    <p:sldId id="277" r:id="rId42"/>
    <p:sldId id="286" r:id="rId43"/>
    <p:sldId id="293" r:id="rId44"/>
    <p:sldId id="314" r:id="rId45"/>
    <p:sldId id="312" r:id="rId46"/>
    <p:sldId id="311" r:id="rId47"/>
    <p:sldId id="310" r:id="rId4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34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/>
              <a:t>LDA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96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10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טיפול במידע חסר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1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 (חיסרון: פגיעה בהתפלגות)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r>
              <a:rPr lang="he-IL" dirty="0"/>
              <a:t> (חיסרון: פגיעה בהתפלגות)</a:t>
            </a:r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את הפקודה: </a:t>
            </a:r>
            <a:r>
              <a:rPr lang="en-US" dirty="0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חיוניות,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המטרה להשאיר את התכונות שממשפיעות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מושגים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51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3 (הסתברות)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he-IL" dirty="0"/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2"/>
            <a:r>
              <a:rPr lang="he-IL" dirty="0"/>
              <a:t>ערך חיובי -&gt; משתנים באותו כיון ושלילי להפך</a:t>
            </a:r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pPr lvl="1"/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  <a:p>
            <a:r>
              <a:rPr lang="en-US" dirty="0"/>
              <a:t> Scatter matrix </a:t>
            </a:r>
          </a:p>
          <a:p>
            <a:pPr lvl="1"/>
            <a:r>
              <a:rPr lang="he-IL" dirty="0"/>
              <a:t>מטריצה עם הערכות של שונות משותפת בין 2 משתנים</a:t>
            </a:r>
          </a:p>
          <a:p>
            <a:pPr lvl="1"/>
            <a:r>
              <a:rPr lang="he-IL" dirty="0"/>
              <a:t>משתמשים במטריצה זו סיוע ב </a:t>
            </a:r>
            <a:r>
              <a:rPr lang="en-US" dirty="0"/>
              <a:t>LDA Classifier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4 (</a:t>
            </a:r>
            <a:r>
              <a:rPr lang="en-US" dirty="0"/>
              <a:t>bias VS variance</a:t>
            </a:r>
            <a:r>
              <a:rPr lang="he-IL" dirty="0"/>
              <a:t>)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162" y="2965141"/>
            <a:ext cx="4318497" cy="3629071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95D01D3-FDD8-4ACC-91A4-9BD819CF6E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</a:t>
            </a:r>
            <a:r>
              <a:rPr lang="he-IL" dirty="0"/>
              <a:t> – מדד לסטייה בין החיזוי לבין הערך האמיתי</a:t>
            </a:r>
          </a:p>
          <a:p>
            <a:r>
              <a:rPr lang="en-US" dirty="0"/>
              <a:t>Variance</a:t>
            </a:r>
            <a:r>
              <a:rPr lang="he-IL" dirty="0"/>
              <a:t> – מדד להתפזרות המידע סביב ה </a:t>
            </a:r>
            <a:r>
              <a:rPr lang="en-US" dirty="0"/>
              <a:t>mean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596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תהליך למידה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129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Handle Empty Values</a:t>
            </a:r>
            <a:endParaRPr lang="he-IL" sz="1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2882284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Discretization</a:t>
            </a:r>
            <a:endParaRPr lang="he-IL" sz="1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4243527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Enum</a:t>
            </a:r>
            <a:endParaRPr lang="he-IL" sz="1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570094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FS</a:t>
            </a:r>
            <a:endParaRPr lang="he-IL" sz="14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715836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ALG</a:t>
            </a:r>
            <a:endParaRPr lang="he-IL" sz="1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8659435" y="378131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SCORE</a:t>
            </a:r>
            <a:endParaRPr lang="he-IL" sz="14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0116104" y="381739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RESULT</a:t>
            </a:r>
            <a:endParaRPr lang="he-IL" sz="1400" dirty="0"/>
          </a:p>
          <a:p>
            <a:pPr algn="ctr"/>
            <a:r>
              <a:rPr lang="en-US" sz="1400" dirty="0"/>
              <a:t>(ALG)</a:t>
            </a:r>
            <a:endParaRPr lang="he-IL" sz="1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1521041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Feature Scaling</a:t>
            </a:r>
            <a:endParaRPr lang="he-IL" sz="1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2D20AA-6152-4F04-AEAD-9C55C30D6098}"/>
              </a:ext>
            </a:extLst>
          </p:cNvPr>
          <p:cNvSpPr/>
          <p:nvPr/>
        </p:nvSpPr>
        <p:spPr>
          <a:xfrm>
            <a:off x="7177606" y="4501889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Hyperparameters </a:t>
            </a:r>
            <a:r>
              <a:rPr lang="en-US" sz="1400" dirty="0" err="1"/>
              <a:t>Tunning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02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07672"/>
            <a:ext cx="10515600" cy="1325563"/>
          </a:xfrm>
        </p:spPr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5" y="1337186"/>
            <a:ext cx="11567460" cy="52799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endParaRPr lang="he-IL" dirty="0"/>
          </a:p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13" y="2662749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3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r>
              <a:rPr lang="he-IL" dirty="0"/>
              <a:t> (שיטות גנטיות)</a:t>
            </a:r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BEA10-A50C-45EE-BF42-0314FFBC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7680"/>
            <a:ext cx="2467312" cy="20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9BB59A-56CF-4943-820F-12570F58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13" y="4760078"/>
            <a:ext cx="2345988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6A3665A-D537-4A23-9B4D-54B703C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r>
              <a:rPr lang="he-IL" dirty="0"/>
              <a:t> (אלג' סיווג)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DE8717-ED3D-403F-8000-C65BF4ED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, תוך שמירה על רוב המידע החשוב. (כלומר </a:t>
            </a:r>
            <a:r>
              <a:rPr lang="he-IL" dirty="0" err="1"/>
              <a:t>המימד</a:t>
            </a:r>
            <a:r>
              <a:rPr lang="he-IL" dirty="0"/>
              <a:t> אליו מטילים מכיל מידע רלוונטי)</a:t>
            </a:r>
          </a:p>
          <a:p>
            <a:r>
              <a:rPr lang="he-IL" dirty="0"/>
              <a:t>מטילים את המידע (תכונות) למערכת צירים כך ש:</a:t>
            </a:r>
          </a:p>
          <a:p>
            <a:pPr lvl="1"/>
            <a:r>
              <a:rPr lang="he-IL" dirty="0"/>
              <a:t>שונות </a:t>
            </a:r>
            <a:r>
              <a:rPr lang="he-IL" dirty="0" err="1"/>
              <a:t>מימאלית</a:t>
            </a:r>
            <a:endParaRPr lang="he-IL" dirty="0"/>
          </a:p>
          <a:p>
            <a:pPr lvl="1"/>
            <a:r>
              <a:rPr lang="he-IL" dirty="0"/>
              <a:t>המרחק בין ה </a:t>
            </a:r>
            <a:r>
              <a:rPr lang="en-US" dirty="0"/>
              <a:t>mean</a:t>
            </a:r>
            <a:r>
              <a:rPr lang="he-IL" dirty="0"/>
              <a:t>ים של הקבוצות הינו מקסימאלי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C9ACD6-CB8E-4EDD-B970-CCD0103D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4687220"/>
            <a:ext cx="2345988" cy="20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2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411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 Techniques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215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Holdout</a:t>
            </a:r>
            <a:r>
              <a:rPr lang="he-IL" dirty="0"/>
              <a:t> , בסיסי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709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3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שיטה המשתמשת במאפייני התכונות בלבד (</a:t>
            </a:r>
            <a:r>
              <a:rPr lang="en-US" dirty="0"/>
              <a:t>entropy, mutual information, correlation</a:t>
            </a:r>
            <a:r>
              <a:rPr lang="he-IL" dirty="0"/>
              <a:t>)</a:t>
            </a:r>
          </a:p>
          <a:p>
            <a:r>
              <a:rPr lang="he-IL" dirty="0"/>
              <a:t>שיטה מהירה ולרוב משתמשים בה כשלב ראשון בשרשרת בחירת התכונות</a:t>
            </a:r>
          </a:p>
          <a:p>
            <a:r>
              <a:rPr lang="he-IL" dirty="0"/>
              <a:t>שיטה טובה להורדת תכונות כפלות ותכונות שאין להם קשר למטרה</a:t>
            </a:r>
          </a:p>
          <a:p>
            <a:r>
              <a:rPr lang="en-US" dirty="0"/>
              <a:t>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השימוש ב </a:t>
            </a:r>
            <a:r>
              <a:rPr lang="en-US" dirty="0"/>
              <a:t>Filter Model</a:t>
            </a:r>
            <a:r>
              <a:rPr lang="he-IL" dirty="0"/>
              <a:t> הינו רידוד תכונות שאינן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נוספות.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9974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12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יכול להשפיע ?</a:t>
            </a:r>
          </a:p>
          <a:p>
            <a:r>
              <a:rPr lang="he-IL" dirty="0"/>
              <a:t>מהבנתי:</a:t>
            </a:r>
          </a:p>
          <a:p>
            <a:pPr lvl="1"/>
            <a:r>
              <a:rPr lang="he-IL" dirty="0"/>
              <a:t>כדאי לבצע </a:t>
            </a:r>
            <a:r>
              <a:rPr lang="en-US" dirty="0"/>
              <a:t>scaling</a:t>
            </a:r>
            <a:r>
              <a:rPr lang="he-IL" dirty="0"/>
              <a:t> לפני </a:t>
            </a:r>
            <a:r>
              <a:rPr lang="en-US" dirty="0"/>
              <a:t>feature selection</a:t>
            </a:r>
            <a:r>
              <a:rPr lang="he-IL" dirty="0"/>
              <a:t>, האם נכון ?</a:t>
            </a:r>
          </a:p>
        </p:txBody>
      </p:sp>
    </p:spTree>
    <p:extLst>
      <p:ext uri="{BB962C8B-B14F-4D97-AF65-F5344CB8AC3E}">
        <p14:creationId xmlns:p14="http://schemas.microsoft.com/office/powerpoint/2010/main" val="1448348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B19A7-4B51-4263-9909-E7743DBA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- 4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686FE-F8E2-4F3F-AE46-71CBBD63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כיצד לטפל </a:t>
            </a:r>
            <a:r>
              <a:rPr lang="he-IL" dirty="0" err="1"/>
              <a:t>בחיסרונות</a:t>
            </a:r>
            <a:r>
              <a:rPr lang="he-IL" dirty="0"/>
              <a:t> ?</a:t>
            </a:r>
          </a:p>
          <a:p>
            <a:r>
              <a:rPr lang="en-US" dirty="0"/>
              <a:t>KOLMOGOROV SMIRNOV</a:t>
            </a:r>
            <a:endParaRPr lang="he-IL" dirty="0"/>
          </a:p>
          <a:p>
            <a:pPr lvl="1"/>
            <a:r>
              <a:rPr lang="he-IL" dirty="0"/>
              <a:t>האם ההתפלגות חייבת להיות נורמאלית ? </a:t>
            </a:r>
            <a:r>
              <a:rPr lang="he-IL" dirty="0">
                <a:highlight>
                  <a:srgbClr val="FFFF00"/>
                </a:highlight>
              </a:rPr>
              <a:t>לא</a:t>
            </a:r>
          </a:p>
          <a:p>
            <a:pPr lvl="1"/>
            <a:r>
              <a:rPr lang="he-IL" dirty="0"/>
              <a:t>דוגמא לשימוש ב </a:t>
            </a:r>
            <a:r>
              <a:rPr lang="en-US" dirty="0"/>
              <a:t>ML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למה לא ראיתי תמיכה ב </a:t>
            </a:r>
            <a:r>
              <a:rPr lang="en-US" dirty="0" err="1"/>
              <a:t>sklearn</a:t>
            </a:r>
            <a:r>
              <a:rPr lang="he-IL" dirty="0"/>
              <a:t> לסיווג </a:t>
            </a:r>
            <a:r>
              <a:rPr lang="en-US" dirty="0"/>
              <a:t>(un/supervised)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539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התסברות</a:t>
            </a:r>
            <a:r>
              <a:rPr lang="he-IL" dirty="0"/>
              <a:t> </a:t>
            </a:r>
            <a:r>
              <a:rPr lang="he-IL" dirty="0" err="1"/>
              <a:t>וסטיסטיקה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569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EFFCDF-1469-4B08-B0A7-CA7FA3D8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הסתברות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457763-B028-4A89-8372-657023AF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</a:t>
            </a:r>
            <a:endParaRPr lang="he-IL" dirty="0"/>
          </a:p>
          <a:p>
            <a:pPr lvl="1"/>
            <a:r>
              <a:rPr lang="he-IL" dirty="0"/>
              <a:t>סיכוי שמ"מ יתקיים</a:t>
            </a:r>
          </a:p>
          <a:p>
            <a:pPr lvl="1"/>
            <a:r>
              <a:rPr lang="he-IL" dirty="0"/>
              <a:t>נניח </a:t>
            </a:r>
            <a:r>
              <a:rPr lang="en-US" dirty="0"/>
              <a:t>f(x)</a:t>
            </a:r>
            <a:r>
              <a:rPr lang="he-IL" dirty="0"/>
              <a:t> מה הסיכוי ש </a:t>
            </a:r>
            <a:r>
              <a:rPr lang="en-US" dirty="0"/>
              <a:t>X</a:t>
            </a:r>
            <a:r>
              <a:rPr lang="he-IL" dirty="0"/>
              <a:t> יתקיים</a:t>
            </a:r>
          </a:p>
          <a:p>
            <a:r>
              <a:rPr lang="en-US" dirty="0"/>
              <a:t>CDF</a:t>
            </a:r>
            <a:endParaRPr lang="he-IL" dirty="0"/>
          </a:p>
          <a:p>
            <a:pPr lvl="1"/>
            <a:r>
              <a:rPr lang="he-IL" dirty="0"/>
              <a:t>סיכוי שמ"מ יהיה קטן שווה לערך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לדוגמא: עבור </a:t>
            </a:r>
            <a:r>
              <a:rPr lang="en-US" dirty="0"/>
              <a:t>x=3</a:t>
            </a:r>
            <a:r>
              <a:rPr lang="he-IL" dirty="0"/>
              <a:t>, בודקים את כל הטווח </a:t>
            </a:r>
            <a:r>
              <a:rPr lang="en-US" dirty="0"/>
              <a:t>[1..3]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BFD86D2-C365-4BB3-97E8-9297EDED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9" y="1284626"/>
            <a:ext cx="41243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2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Null</a:t>
            </a:r>
          </a:p>
          <a:p>
            <a:pPr lvl="1"/>
            <a:r>
              <a:rPr lang="he-IL" dirty="0"/>
              <a:t>בהינתן 2 קבוצות דגימה, ה </a:t>
            </a:r>
            <a:r>
              <a:rPr lang="en-US" dirty="0"/>
              <a:t>mean</a:t>
            </a:r>
            <a:r>
              <a:rPr lang="he-IL" dirty="0"/>
              <a:t> שלהם שווה</a:t>
            </a:r>
          </a:p>
          <a:p>
            <a:r>
              <a:rPr lang="en-US" dirty="0"/>
              <a:t>null hypothesis</a:t>
            </a:r>
          </a:p>
          <a:p>
            <a:pPr lvl="1"/>
            <a:r>
              <a:rPr lang="he-IL" dirty="0"/>
              <a:t>השערה שאין שינוי משמעותי בקבוצת תצפיות</a:t>
            </a:r>
          </a:p>
          <a:p>
            <a:pPr lvl="1"/>
            <a:r>
              <a:rPr lang="he-IL" dirty="0"/>
              <a:t>כל המבחנים (</a:t>
            </a:r>
            <a:r>
              <a:rPr lang="en-US" dirty="0"/>
              <a:t>t/z tests</a:t>
            </a:r>
            <a:r>
              <a:rPr lang="he-IL" dirty="0"/>
              <a:t>) בודקים האם הדגימות מקיימות את השערת </a:t>
            </a:r>
            <a:r>
              <a:rPr lang="en-US" dirty="0"/>
              <a:t>null</a:t>
            </a:r>
            <a:r>
              <a:rPr lang="he-IL" dirty="0"/>
              <a:t> או לא</a:t>
            </a:r>
          </a:p>
          <a:p>
            <a:r>
              <a:rPr lang="en-US" dirty="0"/>
              <a:t>Critical value</a:t>
            </a:r>
            <a:endParaRPr lang="he-IL" dirty="0"/>
          </a:p>
          <a:p>
            <a:pPr lvl="1"/>
            <a:r>
              <a:rPr lang="he-IL" dirty="0"/>
              <a:t>נקודה(נקודות) על הגרף שמציינות שדגימות מעבר לסף זה אינם מקיימות את </a:t>
            </a:r>
            <a:r>
              <a:rPr lang="en-US" dirty="0"/>
              <a:t>null hypothesis</a:t>
            </a:r>
            <a:r>
              <a:rPr lang="he-IL" dirty="0"/>
              <a:t>. </a:t>
            </a:r>
          </a:p>
          <a:p>
            <a:pPr lvl="1"/>
            <a:r>
              <a:rPr lang="he-IL" dirty="0"/>
              <a:t>ככל שהערך גבוהה יותר, כך סיכוי נמוך שההסתברות של 2 דגימות שייכות לאותה התפלגות</a:t>
            </a:r>
          </a:p>
          <a:p>
            <a:r>
              <a:rPr lang="en-US" dirty="0"/>
              <a:t>Z-test</a:t>
            </a:r>
            <a:endParaRPr lang="he-IL" dirty="0"/>
          </a:p>
          <a:p>
            <a:pPr lvl="1"/>
            <a:r>
              <a:rPr lang="he-IL" dirty="0"/>
              <a:t>הנחה: התפלגות נורמאלית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Z</a:t>
            </a:r>
            <a:r>
              <a:rPr lang="he-IL" dirty="0"/>
              <a:t> בודק שדגימה שייכת לאותה אוכלוסיית מדגם</a:t>
            </a:r>
          </a:p>
          <a:p>
            <a:r>
              <a:rPr lang="en-US" dirty="0"/>
              <a:t>T-test</a:t>
            </a:r>
            <a:endParaRPr lang="he-IL" dirty="0"/>
          </a:p>
          <a:p>
            <a:pPr lvl="1"/>
            <a:r>
              <a:rPr lang="he-IL" dirty="0"/>
              <a:t>הנחה: התפלגות נורמאלית (ניתן להניח שלא במרחב דגימה גדולה עם סיכוי לשגיאה)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משווה </a:t>
            </a:r>
            <a:r>
              <a:rPr lang="en-US" dirty="0"/>
              <a:t>mean</a:t>
            </a:r>
            <a:r>
              <a:rPr lang="he-IL" dirty="0"/>
              <a:t> של 2 קבוצת דגימות</a:t>
            </a:r>
          </a:p>
          <a:p>
            <a:pPr lvl="1"/>
            <a:r>
              <a:rPr lang="he-IL" dirty="0"/>
              <a:t> מבחן </a:t>
            </a:r>
            <a:r>
              <a:rPr lang="en-US" dirty="0"/>
              <a:t>t</a:t>
            </a:r>
            <a:r>
              <a:rPr lang="he-IL" dirty="0"/>
              <a:t> משמש כאשר הממוצע וסטיית התקן של מרחב הדגימה לא ידוע.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A1E890-694E-40A2-B1CB-BBC4BC34F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6" y="4048737"/>
            <a:ext cx="3544316" cy="212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 TEST OF HYPOTHESIS ABOUT mu">
            <a:extLst>
              <a:ext uri="{FF2B5EF4-FFF2-40B4-BE49-F238E27FC236}">
                <a16:creationId xmlns:a16="http://schemas.microsoft.com/office/drawing/2014/main" id="{624E8DD6-D736-4338-9A76-7FB2C141F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49" y="1690688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F2E5E6-D793-42CD-A040-C07B06D46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40" y="504767"/>
            <a:ext cx="2719664" cy="144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81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מיועד ל </a:t>
            </a:r>
            <a:r>
              <a:rPr lang="en-US" dirty="0"/>
              <a:t>unsupervised learning</a:t>
            </a:r>
            <a:r>
              <a:rPr lang="he-IL" dirty="0"/>
              <a:t> (לדוגמא: בדיקת מספר רכיבי קשירות)</a:t>
            </a:r>
          </a:p>
          <a:p>
            <a:r>
              <a:rPr lang="he-IL" dirty="0"/>
              <a:t>אין הנחה לגבי סוג ההתפלגות</a:t>
            </a:r>
          </a:p>
          <a:p>
            <a:r>
              <a:rPr lang="he-IL" dirty="0"/>
              <a:t>המבחן מחליט עד כמה 2 דגימות שונות זו מי זו</a:t>
            </a:r>
          </a:p>
          <a:p>
            <a:pPr lvl="1"/>
            <a:r>
              <a:rPr lang="he-IL" dirty="0"/>
              <a:t>מבררים האם 2 דגימות שייכות לאותה התפלגות</a:t>
            </a:r>
            <a:r>
              <a:rPr lang="en-US" dirty="0"/>
              <a:t>.</a:t>
            </a:r>
          </a:p>
          <a:p>
            <a:pPr lvl="1"/>
            <a:r>
              <a:rPr lang="he-IL" dirty="0"/>
              <a:t>ככל שהתוצאה גבוהה יותר, כך 2 דגימות שונות זו מי זה</a:t>
            </a:r>
          </a:p>
          <a:p>
            <a:r>
              <a:rPr lang="he-IL" dirty="0"/>
              <a:t>דרך פעולה:</a:t>
            </a:r>
          </a:p>
          <a:p>
            <a:pPr lvl="1"/>
            <a:r>
              <a:rPr lang="he-IL" dirty="0"/>
              <a:t>בונים </a:t>
            </a:r>
            <a:r>
              <a:rPr lang="en-US" dirty="0"/>
              <a:t>network graph</a:t>
            </a:r>
            <a:endParaRPr lang="he-IL" dirty="0"/>
          </a:p>
          <a:p>
            <a:pPr lvl="2"/>
            <a:r>
              <a:rPr lang="he-IL" dirty="0"/>
              <a:t>צמתים – דגימות</a:t>
            </a:r>
          </a:p>
          <a:p>
            <a:pPr lvl="2"/>
            <a:r>
              <a:rPr lang="he-IL" dirty="0"/>
              <a:t>קשתות -  ערך </a:t>
            </a:r>
            <a:r>
              <a:rPr lang="en-US" dirty="0" err="1"/>
              <a:t>ks</a:t>
            </a:r>
            <a:r>
              <a:rPr lang="en-US" dirty="0"/>
              <a:t> test</a:t>
            </a:r>
            <a:r>
              <a:rPr lang="he-IL" dirty="0"/>
              <a:t>. ערך נמוך – הצמתים קרובים ולהפך.</a:t>
            </a:r>
          </a:p>
          <a:p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F58325-E078-4475-9E9A-A61ED288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2613129"/>
            <a:ext cx="2776330" cy="27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48E786-8729-4A4C-9377-953C3634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1" y="5311548"/>
            <a:ext cx="1643821" cy="154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2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השימוש באנטרופיה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(נוסחה המרחיבה את נוסחת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מסוים</a:t>
            </a:r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>
                <a:highlight>
                  <a:srgbClr val="FFFF00"/>
                </a:highlight>
              </a:rPr>
              <a:t>feature importance</a:t>
            </a:r>
            <a:endParaRPr lang="he-IL" dirty="0">
              <a:highlight>
                <a:srgbClr val="FFFF00"/>
              </a:highlight>
            </a:endParaRPr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</a:t>
            </a:r>
            <a:r>
              <a:rPr lang="en-US" dirty="0">
                <a:highlight>
                  <a:srgbClr val="FFFF00"/>
                </a:highlight>
              </a:rPr>
              <a:t>Lasso</a:t>
            </a:r>
            <a:r>
              <a:rPr lang="en-US" dirty="0"/>
              <a:t>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</a:t>
            </a:r>
            <a:r>
              <a:rPr lang="en-US" dirty="0">
                <a:highlight>
                  <a:srgbClr val="FFFF00"/>
                </a:highlight>
              </a:rPr>
              <a:t>Ridge</a:t>
            </a:r>
            <a:r>
              <a:rPr lang="en-US" dirty="0"/>
              <a:t>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>
                <a:highlight>
                  <a:srgbClr val="FFFF00"/>
                </a:highlight>
              </a:rPr>
              <a:t>Recursive Feature Elimination</a:t>
            </a:r>
            <a:r>
              <a:rPr lang="he-IL" dirty="0">
                <a:highlight>
                  <a:srgbClr val="FFFF00"/>
                </a:highlight>
              </a:rPr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 dirty="0"/>
              <a:t> בוחר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0B681-781F-4023-962E-8A48032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365125"/>
            <a:ext cx="8191500" cy="1325563"/>
          </a:xfrm>
        </p:spPr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52753F-7CB0-4817-9381-859E808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.</a:t>
            </a:r>
          </a:p>
          <a:p>
            <a:r>
              <a:rPr lang="he-IL" dirty="0"/>
              <a:t>מטילים את המידע </a:t>
            </a:r>
            <a:r>
              <a:rPr lang="he-IL" dirty="0" err="1"/>
              <a:t>למימד</a:t>
            </a:r>
            <a:r>
              <a:rPr lang="he-IL" dirty="0"/>
              <a:t> אחר כך ש:</a:t>
            </a:r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(שונות) הכי גדול יהיה ציר 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השני הכיל גדול יהיה ציר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כך הלאה.</a:t>
            </a:r>
          </a:p>
          <a:p>
            <a:r>
              <a:rPr lang="en-US" dirty="0"/>
              <a:t>PCA</a:t>
            </a:r>
            <a:r>
              <a:rPr lang="he-IL" dirty="0"/>
              <a:t> מדרג את הצירים לפי ה </a:t>
            </a:r>
            <a:r>
              <a:rPr lang="en-US" dirty="0"/>
              <a:t>variance</a:t>
            </a:r>
            <a:r>
              <a:rPr lang="he-IL" dirty="0"/>
              <a:t>.</a:t>
            </a:r>
          </a:p>
          <a:p>
            <a:r>
              <a:rPr lang="he-IL" dirty="0"/>
              <a:t>לא מומלץ להשתמש כאשר המאפיינים מכילים מידע </a:t>
            </a:r>
            <a:r>
              <a:rPr lang="he-IL" dirty="0" err="1"/>
              <a:t>דיסקטי</a:t>
            </a:r>
            <a:r>
              <a:rPr lang="he-IL" dirty="0"/>
              <a:t> / קטגוריות (ראה חיסרון)</a:t>
            </a:r>
          </a:p>
          <a:p>
            <a:r>
              <a:rPr lang="he-IL" dirty="0"/>
              <a:t>ניתן לצייר את כמות המאפיינים מול השונות שניתן לקבל ולהחליט כמה מאפיינים נרצה לשמר</a:t>
            </a:r>
          </a:p>
          <a:p>
            <a:endParaRPr lang="he-IL" dirty="0"/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דוגמא: החלטה האם קבוצה תעלה לגמר או לא:</a:t>
            </a:r>
          </a:p>
          <a:p>
            <a:pPr lvl="2"/>
            <a:r>
              <a:rPr lang="he-IL" dirty="0"/>
              <a:t>השונות של ניצחונות קטנה יותר משונות של כמה השחקנים רצים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29B76-98F7-414C-82A9-24390669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3223"/>
            <a:ext cx="2654300" cy="19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7DA1-0442-42CA-851B-CE711F29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6349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363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2370</Words>
  <Application>Microsoft Office PowerPoint</Application>
  <PresentationFormat>מסך רחב</PresentationFormat>
  <Paragraphs>337</Paragraphs>
  <Slides>47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דוגמא לאלג' בשיטת Filter Model : FCBF</vt:lpstr>
      <vt:lpstr>Wrapper Methods</vt:lpstr>
      <vt:lpstr>Embedded Methods</vt:lpstr>
      <vt:lpstr>Hybrid Methods</vt:lpstr>
      <vt:lpstr>PCA</vt:lpstr>
      <vt:lpstr>Discretization</vt:lpstr>
      <vt:lpstr>Discretization (נכון בבעיות classifcation)</vt:lpstr>
      <vt:lpstr>Feature Extraction</vt:lpstr>
      <vt:lpstr>Feature Engineering</vt:lpstr>
      <vt:lpstr>sklearn</vt:lpstr>
      <vt:lpstr>sklearn</vt:lpstr>
      <vt:lpstr>sklearn</vt:lpstr>
      <vt:lpstr>תובנות sklearn </vt:lpstr>
      <vt:lpstr>טיפול במידע חסר</vt:lpstr>
      <vt:lpstr>טיפול במידע חסר (nan)</vt:lpstr>
      <vt:lpstr>מושגים</vt:lpstr>
      <vt:lpstr>מושגים - 1</vt:lpstr>
      <vt:lpstr>מושגים - 2</vt:lpstr>
      <vt:lpstr>מושגים – 3 (הסתברות)</vt:lpstr>
      <vt:lpstr>מושגים – 4 (bias VS variance)</vt:lpstr>
      <vt:lpstr>תהליך למידה</vt:lpstr>
      <vt:lpstr>מצגת של PowerPoint‏</vt:lpstr>
      <vt:lpstr>Scaling</vt:lpstr>
      <vt:lpstr>Feature Scaling</vt:lpstr>
      <vt:lpstr>Classification</vt:lpstr>
      <vt:lpstr>Classifications models</vt:lpstr>
      <vt:lpstr>SVM / SVC (Support Vector Classifier)</vt:lpstr>
      <vt:lpstr>Linear Discriminant Analysis (אלג' סיווג)</vt:lpstr>
      <vt:lpstr>Hyperparameters</vt:lpstr>
      <vt:lpstr>Tunning Hyperparameters</vt:lpstr>
      <vt:lpstr>Cross Validation Techniques</vt:lpstr>
      <vt:lpstr>סוגי Cross Validation</vt:lpstr>
      <vt:lpstr>Scoring</vt:lpstr>
      <vt:lpstr>Score</vt:lpstr>
      <vt:lpstr>שאלות</vt:lpstr>
      <vt:lpstr>שאלות - 1</vt:lpstr>
      <vt:lpstr>שאלות - 2</vt:lpstr>
      <vt:lpstr>שאלות - 3</vt:lpstr>
      <vt:lpstr>שאלות - 4</vt:lpstr>
      <vt:lpstr>התסברות וסטיסטיקה</vt:lpstr>
      <vt:lpstr>מושגים – הסתברות </vt:lpstr>
      <vt:lpstr>statistical tests</vt:lpstr>
      <vt:lpstr>KOLMOGOROV SMIRNOV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214</cp:revision>
  <dcterms:created xsi:type="dcterms:W3CDTF">2020-03-23T16:35:32Z</dcterms:created>
  <dcterms:modified xsi:type="dcterms:W3CDTF">2020-04-03T04:17:00Z</dcterms:modified>
</cp:coreProperties>
</file>