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8" r:id="rId4"/>
    <p:sldId id="267" r:id="rId5"/>
    <p:sldId id="268" r:id="rId6"/>
    <p:sldId id="269" r:id="rId7"/>
    <p:sldId id="276" r:id="rId8"/>
    <p:sldId id="280" r:id="rId9"/>
    <p:sldId id="266" r:id="rId10"/>
    <p:sldId id="259" r:id="rId11"/>
    <p:sldId id="265" r:id="rId12"/>
    <p:sldId id="257" r:id="rId13"/>
    <p:sldId id="264" r:id="rId14"/>
    <p:sldId id="261" r:id="rId15"/>
    <p:sldId id="263" r:id="rId16"/>
    <p:sldId id="262" r:id="rId17"/>
    <p:sldId id="270" r:id="rId18"/>
    <p:sldId id="277" r:id="rId19"/>
    <p:sldId id="286" r:id="rId20"/>
    <p:sldId id="272" r:id="rId21"/>
    <p:sldId id="290" r:id="rId22"/>
    <p:sldId id="291" r:id="rId23"/>
    <p:sldId id="271" r:id="rId24"/>
    <p:sldId id="289" r:id="rId25"/>
    <p:sldId id="274" r:id="rId26"/>
    <p:sldId id="273" r:id="rId27"/>
    <p:sldId id="275" r:id="rId28"/>
    <p:sldId id="278" r:id="rId29"/>
    <p:sldId id="279" r:id="rId30"/>
    <p:sldId id="281" r:id="rId31"/>
    <p:sldId id="282" r:id="rId32"/>
    <p:sldId id="283" r:id="rId33"/>
    <p:sldId id="284" r:id="rId34"/>
    <p:sldId id="285" r:id="rId35"/>
    <p:sldId id="287" r:id="rId36"/>
    <p:sldId id="288" r:id="rId3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0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2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231DA2-AD6B-4DA7-8842-C8F665FA9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68654D9-CC1C-4BDF-9B35-25AA964C2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FF0C1A-B379-4867-B563-E5E6A3BD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73A98F-FA57-407B-809A-DD39155E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A0EE1E-9118-41C7-BCE7-E77DDC63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53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93BFCA-7B96-4424-8133-1249A4D5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A36880-C02F-4E11-94AD-5E12B931E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AB914D-3598-4EE9-A331-3EE29E2A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3BA80E-2A38-4361-B4D4-06CA4BBE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B7D1CB-DE6E-4612-A3B9-32B3212E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173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FC12D77-49EE-4393-99F1-EABF9D592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151962F-E8FD-4A91-B14E-638F165FF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3A2087-D7AC-4D1E-A718-564CE48C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5BFAAD-AA6F-4F39-923B-1A7CF92B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8BD220-A447-440C-A89E-3C517966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90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9BFD1F-415C-4952-B454-242E099F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614F0A-2911-4C08-8DEC-7EB3AA13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5BF251-6AF3-4BD9-9763-E1C6C771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A7AE34-AD01-4864-8A82-47B0A525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B6F967-A794-476C-9BBB-72936684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441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CD01D5-9598-4538-A99E-DC7BE29D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0D4714-46FC-4FD5-A6B5-FEFA4BFA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C26DDE-DA63-4BBB-864D-362DA4B3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A91971-F112-44F8-8B14-5168BF16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448D81-9D78-42BF-A33E-399FDF69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7E4AAF-9F00-4EDA-B131-7645B7C7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12AE13-6BBE-493E-AD2F-C7E438DE5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ED3A423-ABD9-4E11-85E3-5B0EEBF04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A74CCF-3996-41EC-AB7A-78C8D682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72B99F-63E1-466D-BBC7-24D5BCD9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5760ED-93D7-49DC-92C9-CBE2ED11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290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0A45D3-CBF3-4AE2-BE4E-37117286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C3E3A1-0B8F-4FEB-AF3A-3BAFA40B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05E3372-700F-4B70-AA46-4CAE63DC0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05034F0-F630-4922-9870-12B55CD99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B580DA1-637B-4E6E-9FA0-7625B935A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2B375BF-8B0E-4A81-8067-7A775F18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90E9BF2-3115-468D-9D1C-5F501EF7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AA165B7-A224-4263-8CF1-EA42AE7E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56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08B-71B5-47A9-94C2-6B45C501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EEE1A77-1B76-43B2-B3E3-ECF3AFD3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8CB74F7-18E5-4647-A311-5324B89E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298A2CB-4D2F-44E9-828A-C981E8BA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62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2CECC83-0F81-4A9D-A43A-93207254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7C5F755-3B35-44ED-B1F0-ED49E94E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5D6265F-9357-4166-8170-5A180579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331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D9035F-81A9-4320-B183-69E7090D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C9CD50-2B5B-4C8C-AE89-FFBE8B0D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C55DE9-FB73-4CC9-BBB3-37467463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C7D4E65-406B-4AD5-B75C-7D8DA906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7081BEA-87AA-45C2-BD1A-5807BED3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7BB11EB-6E77-44EF-AF48-AC7F9405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34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B6424B-15E8-4CB8-A8C0-764E1C9F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DAF47A2-2CBC-4ED2-A360-9C96607AC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9100543-3DBA-495E-8DA9-BB4B58A5A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6FD31E2-EE76-491D-90CD-3F553F88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3575909-2FA6-44FD-BFB4-EE2CFD71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9910E6-2968-498B-AC5A-EEC51D20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33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6DB7C91-C0BE-4A42-9AA2-6F4AA14E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8C84DD-679D-4226-ACFA-7D95E3A3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E43425-03F1-44F5-98FF-6CBB3E92F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742142-6A30-47BB-8A3F-F59921CA1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158F3C-24B1-4006-A452-02605708E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3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feature_selection.SelectKBest.html#sklearn.feature_selection.SelectKBest" TargetMode="External"/><Relationship Id="rId2" Type="http://schemas.openxmlformats.org/officeDocument/2006/relationships/hyperlink" Target="https://scikit-learn.org/stable/modules/generated/sklearn.feature_selection.VarianceThreshold.html#sklearn.feature_selection.VarianceThreshol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62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D11B11-C425-4033-84BB-80362FD2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שיטות להערכת איכות קבוצת המאפיינים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6BC29E-3BD7-4FD5-A2B6-B178C0C2D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Filter Model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אין שימוש </a:t>
            </a:r>
            <a:r>
              <a:rPr lang="he-IL" dirty="0" err="1"/>
              <a:t>באלג</a:t>
            </a:r>
            <a:r>
              <a:rPr lang="he-IL" dirty="0"/>
              <a:t>' (לכן אין השפעה בבחירת אלג') ולכן יעיל במבני נתונים בעלי </a:t>
            </a:r>
            <a:r>
              <a:rPr lang="he-IL" dirty="0" err="1"/>
              <a:t>מימד</a:t>
            </a:r>
            <a:r>
              <a:rPr lang="he-IL" dirty="0"/>
              <a:t> גבוהה.</a:t>
            </a:r>
          </a:p>
          <a:p>
            <a:pPr marL="971550" lvl="1" indent="-514350">
              <a:buAutoNum type="arabicPeriod"/>
            </a:pPr>
            <a:r>
              <a:rPr lang="he-IL" dirty="0"/>
              <a:t>יש שימוש במאפיינים </a:t>
            </a:r>
            <a:r>
              <a:rPr lang="he-IL" dirty="0" err="1"/>
              <a:t>סטיסטים</a:t>
            </a:r>
            <a:r>
              <a:rPr lang="he-IL" dirty="0"/>
              <a:t> (לדוגמא: אנטרופיה, קורלציה לינארית)</a:t>
            </a:r>
          </a:p>
          <a:p>
            <a:pPr marL="971550" lvl="1" indent="-514350">
              <a:buAutoNum type="arabicPeriod"/>
            </a:pPr>
            <a:r>
              <a:rPr lang="he-IL" dirty="0"/>
              <a:t>שיטה מהירה</a:t>
            </a:r>
          </a:p>
          <a:p>
            <a:pPr marL="971550" lvl="1" indent="-514350">
              <a:buAutoNum type="arabicPeriod"/>
            </a:pPr>
            <a:r>
              <a:rPr lang="he-IL" dirty="0" err="1"/>
              <a:t>לוודוקא</a:t>
            </a:r>
            <a:r>
              <a:rPr lang="he-IL" dirty="0"/>
              <a:t> נותנת את התוצאה </a:t>
            </a:r>
            <a:r>
              <a:rPr lang="he-IL" dirty="0" err="1"/>
              <a:t>האופטמלית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השיטה מספקת משקל למאפיין / שילוב מספר מאפיינים וזורקת את המאפיינים בעלי המשקל הקטן יותר</a:t>
            </a:r>
          </a:p>
          <a:p>
            <a:pPr marL="514350" indent="-514350">
              <a:buAutoNum type="arabicPeriod"/>
            </a:pPr>
            <a:r>
              <a:rPr lang="en-US" dirty="0"/>
              <a:t>Wrapper Model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שימוש </a:t>
            </a:r>
            <a:r>
              <a:rPr lang="he-IL" dirty="0" err="1"/>
              <a:t>באלג</a:t>
            </a:r>
            <a:r>
              <a:rPr lang="he-IL" dirty="0"/>
              <a:t>’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Classification</a:t>
            </a:r>
            <a:r>
              <a:rPr lang="he-IL" dirty="0"/>
              <a:t> (</a:t>
            </a:r>
            <a:r>
              <a:rPr lang="en-US" dirty="0"/>
              <a:t>SVM, ANN, BAYESIAN, NN, DT</a:t>
            </a:r>
            <a:r>
              <a:rPr lang="he-IL" dirty="0"/>
              <a:t>)</a:t>
            </a:r>
          </a:p>
          <a:p>
            <a:pPr marL="971550" lvl="1" indent="-514350">
              <a:buAutoNum type="arabicPeriod"/>
            </a:pPr>
            <a:r>
              <a:rPr lang="he-IL" dirty="0"/>
              <a:t>שיטה איטית מאוד</a:t>
            </a:r>
          </a:p>
          <a:p>
            <a:pPr marL="514350" indent="-514350">
              <a:buAutoNum type="arabicPeriod"/>
            </a:pPr>
            <a:r>
              <a:rPr lang="en-US" dirty="0"/>
              <a:t>Hybrid</a:t>
            </a:r>
            <a:r>
              <a:rPr lang="he-IL" dirty="0"/>
              <a:t>***</a:t>
            </a:r>
          </a:p>
          <a:p>
            <a:pPr marL="971550" lvl="1" indent="-514350">
              <a:buAutoNum type="arabicPeriod"/>
            </a:pPr>
            <a:r>
              <a:rPr lang="he-IL" dirty="0"/>
              <a:t>שילוב 2 השיטות מעלה</a:t>
            </a:r>
          </a:p>
          <a:p>
            <a:pPr marL="971550" lvl="1" indent="-514350">
              <a:buAutoNum type="arabicPeriod"/>
            </a:pPr>
            <a:r>
              <a:rPr lang="he-IL" dirty="0"/>
              <a:t>בהתחלה יחד עם שיטת ה </a:t>
            </a:r>
            <a:r>
              <a:rPr lang="en-US" dirty="0"/>
              <a:t>Filter</a:t>
            </a:r>
            <a:r>
              <a:rPr lang="he-IL" dirty="0"/>
              <a:t> זורקים מאפיינים שאין בהם כלל שימוש ולאחר מכן מפעילים את שיטת ה </a:t>
            </a:r>
            <a:r>
              <a:rPr lang="en-US" dirty="0"/>
              <a:t>Wrapper</a:t>
            </a:r>
            <a:r>
              <a:rPr lang="he-IL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Embedded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בשיטה זו, חלק בחירת המאפיינים וחלק הלימוד לא מופרדים. בחירת המאפיינים מתבצעת בזמן הלימוד</a:t>
            </a:r>
          </a:p>
          <a:p>
            <a:pPr marL="971550" lvl="1" indent="-514350">
              <a:buAutoNum type="arabicPeriod"/>
            </a:pPr>
            <a:r>
              <a:rPr lang="he-IL" dirty="0"/>
              <a:t>דוגמאות: </a:t>
            </a:r>
            <a:r>
              <a:rPr lang="en-US" dirty="0"/>
              <a:t>RFE (Recursive Feature Elimination)</a:t>
            </a:r>
            <a:endParaRPr lang="he-IL" dirty="0"/>
          </a:p>
          <a:p>
            <a:pPr marL="1428750" lvl="2" indent="-514350">
              <a:buAutoNum type="arabicPeriod"/>
            </a:pPr>
            <a:r>
              <a:rPr lang="he-IL" dirty="0"/>
              <a:t>משתמש ב </a:t>
            </a:r>
            <a:r>
              <a:rPr lang="en-US" dirty="0"/>
              <a:t>SVM</a:t>
            </a:r>
            <a:r>
              <a:rPr lang="he-IL" dirty="0"/>
              <a:t>, מתחיל מקבוצת מאפיינים מלאה ובכל הרצה של </a:t>
            </a:r>
            <a:r>
              <a:rPr lang="he-IL" dirty="0" err="1"/>
              <a:t>האלג</a:t>
            </a:r>
            <a:r>
              <a:rPr lang="he-IL" dirty="0"/>
              <a:t>', מעיף את המשקל הנמוך יותר.</a:t>
            </a:r>
          </a:p>
          <a:p>
            <a:pPr marL="1428750" lvl="2" indent="-514350">
              <a:buAutoNum type="arabicPeriod"/>
            </a:pPr>
            <a:r>
              <a:rPr lang="he-IL" dirty="0"/>
              <a:t>יש צורך להגדיר את מספר </a:t>
            </a:r>
            <a:r>
              <a:rPr lang="he-IL"/>
              <a:t>המאפיינים הסופי ?</a:t>
            </a:r>
            <a:endParaRPr lang="en-US" dirty="0"/>
          </a:p>
          <a:p>
            <a:pPr marL="914400" lvl="2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935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14DBF3-3BF9-40E5-8449-5B82D312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</a:t>
            </a:r>
            <a:r>
              <a:rPr lang="he-IL" dirty="0" err="1"/>
              <a:t>לאלג</a:t>
            </a:r>
            <a:r>
              <a:rPr lang="he-IL" dirty="0"/>
              <a:t>' בשיטת </a:t>
            </a:r>
            <a:r>
              <a:rPr lang="en-US" dirty="0"/>
              <a:t>Filter Model</a:t>
            </a:r>
            <a:r>
              <a:rPr lang="he-IL" dirty="0"/>
              <a:t> : </a:t>
            </a:r>
            <a:r>
              <a:rPr lang="en-US" dirty="0"/>
              <a:t>FCBF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DFF1EA-A09F-4399-9C0C-32F30452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FCBF</a:t>
            </a:r>
            <a:r>
              <a:rPr lang="he-IL" dirty="0"/>
              <a:t> – </a:t>
            </a:r>
            <a:r>
              <a:rPr lang="en-US" dirty="0"/>
              <a:t>Fast Correlation Based Filter </a:t>
            </a:r>
            <a:endParaRPr lang="he-IL" dirty="0"/>
          </a:p>
          <a:p>
            <a:r>
              <a:rPr lang="he-IL" dirty="0"/>
              <a:t>אלג' המתאים (מבחינת תוצאה) למספר רב של מאפיינים (מאות/אלפים)</a:t>
            </a:r>
          </a:p>
          <a:p>
            <a:r>
              <a:rPr lang="he-IL" dirty="0"/>
              <a:t>שימוש באנטרופיה (מדד למידת אקראיות מדגם)</a:t>
            </a:r>
          </a:p>
          <a:p>
            <a:pPr lvl="1"/>
            <a:r>
              <a:rPr lang="he-IL" dirty="0"/>
              <a:t>משמש כאן גם עבור אי הכנת מידע עודף </a:t>
            </a:r>
            <a:r>
              <a:rPr lang="en-US" dirty="0"/>
              <a:t>redundant features</a:t>
            </a:r>
            <a:r>
              <a:rPr lang="he-IL" dirty="0"/>
              <a:t> (עד כמה אין קורלציה בין מאפיינים)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 2 שלבים:</a:t>
            </a:r>
          </a:p>
          <a:p>
            <a:pPr lvl="1"/>
            <a:r>
              <a:rPr lang="en-US" dirty="0"/>
              <a:t>SU – Symmetrical Uncertainty</a:t>
            </a:r>
            <a:r>
              <a:rPr lang="he-IL" dirty="0"/>
              <a:t> (</a:t>
            </a:r>
            <a:r>
              <a:rPr lang="he-IL" dirty="0" err="1"/>
              <a:t>נוסחא</a:t>
            </a:r>
            <a:r>
              <a:rPr lang="he-IL" dirty="0"/>
              <a:t> המרחיבה את </a:t>
            </a:r>
            <a:r>
              <a:rPr lang="he-IL" dirty="0" err="1"/>
              <a:t>נוסחאת</a:t>
            </a:r>
            <a:r>
              <a:rPr lang="he-IL" dirty="0"/>
              <a:t> האנטרופיה)</a:t>
            </a:r>
          </a:p>
          <a:p>
            <a:pPr lvl="1"/>
            <a:r>
              <a:rPr lang="he-IL" dirty="0"/>
              <a:t>מוציאים את כל המאפיינים שחישוב ה </a:t>
            </a:r>
            <a:r>
              <a:rPr lang="en-US" dirty="0"/>
              <a:t>SU</a:t>
            </a:r>
            <a:r>
              <a:rPr lang="he-IL" dirty="0"/>
              <a:t> שלהם קטן מסף </a:t>
            </a:r>
            <a:r>
              <a:rPr lang="he-IL" dirty="0" err="1"/>
              <a:t>מסויים</a:t>
            </a:r>
            <a:endParaRPr lang="he-IL" dirty="0"/>
          </a:p>
          <a:p>
            <a:pPr lvl="1"/>
            <a:r>
              <a:rPr lang="he-IL" dirty="0"/>
              <a:t>מהמאפיינים שנשארו, זורקים את המאפיינים שיש להם יתירות (זורקים את המאפיין בעל ציון </a:t>
            </a:r>
            <a:r>
              <a:rPr lang="en-US" dirty="0"/>
              <a:t>SU</a:t>
            </a:r>
            <a:r>
              <a:rPr lang="he-IL" dirty="0"/>
              <a:t> נמוך יותר)</a:t>
            </a:r>
          </a:p>
          <a:p>
            <a:pPr lvl="1"/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647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8A0385-9D48-49CD-A272-1C7FA7DE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Model</a:t>
            </a:r>
            <a:endParaRPr lang="he-IL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D1C62054-ADC9-4274-869C-04401A790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185821"/>
              </p:ext>
            </p:extLst>
          </p:nvPr>
        </p:nvGraphicFramePr>
        <p:xfrm>
          <a:off x="838203" y="1825625"/>
          <a:ext cx="10515597" cy="2021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4278442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1786971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44139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1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Forward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5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Backword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אם יש הרבה </a:t>
                      </a:r>
                      <a:r>
                        <a:rPr lang="en-US" dirty="0"/>
                        <a:t>Feature</a:t>
                      </a:r>
                      <a:r>
                        <a:rPr lang="he-IL" dirty="0"/>
                        <a:t>ים (אלפים) לא יעיל חישובית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2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Randomized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יש צורך בהרבה </a:t>
                      </a:r>
                      <a:r>
                        <a:rPr lang="he-IL" dirty="0" err="1"/>
                        <a:t>איטרציות</a:t>
                      </a:r>
                      <a:r>
                        <a:rPr lang="he-IL" dirty="0"/>
                        <a:t> על מנת להגיע לתוצאה טובה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5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12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6F3105-DECF-45D3-A7DA-73053F7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/>
              <a:t>Sklearn</a:t>
            </a:r>
            <a:endParaRPr lang="he-IL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DAC4479A-3AF0-4E58-8E9B-CF4945391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124800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00649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16656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sklearn.feature_selection.VarianceThreshold"/>
                        </a:rPr>
                        <a:t>VarianceThreshold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מוריד את כל המאפיינים שלא עוברים סף שונות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4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sklearn.feature_selection.SelectKBest"/>
                        </a:rPr>
                        <a:t>SelectKBest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משאיר </a:t>
                      </a:r>
                      <a:r>
                        <a:rPr lang="en-US" dirty="0"/>
                        <a:t>K</a:t>
                      </a:r>
                      <a:r>
                        <a:rPr lang="he-IL" dirty="0"/>
                        <a:t> מאפיינים בעלי תוצאה גבוהה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39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SelectPercentile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משאיר אחוזון עליון של מאפיינים בעלי תוצאה גבוהה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395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7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C1A9AD-9E19-491F-AF62-BA5A0764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r>
              <a:rPr lang="he-IL" dirty="0"/>
              <a:t> (נכון בבעיות </a:t>
            </a:r>
            <a:r>
              <a:rPr lang="en-US" dirty="0" err="1"/>
              <a:t>classifcation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B8E186-549D-47BF-8B4C-614E6C38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מעבר לערכים בדידים (במקום רציפים)</a:t>
            </a:r>
          </a:p>
          <a:p>
            <a:r>
              <a:rPr lang="he-IL" dirty="0"/>
              <a:t>שיפור ביצועים</a:t>
            </a:r>
          </a:p>
          <a:p>
            <a:r>
              <a:rPr lang="he-IL" dirty="0"/>
              <a:t>קשה להחליט מאיזו נקודה עשרונית לבצע את חלקות הקבוצות</a:t>
            </a:r>
          </a:p>
          <a:p>
            <a:r>
              <a:rPr lang="he-IL" dirty="0"/>
              <a:t>שיטה </a:t>
            </a:r>
            <a:r>
              <a:rPr lang="en-US" dirty="0"/>
              <a:t>EWD - Equal Width </a:t>
            </a:r>
            <a:r>
              <a:rPr lang="en-US" dirty="0" err="1"/>
              <a:t>Discretiztion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17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2B7D8E-21EC-470E-A7BF-6A86AFAB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31AA13-BC0F-40A5-A9CA-93726CC3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954"/>
            <a:ext cx="10515600" cy="4351338"/>
          </a:xfrm>
        </p:spPr>
        <p:txBody>
          <a:bodyPr/>
          <a:lstStyle/>
          <a:p>
            <a:r>
              <a:rPr lang="he-IL" dirty="0"/>
              <a:t>יצירת מאפיינים חדשים (קטנים במספר מהמאפיינים המקוריים)</a:t>
            </a:r>
          </a:p>
          <a:p>
            <a:r>
              <a:rPr lang="he-IL" dirty="0"/>
              <a:t>ישנם מספר שיטות, דוגמא שימוש בשיטת </a:t>
            </a:r>
            <a:r>
              <a:rPr lang="en-US" dirty="0"/>
              <a:t>PCA</a:t>
            </a:r>
            <a:endParaRPr lang="he-IL" dirty="0"/>
          </a:p>
          <a:p>
            <a:pPr lvl="1"/>
            <a:r>
              <a:rPr lang="he-IL" dirty="0"/>
              <a:t>אלג’ </a:t>
            </a:r>
            <a:r>
              <a:rPr lang="en-US" dirty="0"/>
              <a:t> Unsupervised learning</a:t>
            </a:r>
            <a:r>
              <a:rPr lang="he-IL" dirty="0"/>
              <a:t> המוריד </a:t>
            </a:r>
            <a:r>
              <a:rPr lang="he-IL" dirty="0" err="1"/>
              <a:t>למימד</a:t>
            </a:r>
            <a:r>
              <a:rPr lang="he-IL" dirty="0"/>
              <a:t> קטן יותר (</a:t>
            </a:r>
            <a:r>
              <a:rPr lang="he-IL" dirty="0" err="1"/>
              <a:t>המימד</a:t>
            </a:r>
            <a:r>
              <a:rPr lang="he-IL" dirty="0"/>
              <a:t> לא ידוע).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משתמש בשונות של כל מאפיין ומכייל מחדש את השונות.</a:t>
            </a:r>
          </a:p>
          <a:p>
            <a:pPr lvl="2"/>
            <a:r>
              <a:rPr lang="he-IL" dirty="0"/>
              <a:t>דוגמא: מספר דלתות לרכב (4 / 6) -&gt; הורדה ל 4 גלגלים לכל הרכבים.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שומר על השונות של מאפיינות בעלי שונות גבוהה</a:t>
            </a:r>
          </a:p>
          <a:p>
            <a:pPr lvl="1"/>
            <a:r>
              <a:rPr lang="he-IL" dirty="0"/>
              <a:t>מבצעים הטלה למערכת צירים </a:t>
            </a:r>
            <a:r>
              <a:rPr lang="he-IL" dirty="0" err="1"/>
              <a:t>אורטוגונלית</a:t>
            </a:r>
            <a:r>
              <a:rPr lang="he-IL" dirty="0"/>
              <a:t> (</a:t>
            </a:r>
            <a:r>
              <a:rPr lang="he-IL" dirty="0" err="1"/>
              <a:t>מימד</a:t>
            </a:r>
            <a:r>
              <a:rPr lang="he-IL" dirty="0"/>
              <a:t> קטן אחר)</a:t>
            </a:r>
          </a:p>
        </p:txBody>
      </p:sp>
    </p:spTree>
    <p:extLst>
      <p:ext uri="{BB962C8B-B14F-4D97-AF65-F5344CB8AC3E}">
        <p14:creationId xmlns:p14="http://schemas.microsoft.com/office/powerpoint/2010/main" val="150269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86240C-977A-4EEE-BED3-3342583C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D0EFB5-C4CA-43D2-9FD5-45497940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המרת </a:t>
            </a:r>
            <a:r>
              <a:rPr lang="en-US" dirty="0"/>
              <a:t>Raw Data</a:t>
            </a:r>
            <a:r>
              <a:rPr lang="he-IL" dirty="0"/>
              <a:t> למאפיינים שמתאימים למודול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CNN (convolutional neural network)</a:t>
            </a:r>
            <a:endParaRPr lang="he-IL" dirty="0"/>
          </a:p>
          <a:p>
            <a:pPr lvl="2"/>
            <a:r>
              <a:rPr lang="he-IL" dirty="0" err="1"/>
              <a:t>קונובולוציות</a:t>
            </a:r>
            <a:r>
              <a:rPr lang="he-IL" dirty="0"/>
              <a:t> ל </a:t>
            </a:r>
            <a:r>
              <a:rPr lang="en-US" dirty="0"/>
              <a:t>edge / shape </a:t>
            </a:r>
            <a:r>
              <a:rPr lang="en-US" dirty="0" err="1"/>
              <a:t>detecition</a:t>
            </a:r>
            <a:r>
              <a:rPr lang="he-IL" dirty="0"/>
              <a:t>.</a:t>
            </a:r>
          </a:p>
          <a:p>
            <a:pPr lvl="1"/>
            <a:r>
              <a:rPr lang="en-US" dirty="0"/>
              <a:t>Word2Vec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9546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למה לפצל ל </a:t>
            </a:r>
            <a:r>
              <a:rPr lang="en-US" dirty="0"/>
              <a:t>train and test</a:t>
            </a:r>
            <a:r>
              <a:rPr lang="he-IL" dirty="0"/>
              <a:t> ? אם גם ככה רק לבחירת תכונות, נעבוד על </a:t>
            </a:r>
            <a:r>
              <a:rPr lang="he-IL" dirty="0" err="1"/>
              <a:t>הכל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יש טעם בבעיית </a:t>
            </a:r>
            <a:r>
              <a:rPr lang="en-US" dirty="0"/>
              <a:t>classification</a:t>
            </a:r>
            <a:r>
              <a:rPr lang="he-IL" dirty="0"/>
              <a:t> לבדוק עם אלג' שאינו </a:t>
            </a:r>
            <a:r>
              <a:rPr lang="en-US" dirty="0"/>
              <a:t>random forest</a:t>
            </a:r>
            <a:r>
              <a:rPr lang="he-IL" dirty="0"/>
              <a:t> ?</a:t>
            </a:r>
          </a:p>
          <a:p>
            <a:r>
              <a:rPr lang="en-US" dirty="0"/>
              <a:t>Embedded model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אם אני לא משתמש בשיטה זו לאחר מכן האם עדיין לפצל ל </a:t>
            </a:r>
            <a:r>
              <a:rPr lang="en-US" dirty="0"/>
              <a:t>train and test</a:t>
            </a:r>
            <a:r>
              <a:rPr lang="he-IL" dirty="0"/>
              <a:t> ? (אם כן למה ?)</a:t>
            </a:r>
          </a:p>
          <a:p>
            <a:pPr lvl="1"/>
            <a:r>
              <a:rPr lang="he-IL" dirty="0"/>
              <a:t>האם </a:t>
            </a:r>
            <a:r>
              <a:rPr lang="en-US" dirty="0"/>
              <a:t>Lasso</a:t>
            </a:r>
            <a:r>
              <a:rPr lang="he-IL" dirty="0"/>
              <a:t> מתאים בעיקר לבעיות </a:t>
            </a:r>
            <a:r>
              <a:rPr lang="en-US" dirty="0" err="1"/>
              <a:t>regresion</a:t>
            </a:r>
            <a:r>
              <a:rPr lang="he-IL" dirty="0"/>
              <a:t> או גם </a:t>
            </a:r>
            <a:r>
              <a:rPr lang="en-US" dirty="0"/>
              <a:t>classification</a:t>
            </a:r>
            <a:endParaRPr lang="he-IL" dirty="0"/>
          </a:p>
          <a:p>
            <a:pPr lvl="1"/>
            <a:r>
              <a:rPr lang="he-IL" dirty="0"/>
              <a:t>אם אני לא משתמש באותו אלג' לאחר מכן:</a:t>
            </a:r>
          </a:p>
          <a:p>
            <a:pPr lvl="2"/>
            <a:r>
              <a:rPr lang="he-IL" dirty="0"/>
              <a:t>האם כדאי להשתמש בשיטה ? (נניח נעבוד טוב יותר ב </a:t>
            </a:r>
            <a:r>
              <a:rPr lang="en-US" dirty="0"/>
              <a:t>Deep Learning</a:t>
            </a:r>
            <a:r>
              <a:rPr lang="he-IL" dirty="0"/>
              <a:t>) ?</a:t>
            </a:r>
          </a:p>
          <a:p>
            <a:pPr lvl="2"/>
            <a:r>
              <a:rPr lang="he-IL" dirty="0"/>
              <a:t>האם עדיין צריך לחלק ב </a:t>
            </a:r>
            <a:r>
              <a:rPr lang="en-US" dirty="0"/>
              <a:t>Cross</a:t>
            </a:r>
            <a:r>
              <a:rPr lang="he-IL" dirty="0"/>
              <a:t> את המידע ולבדוק עם </a:t>
            </a:r>
            <a:r>
              <a:rPr lang="en-US" dirty="0"/>
              <a:t>train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בשימוש ב </a:t>
            </a:r>
            <a:r>
              <a:rPr lang="en-US" dirty="0"/>
              <a:t>Random Forest</a:t>
            </a:r>
            <a:r>
              <a:rPr lang="he-IL" dirty="0"/>
              <a:t>, התוצאה הינה ה"חשיבות" של כל תוכנה:</a:t>
            </a:r>
          </a:p>
          <a:p>
            <a:pPr lvl="2"/>
            <a:r>
              <a:rPr lang="he-IL" dirty="0"/>
              <a:t>בפועל אין הורדת תוכנות</a:t>
            </a:r>
          </a:p>
          <a:p>
            <a:pPr lvl="2"/>
            <a:r>
              <a:rPr lang="he-IL" dirty="0"/>
              <a:t>מה ההבדל בין שיטה זו לבין ה </a:t>
            </a:r>
            <a:r>
              <a:rPr lang="en-US" dirty="0"/>
              <a:t>wrapper</a:t>
            </a:r>
            <a:r>
              <a:rPr lang="he-IL" dirty="0"/>
              <a:t> עם </a:t>
            </a:r>
            <a:r>
              <a:rPr lang="en-US" dirty="0"/>
              <a:t>Random Forest</a:t>
            </a:r>
            <a:endParaRPr lang="he-IL" dirty="0"/>
          </a:p>
          <a:p>
            <a:r>
              <a:rPr lang="he-IL" dirty="0"/>
              <a:t>בכל השיטות (של </a:t>
            </a:r>
            <a:r>
              <a:rPr lang="en-US" dirty="0"/>
              <a:t> filter model</a:t>
            </a:r>
            <a:r>
              <a:rPr lang="he-IL" dirty="0"/>
              <a:t> יחד עם </a:t>
            </a:r>
            <a:r>
              <a:rPr lang="en-US" dirty="0"/>
              <a:t>random forest</a:t>
            </a:r>
            <a:r>
              <a:rPr lang="he-IL" dirty="0"/>
              <a:t> וזהו ?), נראה שיש מספר המגדיר את המספר המקסימאלי של תכונות לבחירה. למה ? זה צריך להיות לפי סינון אחר (נניח תוצאה / סף)</a:t>
            </a:r>
          </a:p>
          <a:p>
            <a:r>
              <a:rPr lang="he-IL" dirty="0"/>
              <a:t>לעבור שוב ולוודא האם </a:t>
            </a:r>
            <a:r>
              <a:rPr lang="he-IL"/>
              <a:t>נכונה השאלה - מהבנתי </a:t>
            </a:r>
            <a:r>
              <a:rPr lang="he-IL" dirty="0"/>
              <a:t>מ </a:t>
            </a:r>
            <a:r>
              <a:rPr lang="en-US" dirty="0" err="1"/>
              <a:t>kfold</a:t>
            </a:r>
            <a:r>
              <a:rPr lang="he-IL" dirty="0"/>
              <a:t> לא ניתן לקבל את רשימת התכונות (אם יש התנגשות בין הרצות) אלא לקחת את התוצאה </a:t>
            </a:r>
            <a:r>
              <a:rPr lang="en-US" dirty="0"/>
              <a:t>(feature importance)</a:t>
            </a:r>
            <a:r>
              <a:rPr lang="he-IL" dirty="0"/>
              <a:t> ומשם לחלץ לפי סף </a:t>
            </a:r>
            <a:r>
              <a:rPr lang="he-IL" dirty="0" err="1"/>
              <a:t>מסויים</a:t>
            </a:r>
            <a:endParaRPr lang="he-IL" dirty="0"/>
          </a:p>
          <a:p>
            <a:r>
              <a:rPr lang="he-IL" dirty="0"/>
              <a:t>נראה שאין טעם להשתמש ב </a:t>
            </a:r>
            <a:r>
              <a:rPr lang="en-US" dirty="0"/>
              <a:t>TREE</a:t>
            </a:r>
            <a:r>
              <a:rPr lang="he-IL" dirty="0"/>
              <a:t> לבד ?</a:t>
            </a:r>
          </a:p>
          <a:p>
            <a:r>
              <a:rPr lang="he-IL" dirty="0"/>
              <a:t>יש הרבה שיטות ממאמרים </a:t>
            </a:r>
            <a:r>
              <a:rPr lang="en-US" dirty="0"/>
              <a:t>IEEE</a:t>
            </a:r>
            <a:r>
              <a:rPr lang="he-IL" dirty="0"/>
              <a:t> שלא נמצאים ב </a:t>
            </a:r>
            <a:r>
              <a:rPr lang="en-US" dirty="0" err="1"/>
              <a:t>sklearn</a:t>
            </a:r>
            <a:r>
              <a:rPr lang="he-IL" dirty="0"/>
              <a:t>. אם אני מבין נכון בגלל שלא נמצא שם, אז אין טעם לבדוק ? אחרת היה </a:t>
            </a:r>
            <a:r>
              <a:rPr lang="he-IL" dirty="0" err="1"/>
              <a:t>פופלארי</a:t>
            </a:r>
            <a:r>
              <a:rPr lang="he-IL" dirty="0"/>
              <a:t> והיה נכנס ?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28540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err="1"/>
              <a:t>בבעית</a:t>
            </a:r>
            <a:r>
              <a:rPr lang="he-IL" dirty="0"/>
              <a:t> ה </a:t>
            </a:r>
            <a:r>
              <a:rPr lang="en-US" dirty="0"/>
              <a:t>NBA</a:t>
            </a:r>
            <a:r>
              <a:rPr lang="he-IL" dirty="0"/>
              <a:t>, נראה שה </a:t>
            </a:r>
            <a:r>
              <a:rPr lang="en-US" dirty="0" err="1"/>
              <a:t>cor</a:t>
            </a:r>
            <a:r>
              <a:rPr lang="he-IL" dirty="0"/>
              <a:t> עם ה </a:t>
            </a:r>
            <a:r>
              <a:rPr lang="en-US" dirty="0"/>
              <a:t>TARGET</a:t>
            </a:r>
            <a:r>
              <a:rPr lang="he-IL" dirty="0"/>
              <a:t> קטן מ 0.4</a:t>
            </a:r>
            <a:br>
              <a:rPr lang="en-US" dirty="0"/>
            </a:br>
            <a:r>
              <a:rPr lang="he-IL" dirty="0"/>
              <a:t>אז בעצם הייתי מסנן את </a:t>
            </a:r>
            <a:r>
              <a:rPr lang="he-IL" dirty="0" err="1"/>
              <a:t>הכל</a:t>
            </a:r>
            <a:r>
              <a:rPr lang="he-IL" dirty="0"/>
              <a:t> ?</a:t>
            </a:r>
          </a:p>
          <a:p>
            <a:r>
              <a:rPr lang="en-US" dirty="0"/>
              <a:t>Lasso</a:t>
            </a:r>
            <a:r>
              <a:rPr lang="he-IL" dirty="0"/>
              <a:t> לא מתאים ל </a:t>
            </a:r>
            <a:r>
              <a:rPr lang="en-US" dirty="0"/>
              <a:t>classification</a:t>
            </a:r>
            <a:r>
              <a:rPr lang="he-IL" dirty="0"/>
              <a:t> ? (ראה </a:t>
            </a:r>
            <a:r>
              <a:rPr lang="en-US" dirty="0" err="1"/>
              <a:t>cross_val_predict</a:t>
            </a:r>
            <a:r>
              <a:rPr lang="he-IL" dirty="0"/>
              <a:t>)</a:t>
            </a:r>
          </a:p>
          <a:p>
            <a:r>
              <a:rPr lang="he-IL" dirty="0"/>
              <a:t>כיוונן </a:t>
            </a:r>
            <a:r>
              <a:rPr lang="en-US" dirty="0" err="1"/>
              <a:t>hyperparmaaters</a:t>
            </a:r>
            <a:r>
              <a:rPr lang="he-IL" dirty="0"/>
              <a:t> ?</a:t>
            </a:r>
            <a:r>
              <a:rPr lang="en-US" dirty="0"/>
              <a:t> </a:t>
            </a:r>
            <a:r>
              <a:rPr lang="he-IL" dirty="0"/>
              <a:t>מתי עושים ? זה יכול להשפיע ב:</a:t>
            </a:r>
          </a:p>
          <a:p>
            <a:pPr lvl="1"/>
            <a:r>
              <a:rPr lang="en-US" dirty="0"/>
              <a:t>Feature selection (wrapper/embedded)</a:t>
            </a:r>
            <a:endParaRPr lang="he-IL" dirty="0"/>
          </a:p>
          <a:p>
            <a:pPr lvl="1"/>
            <a:r>
              <a:rPr lang="he-IL"/>
              <a:t>בחירת </a:t>
            </a:r>
            <a:r>
              <a:rPr lang="en-US"/>
              <a:t>model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0493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E90D95-673A-44C8-8AF8-5E5B7760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- 3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4A7483-4BFE-4463-B6DF-A252594B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Cross_validate</a:t>
            </a:r>
            <a:r>
              <a:rPr lang="he-IL" dirty="0"/>
              <a:t> ניתן לתת מספר </a:t>
            </a:r>
            <a:r>
              <a:rPr lang="en-US" dirty="0"/>
              <a:t>score</a:t>
            </a:r>
            <a:r>
              <a:rPr lang="he-IL" dirty="0"/>
              <a:t>ים שונים לבחינה</a:t>
            </a:r>
          </a:p>
          <a:p>
            <a:pPr lvl="1"/>
            <a:r>
              <a:rPr lang="he-IL" dirty="0"/>
              <a:t>למה באמת משנה מדד ה </a:t>
            </a:r>
            <a:r>
              <a:rPr lang="en-US" dirty="0"/>
              <a:t>score</a:t>
            </a:r>
            <a:r>
              <a:rPr lang="he-IL" dirty="0"/>
              <a:t> ? כמה זה </a:t>
            </a:r>
            <a:r>
              <a:rPr lang="he-IL"/>
              <a:t>יכול להשפיע ?</a:t>
            </a:r>
          </a:p>
        </p:txBody>
      </p:sp>
    </p:spTree>
    <p:extLst>
      <p:ext uri="{BB962C8B-B14F-4D97-AF65-F5344CB8AC3E}">
        <p14:creationId xmlns:p14="http://schemas.microsoft.com/office/powerpoint/2010/main" val="64247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CA31B-5C85-40BE-A161-A01191B1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מוטיבציה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98BC2E-04E3-446B-A9EB-BC193F16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בשימוש תכונות לא חיוניים, </a:t>
            </a:r>
            <a:r>
              <a:rPr lang="he-IL" dirty="0" err="1"/>
              <a:t>האלג</a:t>
            </a:r>
            <a:r>
              <a:rPr lang="he-IL" dirty="0"/>
              <a:t>' ללמידת מכונה מתאים עצמו גם לתכונות הללו ובכך יש פגיעה בביצועים (תוצאת ה </a:t>
            </a:r>
            <a:r>
              <a:rPr lang="en-US" dirty="0"/>
              <a:t>Score</a:t>
            </a:r>
            <a:r>
              <a:rPr lang="he-IL" dirty="0"/>
              <a:t>) (הקטנת </a:t>
            </a:r>
            <a:r>
              <a:rPr lang="en-US" dirty="0"/>
              <a:t>over fit</a:t>
            </a:r>
            <a:r>
              <a:rPr lang="he-IL" dirty="0"/>
              <a:t>)</a:t>
            </a:r>
          </a:p>
          <a:p>
            <a:r>
              <a:rPr lang="he-IL" dirty="0"/>
              <a:t>הקטנת ה </a:t>
            </a:r>
            <a:r>
              <a:rPr lang="en-US" dirty="0"/>
              <a:t>DB</a:t>
            </a:r>
            <a:r>
              <a:rPr lang="he-IL" dirty="0"/>
              <a:t> והאצת האימון והבדיקות.</a:t>
            </a:r>
          </a:p>
          <a:p>
            <a:r>
              <a:rPr lang="he-IL" dirty="0"/>
              <a:t>רוצים להשאיר את התכונות שממשפיעים באופן חזק על פונקציית המטרה </a:t>
            </a:r>
            <a:r>
              <a:rPr lang="en-US" dirty="0"/>
              <a:t>(Regression / Classification)</a:t>
            </a:r>
            <a:endParaRPr lang="he-IL" dirty="0"/>
          </a:p>
          <a:p>
            <a:r>
              <a:rPr lang="he-IL" dirty="0"/>
              <a:t>רוצים להוריד תכונות שיש בינם לבין עצמם קשר הדדי (הורדת כפילות / יתירות)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5483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D04E84-D70E-4F19-962B-30D48FBC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תובנות </a:t>
            </a:r>
            <a:r>
              <a:rPr lang="en-US" dirty="0" err="1"/>
              <a:t>sklearn</a:t>
            </a:r>
            <a:r>
              <a:rPr lang="he-IL" dirty="0"/>
              <a:t>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32CF0B-24E0-4C0D-85E7-8DF7FAE6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לדעתי לא כדאי להשתמש ב </a:t>
            </a:r>
            <a:r>
              <a:rPr lang="en-US" dirty="0"/>
              <a:t>filter model</a:t>
            </a:r>
            <a:r>
              <a:rPr lang="he-IL" dirty="0"/>
              <a:t>:</a:t>
            </a:r>
          </a:p>
          <a:p>
            <a:pPr lvl="1"/>
            <a:r>
              <a:rPr lang="en-US" dirty="0" err="1"/>
              <a:t>SelectKBest</a:t>
            </a:r>
            <a:r>
              <a:rPr lang="he-IL" dirty="0"/>
              <a:t> (אשר מקבל את סוג ה </a:t>
            </a:r>
            <a:r>
              <a:rPr lang="en-US" dirty="0" err="1"/>
              <a:t>filtter</a:t>
            </a:r>
            <a:r>
              <a:rPr lang="en-US" dirty="0"/>
              <a:t>: </a:t>
            </a:r>
            <a:r>
              <a:rPr lang="en-US" dirty="0" err="1"/>
              <a:t>correation</a:t>
            </a:r>
            <a:r>
              <a:rPr lang="en-US" dirty="0"/>
              <a:t>/MI</a:t>
            </a:r>
            <a:r>
              <a:rPr lang="he-IL" dirty="0"/>
              <a:t> וכד') מקבל גם את מספר ה </a:t>
            </a:r>
            <a:r>
              <a:rPr lang="en-US" dirty="0"/>
              <a:t>feature</a:t>
            </a:r>
            <a:r>
              <a:rPr lang="he-IL" dirty="0"/>
              <a:t>ים שעליו להחזיר.</a:t>
            </a:r>
          </a:p>
          <a:p>
            <a:r>
              <a:rPr lang="he-IL" dirty="0"/>
              <a:t>עבור </a:t>
            </a:r>
            <a:r>
              <a:rPr lang="en-US" dirty="0"/>
              <a:t>filter model</a:t>
            </a:r>
            <a:r>
              <a:rPr lang="he-IL" dirty="0"/>
              <a:t> לא רואה טעם לבדוק אופציות שונות: </a:t>
            </a:r>
            <a:r>
              <a:rPr lang="en-US" dirty="0" err="1"/>
              <a:t>corr</a:t>
            </a:r>
            <a:r>
              <a:rPr lang="en-US" dirty="0"/>
              <a:t>/MI</a:t>
            </a:r>
            <a:r>
              <a:rPr lang="he-IL" dirty="0"/>
              <a:t> וכד’</a:t>
            </a:r>
          </a:p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אין תמיכה ב </a:t>
            </a:r>
            <a:r>
              <a:rPr lang="en-US" dirty="0"/>
              <a:t>stepwise regression</a:t>
            </a:r>
            <a:r>
              <a:rPr lang="he-IL" dirty="0"/>
              <a:t> (כי מבוסס </a:t>
            </a:r>
            <a:r>
              <a:rPr lang="en-US" dirty="0"/>
              <a:t>p-value</a:t>
            </a:r>
            <a:r>
              <a:rPr lang="he-IL" dirty="0"/>
              <a:t> שנתמך רק ב </a:t>
            </a:r>
            <a:r>
              <a:rPr lang="en-US" dirty="0"/>
              <a:t>linear regression</a:t>
            </a:r>
            <a:r>
              <a:rPr lang="he-IL" dirty="0"/>
              <a:t>)</a:t>
            </a:r>
          </a:p>
          <a:p>
            <a:r>
              <a:rPr lang="he-IL" dirty="0"/>
              <a:t>ניתן להריץ עם </a:t>
            </a:r>
            <a:r>
              <a:rPr lang="en-US" dirty="0" err="1"/>
              <a:t>n_jobs</a:t>
            </a:r>
            <a:r>
              <a:rPr lang="en-US" dirty="0"/>
              <a:t>=-1</a:t>
            </a:r>
            <a:r>
              <a:rPr lang="he-IL" dirty="0"/>
              <a:t> ולנצל מספר ליבות (ב </a:t>
            </a:r>
            <a:r>
              <a:rPr lang="en-US" dirty="0" err="1"/>
              <a:t>kfold</a:t>
            </a:r>
            <a:r>
              <a:rPr lang="he-IL" dirty="0"/>
              <a:t>)</a:t>
            </a:r>
          </a:p>
          <a:p>
            <a:r>
              <a:rPr lang="en-US" dirty="0" err="1"/>
              <a:t>SelectFromModel</a:t>
            </a:r>
            <a:r>
              <a:rPr lang="he-IL" dirty="0"/>
              <a:t> – בחירת תכונות לפי המשקלים שלהם</a:t>
            </a:r>
          </a:p>
        </p:txBody>
      </p:sp>
    </p:spTree>
    <p:extLst>
      <p:ext uri="{BB962C8B-B14F-4D97-AF65-F5344CB8AC3E}">
        <p14:creationId xmlns:p14="http://schemas.microsoft.com/office/powerpoint/2010/main" val="3385842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005FD2-086E-40DF-822B-68D7E36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E417BC-5B65-43A3-94AD-916C61D7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הכנת חישובים לקראת ביצוע.</a:t>
            </a:r>
          </a:p>
          <a:p>
            <a:pPr lvl="1"/>
            <a:r>
              <a:rPr lang="he-IL" dirty="0"/>
              <a:t>לדוגמא: חישוב </a:t>
            </a:r>
            <a:r>
              <a:rPr lang="en-US" dirty="0"/>
              <a:t>Mean</a:t>
            </a:r>
            <a:r>
              <a:rPr lang="he-IL" dirty="0"/>
              <a:t> עבור שימוש מאוחר יותר להחלפת </a:t>
            </a:r>
            <a:r>
              <a:rPr lang="en-US" dirty="0"/>
              <a:t>NULL</a:t>
            </a:r>
          </a:p>
          <a:p>
            <a:pPr lvl="1"/>
            <a:r>
              <a:rPr lang="he-IL" dirty="0"/>
              <a:t>דוגמא נוספת: אימון ה </a:t>
            </a:r>
            <a:r>
              <a:rPr lang="en-US" dirty="0"/>
              <a:t>test data</a:t>
            </a:r>
            <a:endParaRPr lang="he-IL" dirty="0"/>
          </a:p>
          <a:p>
            <a:r>
              <a:rPr lang="en-US" dirty="0"/>
              <a:t>Transform()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 ביצוע בפועל של פעולה, שהכנו קודם. </a:t>
            </a:r>
          </a:p>
          <a:p>
            <a:pPr lvl="1"/>
            <a:r>
              <a:rPr lang="he-IL" dirty="0"/>
              <a:t>לדוגמא: החלפת כל ה </a:t>
            </a:r>
            <a:r>
              <a:rPr lang="en-US" dirty="0"/>
              <a:t>NULL</a:t>
            </a:r>
            <a:r>
              <a:rPr lang="he-IL" dirty="0"/>
              <a:t>ים ע"י ערך ה </a:t>
            </a:r>
            <a:r>
              <a:rPr lang="en-US" dirty="0"/>
              <a:t>mean</a:t>
            </a:r>
            <a:r>
              <a:rPr lang="he-IL" dirty="0"/>
              <a:t> שחושב ב </a:t>
            </a:r>
            <a:r>
              <a:rPr lang="en-US" dirty="0"/>
              <a:t>FIT()</a:t>
            </a:r>
            <a:endParaRPr lang="he-IL" dirty="0"/>
          </a:p>
          <a:p>
            <a:pPr lvl="1"/>
            <a:r>
              <a:rPr lang="he-IL" dirty="0"/>
              <a:t>ערך חזרה: ערכים מעודכנים </a:t>
            </a:r>
          </a:p>
          <a:p>
            <a:r>
              <a:rPr lang="he-IL" dirty="0"/>
              <a:t> </a:t>
            </a:r>
            <a:r>
              <a:rPr lang="en-US" dirty="0" err="1"/>
              <a:t>fit_transform</a:t>
            </a:r>
            <a:r>
              <a:rPr lang="en-US" dirty="0"/>
              <a:t>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ביצוע שתי הפעולות ביחד</a:t>
            </a:r>
          </a:p>
        </p:txBody>
      </p:sp>
    </p:spTree>
    <p:extLst>
      <p:ext uri="{BB962C8B-B14F-4D97-AF65-F5344CB8AC3E}">
        <p14:creationId xmlns:p14="http://schemas.microsoft.com/office/powerpoint/2010/main" val="2753006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87E672-D08D-4C17-BD34-3A0DFD93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טיפול במידע חסר (</a:t>
            </a:r>
            <a:r>
              <a:rPr lang="en-US" dirty="0"/>
              <a:t>nan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A09342-6A53-426E-A210-7E2DED34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מספר גישות:</a:t>
            </a:r>
          </a:p>
          <a:p>
            <a:pPr lvl="1"/>
            <a:r>
              <a:rPr lang="he-IL" dirty="0"/>
              <a:t>מחיקת שורה</a:t>
            </a:r>
          </a:p>
          <a:p>
            <a:pPr lvl="1"/>
            <a:r>
              <a:rPr lang="he-IL" dirty="0"/>
              <a:t>החלפה ב </a:t>
            </a:r>
            <a:r>
              <a:rPr lang="en-US" dirty="0"/>
              <a:t>mean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median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most frequent</a:t>
            </a:r>
            <a:endParaRPr lang="he-IL" dirty="0"/>
          </a:p>
          <a:p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יש </a:t>
            </a:r>
            <a:r>
              <a:rPr lang="he-IL"/>
              <a:t>את הפקודה: </a:t>
            </a:r>
            <a:r>
              <a:rPr lang="en-US"/>
              <a:t>Imputer</a:t>
            </a:r>
            <a:r>
              <a:rPr lang="he-IL" dirty="0"/>
              <a:t> ("מכשיר את המידע")</a:t>
            </a:r>
          </a:p>
        </p:txBody>
      </p:sp>
    </p:spTree>
    <p:extLst>
      <p:ext uri="{BB962C8B-B14F-4D97-AF65-F5344CB8AC3E}">
        <p14:creationId xmlns:p14="http://schemas.microsoft.com/office/powerpoint/2010/main" val="562271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B4387E-7549-4A32-B35D-BC39BE67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158B5B-5058-4654-BE9F-0F41E498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Logistic Regression</a:t>
            </a:r>
            <a:endParaRPr lang="he-IL" dirty="0"/>
          </a:p>
          <a:p>
            <a:pPr lvl="1"/>
            <a:r>
              <a:rPr lang="he-IL" dirty="0"/>
              <a:t>אלג' שבעיקר מתאים לבעיות סיווג </a:t>
            </a:r>
            <a:r>
              <a:rPr lang="he-IL" dirty="0" err="1"/>
              <a:t>בינאראיות</a:t>
            </a:r>
            <a:endParaRPr lang="he-IL" dirty="0"/>
          </a:p>
          <a:p>
            <a:pPr lvl="1"/>
            <a:r>
              <a:rPr lang="he-IL" dirty="0"/>
              <a:t>שימוש ב </a:t>
            </a:r>
            <a:r>
              <a:rPr lang="en-US" dirty="0"/>
              <a:t>logit function</a:t>
            </a:r>
            <a:r>
              <a:rPr lang="he-IL" dirty="0"/>
              <a:t> שהיא </a:t>
            </a:r>
            <a:r>
              <a:rPr lang="en-US" dirty="0"/>
              <a:t>log(p/1-p)</a:t>
            </a:r>
            <a:endParaRPr lang="he-IL" dirty="0"/>
          </a:p>
          <a:p>
            <a:pPr lvl="2"/>
            <a:endParaRPr lang="he-IL" dirty="0"/>
          </a:p>
          <a:p>
            <a:r>
              <a:rPr lang="en-US" dirty="0" err="1"/>
              <a:t>Logodds</a:t>
            </a:r>
            <a:r>
              <a:rPr lang="he-IL" dirty="0"/>
              <a:t> – </a:t>
            </a:r>
            <a:r>
              <a:rPr lang="en-US" dirty="0"/>
              <a:t>log + odds</a:t>
            </a:r>
            <a:endParaRPr lang="he-IL" dirty="0"/>
          </a:p>
          <a:p>
            <a:pPr lvl="1"/>
            <a:r>
              <a:rPr lang="en-US" dirty="0"/>
              <a:t>Odds != probability</a:t>
            </a:r>
            <a:endParaRPr lang="he-IL" dirty="0"/>
          </a:p>
          <a:p>
            <a:pPr lvl="1"/>
            <a:r>
              <a:rPr lang="en-US" dirty="0"/>
              <a:t>Odds</a:t>
            </a:r>
            <a:r>
              <a:rPr lang="he-IL" dirty="0"/>
              <a:t> – סיכוי למתרחש חלקי הסיכוי שלא התרחש (4 ניצחונות מול 6 הפסדים)</a:t>
            </a:r>
          </a:p>
          <a:p>
            <a:pPr lvl="1"/>
            <a:r>
              <a:rPr lang="en-US" dirty="0"/>
              <a:t>Odds = p(ok)/1-p(ok)</a:t>
            </a:r>
          </a:p>
          <a:p>
            <a:pPr lvl="1"/>
            <a:r>
              <a:rPr lang="en-US" dirty="0" err="1"/>
              <a:t>Logodds</a:t>
            </a:r>
            <a:r>
              <a:rPr lang="en-US" dirty="0"/>
              <a:t> = Log(odds)</a:t>
            </a:r>
            <a:endParaRPr lang="he-IL" dirty="0"/>
          </a:p>
          <a:p>
            <a:pPr lvl="2"/>
            <a:r>
              <a:rPr lang="he-IL" dirty="0"/>
              <a:t>ערך שלילי, יותר סיכוי "להפסיד" או </a:t>
            </a:r>
            <a:r>
              <a:rPr lang="he-IL" dirty="0" err="1"/>
              <a:t>ששיך</a:t>
            </a:r>
            <a:r>
              <a:rPr lang="he-IL" dirty="0"/>
              <a:t> לקבוצה ב' ולהפך (חיובי)</a:t>
            </a:r>
          </a:p>
          <a:p>
            <a:pPr lvl="2"/>
            <a:endParaRPr lang="he-IL" dirty="0"/>
          </a:p>
          <a:p>
            <a:r>
              <a:rPr lang="en-US" dirty="0"/>
              <a:t>Gini Impurity</a:t>
            </a:r>
          </a:p>
          <a:p>
            <a:pPr lvl="1"/>
            <a:r>
              <a:rPr lang="he-IL" dirty="0"/>
              <a:t>חישוב "טומאה" – מה ההסתברות לחלוקת עץ שגויה (ככל שהערך נמוך יותר, כך עדיף להשתמש בתוכנה זו לחלוקה בעץ ברמה </a:t>
            </a:r>
            <a:r>
              <a:rPr lang="he-IL"/>
              <a:t>גבוהה יותר בעץ)</a:t>
            </a:r>
            <a:endParaRPr lang="he-IL" dirty="0"/>
          </a:p>
          <a:p>
            <a:pPr lvl="1"/>
            <a:r>
              <a:rPr lang="he-IL" dirty="0"/>
              <a:t>משתמשים </a:t>
            </a:r>
            <a:r>
              <a:rPr lang="he-IL" dirty="0" err="1"/>
              <a:t>באלג</a:t>
            </a:r>
            <a:r>
              <a:rPr lang="he-IL" dirty="0"/>
              <a:t>' עץ בחישובי העלים</a:t>
            </a:r>
          </a:p>
        </p:txBody>
      </p:sp>
    </p:spTree>
    <p:extLst>
      <p:ext uri="{BB962C8B-B14F-4D97-AF65-F5344CB8AC3E}">
        <p14:creationId xmlns:p14="http://schemas.microsoft.com/office/powerpoint/2010/main" val="546938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1135E6-DF0B-4524-8DCA-9C4DBE93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E0F612-6AC1-4225-9B04-AC9AA1C9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Methods</a:t>
            </a:r>
            <a:endParaRPr lang="he-IL" dirty="0"/>
          </a:p>
          <a:p>
            <a:pPr lvl="1"/>
            <a:r>
              <a:rPr lang="he-IL" dirty="0"/>
              <a:t>שילוב של מספר שיטות בסיס על מנת לקבל תוצאה טובה יותר.</a:t>
            </a:r>
          </a:p>
          <a:p>
            <a:pPr lvl="1"/>
            <a:r>
              <a:rPr lang="he-IL" dirty="0"/>
              <a:t>יש מספר שיטות:</a:t>
            </a:r>
          </a:p>
          <a:p>
            <a:pPr lvl="2"/>
            <a:r>
              <a:rPr lang="en-US" dirty="0"/>
              <a:t>Random Forest</a:t>
            </a:r>
            <a:r>
              <a:rPr lang="he-IL" dirty="0"/>
              <a:t> הינו שילוב של מספר אלג’ </a:t>
            </a:r>
            <a:r>
              <a:rPr lang="en-US" dirty="0"/>
              <a:t>Decision Tree</a:t>
            </a:r>
            <a:r>
              <a:rPr lang="he-IL" dirty="0"/>
              <a:t>.</a:t>
            </a:r>
          </a:p>
          <a:p>
            <a:pPr lvl="2"/>
            <a:r>
              <a:rPr lang="en-US" dirty="0"/>
              <a:t>Bagging</a:t>
            </a:r>
            <a:r>
              <a:rPr lang="he-IL" dirty="0"/>
              <a:t> – שיטה דומה ל </a:t>
            </a:r>
            <a:r>
              <a:rPr lang="en-US" dirty="0"/>
              <a:t>RF</a:t>
            </a:r>
            <a:endParaRPr lang="he-IL" dirty="0"/>
          </a:p>
          <a:p>
            <a:pPr lvl="2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9884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632501-42E2-42AF-95AE-976F27B0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הסתברות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A89D09-DE15-4B7C-8893-E8E6FBC7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r>
              <a:rPr lang="he-IL" dirty="0"/>
              <a:t> – </a:t>
            </a:r>
            <a:r>
              <a:rPr lang="en-US" dirty="0"/>
              <a:t>Covariance  </a:t>
            </a:r>
            <a:r>
              <a:rPr lang="he-IL" dirty="0"/>
              <a:t> (שונות משותפת), מדד לקשר בין 2 משתנים.</a:t>
            </a:r>
          </a:p>
          <a:p>
            <a:pPr lvl="1"/>
            <a:r>
              <a:rPr lang="he-IL" dirty="0"/>
              <a:t>ערך חיובי -&gt; משתנים באותו כיון </a:t>
            </a:r>
            <a:r>
              <a:rPr lang="he-IL"/>
              <a:t>ושלילי להפך</a:t>
            </a:r>
            <a:endParaRPr lang="he-IL" dirty="0"/>
          </a:p>
          <a:p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) = variance(x)</a:t>
            </a:r>
            <a:r>
              <a:rPr lang="he-IL" dirty="0"/>
              <a:t> </a:t>
            </a:r>
          </a:p>
          <a:p>
            <a:r>
              <a:rPr lang="en-US" dirty="0"/>
              <a:t>Covariance  matrix</a:t>
            </a:r>
            <a:r>
              <a:rPr lang="he-IL" dirty="0"/>
              <a:t> – מטריצה סימטרית שהאלכסון הינו שונות.</a:t>
            </a:r>
          </a:p>
        </p:txBody>
      </p:sp>
    </p:spTree>
    <p:extLst>
      <p:ext uri="{BB962C8B-B14F-4D97-AF65-F5344CB8AC3E}">
        <p14:creationId xmlns:p14="http://schemas.microsoft.com/office/powerpoint/2010/main" val="53807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ECF68F-C804-4917-9B95-AB8F72AC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להשלמה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BF896A-F127-462E-9205-DCA9CD22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propagation function</a:t>
            </a:r>
            <a:endParaRPr lang="he-IL" dirty="0"/>
          </a:p>
          <a:p>
            <a:r>
              <a:rPr lang="en-US" dirty="0"/>
              <a:t>Linear Discriminant Analysis</a:t>
            </a:r>
            <a:endParaRPr lang="he-IL" dirty="0"/>
          </a:p>
          <a:p>
            <a:pPr lvl="1"/>
            <a:r>
              <a:rPr lang="he-IL" dirty="0"/>
              <a:t>משמש ל </a:t>
            </a:r>
            <a:r>
              <a:rPr lang="en-US" dirty="0"/>
              <a:t>classify</a:t>
            </a:r>
            <a:r>
              <a:rPr lang="he-IL" dirty="0"/>
              <a:t> על בסיס </a:t>
            </a:r>
            <a:r>
              <a:rPr lang="en-US" dirty="0"/>
              <a:t>variance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58839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4609AB5-34A0-4526-AABA-E4DE4362E011}"/>
              </a:ext>
            </a:extLst>
          </p:cNvPr>
          <p:cNvSpPr/>
          <p:nvPr/>
        </p:nvSpPr>
        <p:spPr>
          <a:xfrm>
            <a:off x="159798" y="3429000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Handle Empty Values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E9DD5021-AEF6-441C-8775-E9DC0EF4F8AC}"/>
              </a:ext>
            </a:extLst>
          </p:cNvPr>
          <p:cNvSpPr/>
          <p:nvPr/>
        </p:nvSpPr>
        <p:spPr>
          <a:xfrm>
            <a:off x="1519561" y="3429000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Handle variance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455A1AA-6082-4A3E-9532-8B7DFC1574DF}"/>
              </a:ext>
            </a:extLst>
          </p:cNvPr>
          <p:cNvSpPr/>
          <p:nvPr/>
        </p:nvSpPr>
        <p:spPr>
          <a:xfrm>
            <a:off x="3882501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Discretization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5792502-C08D-4F48-AA09-8F4286D5944F}"/>
              </a:ext>
            </a:extLst>
          </p:cNvPr>
          <p:cNvSpPr/>
          <p:nvPr/>
        </p:nvSpPr>
        <p:spPr>
          <a:xfrm>
            <a:off x="5442014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Enum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44FAF8B-F585-439C-8E89-B59AED2B9610}"/>
              </a:ext>
            </a:extLst>
          </p:cNvPr>
          <p:cNvSpPr/>
          <p:nvPr/>
        </p:nvSpPr>
        <p:spPr>
          <a:xfrm>
            <a:off x="7121374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FS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3920802-7B02-401C-A236-795F3187EBC5}"/>
              </a:ext>
            </a:extLst>
          </p:cNvPr>
          <p:cNvSpPr/>
          <p:nvPr/>
        </p:nvSpPr>
        <p:spPr>
          <a:xfrm>
            <a:off x="8623179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ALG</a:t>
            </a:r>
            <a:endParaRPr lang="he-IL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E9FC044-CAB1-40B3-AB95-441195FD6077}"/>
              </a:ext>
            </a:extLst>
          </p:cNvPr>
          <p:cNvSpPr/>
          <p:nvPr/>
        </p:nvSpPr>
        <p:spPr>
          <a:xfrm>
            <a:off x="9920056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SCORE</a:t>
            </a:r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2DA0E8C-25FD-4020-8F82-69843E774E23}"/>
              </a:ext>
            </a:extLst>
          </p:cNvPr>
          <p:cNvSpPr/>
          <p:nvPr/>
        </p:nvSpPr>
        <p:spPr>
          <a:xfrm>
            <a:off x="11216933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RESULT</a:t>
            </a:r>
            <a:endParaRPr lang="he-IL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7E76C13-4B61-4E05-B82D-64A274AF8A75}"/>
              </a:ext>
            </a:extLst>
          </p:cNvPr>
          <p:cNvSpPr/>
          <p:nvPr/>
        </p:nvSpPr>
        <p:spPr>
          <a:xfrm>
            <a:off x="2879324" y="3429000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Feature Scaling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8967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553714-20FA-4999-9D67-2E6F45F2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13" y="1602658"/>
            <a:ext cx="3911602" cy="123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4F694F31-262D-43DF-9B55-3EE7B660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DAA286-92DA-4858-A57C-A10BACEE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7186"/>
            <a:ext cx="11093245" cy="527992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Scale</a:t>
            </a:r>
            <a:r>
              <a:rPr lang="he-IL" dirty="0"/>
              <a:t> (נקרא גם </a:t>
            </a:r>
            <a:r>
              <a:rPr lang="en-US" dirty="0"/>
              <a:t>normalize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לשנות את טווח הערכים ל </a:t>
            </a:r>
            <a:r>
              <a:rPr lang="en-US" dirty="0"/>
              <a:t>[0..1]</a:t>
            </a:r>
            <a:r>
              <a:rPr lang="he-IL" dirty="0"/>
              <a:t>. אין שינוי של צורת ההתפלגות.\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</a:t>
            </a:r>
            <a:r>
              <a:rPr lang="en-US" dirty="0" err="1"/>
              <a:t>MinMaxScaler</a:t>
            </a:r>
            <a:endParaRPr lang="he-IL" dirty="0"/>
          </a:p>
          <a:p>
            <a:r>
              <a:rPr lang="en-US" dirty="0"/>
              <a:t>Standardize</a:t>
            </a:r>
            <a:endParaRPr lang="he-IL" dirty="0"/>
          </a:p>
          <a:p>
            <a:pPr lvl="1"/>
            <a:r>
              <a:rPr lang="he-IL" dirty="0"/>
              <a:t>העברת כל הנתונים כך שה </a:t>
            </a:r>
            <a:r>
              <a:rPr lang="en-US" dirty="0"/>
              <a:t>Mean</a:t>
            </a:r>
            <a:r>
              <a:rPr lang="he-IL" dirty="0"/>
              <a:t> יהיה ב 0 וסטיית התקן תהיה 1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– </a:t>
            </a:r>
            <a:r>
              <a:rPr lang="en-US" dirty="0" err="1"/>
              <a:t>StandardScaler</a:t>
            </a:r>
            <a:r>
              <a:rPr lang="he-IL" dirty="0"/>
              <a:t> (נקרא גם </a:t>
            </a:r>
            <a:r>
              <a:rPr lang="en-US" dirty="0"/>
              <a:t>Z-Score</a:t>
            </a:r>
            <a:r>
              <a:rPr lang="he-IL" dirty="0"/>
              <a:t>)</a:t>
            </a:r>
          </a:p>
          <a:p>
            <a:r>
              <a:rPr lang="en-US" dirty="0"/>
              <a:t>Normalize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העברת כל הנתונים לטווח שבין </a:t>
            </a:r>
            <a:r>
              <a:rPr lang="en-US" dirty="0"/>
              <a:t>[-1, 1]</a:t>
            </a:r>
            <a:r>
              <a:rPr lang="he-IL" dirty="0"/>
              <a:t> (עובדים על שורות ולא עמודות).</a:t>
            </a:r>
          </a:p>
          <a:p>
            <a:pPr lvl="1"/>
            <a:r>
              <a:rPr lang="he-IL" dirty="0"/>
              <a:t>יש להשתמש בשיטה אם </a:t>
            </a:r>
            <a:r>
              <a:rPr lang="he-IL" dirty="0" err="1"/>
              <a:t>האלג</a:t>
            </a:r>
            <a:r>
              <a:rPr lang="he-IL" dirty="0"/>
              <a:t>' של </a:t>
            </a:r>
            <a:r>
              <a:rPr lang="en-US" dirty="0"/>
              <a:t>ML</a:t>
            </a:r>
            <a:r>
              <a:rPr lang="he-IL" dirty="0"/>
              <a:t>  מניח שהמידע מנורמל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- </a:t>
            </a:r>
            <a:r>
              <a:rPr lang="en-US" dirty="0"/>
              <a:t>Normalizer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מוטיבציה:</a:t>
            </a:r>
          </a:p>
          <a:p>
            <a:r>
              <a:rPr lang="he-IL" dirty="0"/>
              <a:t>לכל תכונה יש את היחידות שלה (ק"ג / גרמים וכד') ולכן על מנת שלא יהיה מצב שאחד התכונות יקבל משקל גדול יותר מאשר תכונה אחרת, בגלל היחידות, אז מבצעים עדכון טווחים.</a:t>
            </a:r>
          </a:p>
          <a:p>
            <a:r>
              <a:rPr lang="he-IL" dirty="0"/>
              <a:t>אלג’ </a:t>
            </a:r>
            <a:r>
              <a:rPr lang="en-US" dirty="0"/>
              <a:t>ML</a:t>
            </a:r>
            <a:r>
              <a:rPr lang="he-IL" dirty="0"/>
              <a:t> מתכנסים מהר יותר לתוצאה כאשר התכונות מנורמלות ובאותו טווח.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דוגמאות לשימוש:</a:t>
            </a:r>
          </a:p>
          <a:p>
            <a:r>
              <a:rPr lang="en-US" dirty="0"/>
              <a:t>KNN</a:t>
            </a:r>
            <a:r>
              <a:rPr lang="he-IL" dirty="0"/>
              <a:t>, משתמש במרחק </a:t>
            </a:r>
            <a:r>
              <a:rPr lang="he-IL" dirty="0" err="1"/>
              <a:t>אוקלידי</a:t>
            </a:r>
            <a:r>
              <a:rPr lang="he-IL" dirty="0"/>
              <a:t>.</a:t>
            </a:r>
          </a:p>
          <a:p>
            <a:r>
              <a:rPr lang="en-US" dirty="0"/>
              <a:t>Random Forest</a:t>
            </a:r>
            <a:r>
              <a:rPr lang="he-IL" dirty="0"/>
              <a:t>, לא מבוסס מרחקים ולכן אין צורך לבצע </a:t>
            </a:r>
            <a:r>
              <a:rPr lang="en-US" dirty="0"/>
              <a:t>Feature Scaling</a:t>
            </a:r>
            <a:endParaRPr lang="he-IL" dirty="0"/>
          </a:p>
          <a:p>
            <a:r>
              <a:rPr lang="en-US" dirty="0"/>
              <a:t>Naïve Bayes</a:t>
            </a:r>
            <a:r>
              <a:rPr lang="he-IL" dirty="0"/>
              <a:t>, מבוסס הסתברות ולכן אין הרבה השפעה ל </a:t>
            </a:r>
            <a:r>
              <a:rPr lang="en-US" dirty="0"/>
              <a:t>feature scaling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05032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DECD05-1091-405F-9DAA-0C4DFD47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 models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9E8CC5-CF2E-44AE-B485-88D65529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Linear Discrimination Analysis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Decision Tree / Random Forest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Multi-Layer Perceptron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641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DBD322-010D-4D09-B4D0-C52ABE0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ישנם מספר טכניקות לבחירת קבוצת תכונות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A676B8-64D5-452C-8FE6-0A33E5A2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Filter Methods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שימוש במאפייני התכונות בלבד</a:t>
            </a:r>
          </a:p>
          <a:p>
            <a:pPr marL="971550" lvl="1" indent="-514350">
              <a:buAutoNum type="arabicPeriod"/>
            </a:pPr>
            <a:r>
              <a:rPr lang="he-IL" dirty="0"/>
              <a:t>שיטה מהירה ולרוב משתמשים בה כשלב ראשון בשרשרת בחירת התכונות</a:t>
            </a:r>
          </a:p>
          <a:p>
            <a:pPr marL="971550" lvl="1" indent="-514350">
              <a:buAutoNum type="arabicPeriod"/>
            </a:pPr>
            <a:r>
              <a:rPr lang="he-IL" dirty="0"/>
              <a:t>שיטה טובה להורדת תכונות כפלות ותכונות שאין להם קשר למטרה</a:t>
            </a:r>
          </a:p>
          <a:p>
            <a:pPr marL="971550" lvl="1" indent="-514350">
              <a:buAutoNum type="arabicPeriod"/>
            </a:pPr>
            <a:r>
              <a:rPr lang="en-US" dirty="0"/>
              <a:t>Pearson correlation coefficient</a:t>
            </a:r>
            <a:r>
              <a:rPr lang="he-IL" dirty="0"/>
              <a:t> / </a:t>
            </a:r>
            <a:r>
              <a:rPr lang="en-US" dirty="0"/>
              <a:t>Mutual Information</a:t>
            </a:r>
            <a:r>
              <a:rPr lang="he-IL" dirty="0"/>
              <a:t> / </a:t>
            </a:r>
            <a:r>
              <a:rPr lang="en-US" dirty="0"/>
              <a:t>Chi-squared Score</a:t>
            </a:r>
          </a:p>
          <a:p>
            <a:pPr marL="514350" indent="-514350">
              <a:buAutoNum type="arabicPeriod"/>
            </a:pPr>
            <a:r>
              <a:rPr lang="en-US" dirty="0"/>
              <a:t>Wrapper Methods</a:t>
            </a:r>
          </a:p>
          <a:p>
            <a:pPr marL="514350" indent="-514350">
              <a:buAutoNum type="arabicPeriod"/>
            </a:pPr>
            <a:r>
              <a:rPr lang="en-US" dirty="0"/>
              <a:t>Embedded Methods</a:t>
            </a:r>
          </a:p>
          <a:p>
            <a:pPr marL="514350" indent="-514350">
              <a:buAutoNum type="arabicPeriod"/>
            </a:pPr>
            <a:r>
              <a:rPr lang="en-US" dirty="0"/>
              <a:t>Hybrid Methods</a:t>
            </a:r>
          </a:p>
          <a:p>
            <a:pPr marL="514350" indent="-514350">
              <a:buAutoNum type="arabicPeriod"/>
            </a:pPr>
            <a:r>
              <a:rPr lang="en-US" dirty="0"/>
              <a:t>Advanced Methods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4535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3F3B18-1992-44CA-9CCF-79F5F16E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Tunning</a:t>
            </a:r>
            <a:r>
              <a:rPr lang="en-US" dirty="0"/>
              <a:t> Hyperparameters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FCBAAF-840A-4EAE-AF35-C96ADBE5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GridSearchCV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מצבע מעבר על מספר </a:t>
            </a:r>
            <a:r>
              <a:rPr lang="en-US" dirty="0"/>
              <a:t>hyperparameters</a:t>
            </a:r>
            <a:r>
              <a:rPr lang="he-IL" dirty="0"/>
              <a:t> ומחזיר את הטוב שבהם</a:t>
            </a:r>
          </a:p>
          <a:p>
            <a:pPr lvl="1"/>
            <a:r>
              <a:rPr lang="he-IL" dirty="0"/>
              <a:t>מתבצע עם </a:t>
            </a:r>
            <a:r>
              <a:rPr lang="en-US" dirty="0"/>
              <a:t>KFOLD</a:t>
            </a:r>
            <a:r>
              <a:rPr lang="he-IL" dirty="0"/>
              <a:t> (ולכן מספר </a:t>
            </a:r>
            <a:r>
              <a:rPr lang="he-IL" dirty="0" err="1"/>
              <a:t>איטרציות</a:t>
            </a:r>
            <a:r>
              <a:rPr lang="he-IL" dirty="0"/>
              <a:t> ככל בין מספר הפרמטרים)</a:t>
            </a:r>
          </a:p>
          <a:p>
            <a:pPr lvl="1"/>
            <a:r>
              <a:rPr lang="he-IL" dirty="0"/>
              <a:t>טוב לעבודה עם </a:t>
            </a:r>
            <a:r>
              <a:rPr lang="en-US" dirty="0"/>
              <a:t>pipeline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907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1AC397-FC0A-426E-B443-6F75D96E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80E29248-FF44-4FFA-855C-A0FC18743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6751" y="1825625"/>
            <a:ext cx="43184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70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C18051-C59A-43AC-B8B9-14675043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A414EA-6318-408D-B824-8B689BF6D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cross_val_score</a:t>
            </a:r>
            <a:endParaRPr lang="he-IL" dirty="0"/>
          </a:p>
          <a:p>
            <a:pPr lvl="1"/>
            <a:r>
              <a:rPr lang="he-IL" dirty="0"/>
              <a:t>מספק את תוצאות ה </a:t>
            </a:r>
            <a:r>
              <a:rPr lang="en-US" dirty="0"/>
              <a:t>SCORE</a:t>
            </a:r>
            <a:r>
              <a:rPr lang="he-IL" dirty="0"/>
              <a:t> של </a:t>
            </a:r>
            <a:r>
              <a:rPr lang="en-US" dirty="0"/>
              <a:t>KFOLD</a:t>
            </a:r>
          </a:p>
          <a:p>
            <a:r>
              <a:rPr lang="en-US" dirty="0" err="1"/>
              <a:t>cross_validate</a:t>
            </a:r>
            <a:endParaRPr lang="he-IL" dirty="0"/>
          </a:p>
          <a:p>
            <a:pPr lvl="1"/>
            <a:r>
              <a:rPr lang="he-IL" dirty="0"/>
              <a:t>ניתן להכניס מספר פרמטרים לבחינה (סוגי </a:t>
            </a:r>
            <a:r>
              <a:rPr lang="en-US" dirty="0"/>
              <a:t>score</a:t>
            </a:r>
            <a:r>
              <a:rPr lang="he-IL" dirty="0"/>
              <a:t>) ולקבל את התוצאות.</a:t>
            </a:r>
            <a:endParaRPr lang="en-US" dirty="0"/>
          </a:p>
          <a:p>
            <a:r>
              <a:rPr lang="en-US" dirty="0" err="1"/>
              <a:t>cross_val_predict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מספק את החיזוי של </a:t>
            </a:r>
            <a:r>
              <a:rPr lang="en-US" dirty="0"/>
              <a:t>KFOLD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042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0A11AC-E468-4EEB-8FA1-B197F3BD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</a:t>
            </a:r>
            <a:r>
              <a:rPr lang="en-US" dirty="0"/>
              <a:t>Cross Validation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9B6EB1-EC9C-4B92-AA3C-864F96E6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Holdout</a:t>
            </a:r>
            <a:r>
              <a:rPr lang="he-IL" dirty="0"/>
              <a:t> , בסיס </a:t>
            </a:r>
            <a:r>
              <a:rPr lang="en-US" dirty="0"/>
              <a:t>(split)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חיסרון: </a:t>
            </a:r>
          </a:p>
          <a:p>
            <a:r>
              <a:rPr lang="en-US" dirty="0" err="1"/>
              <a:t>Kfold</a:t>
            </a:r>
            <a:endParaRPr lang="he-IL" dirty="0"/>
          </a:p>
          <a:p>
            <a:r>
              <a:rPr lang="en-US" dirty="0"/>
              <a:t>Random subsamples</a:t>
            </a:r>
          </a:p>
          <a:p>
            <a:pPr lvl="1"/>
            <a:r>
              <a:rPr lang="he-IL" dirty="0"/>
              <a:t>בכל פעם בוחרים באופן אקראי את הדגימות לאימון ולבחינה</a:t>
            </a:r>
          </a:p>
          <a:p>
            <a:r>
              <a:rPr lang="en-US" dirty="0"/>
              <a:t>Leave one out</a:t>
            </a:r>
            <a:endParaRPr lang="he-IL" dirty="0"/>
          </a:p>
          <a:p>
            <a:pPr lvl="1"/>
            <a:r>
              <a:rPr lang="he-IL" dirty="0"/>
              <a:t>כמו </a:t>
            </a:r>
            <a:r>
              <a:rPr lang="en-US" dirty="0" err="1"/>
              <a:t>kfold</a:t>
            </a:r>
            <a:r>
              <a:rPr lang="he-IL" dirty="0"/>
              <a:t> כאשר </a:t>
            </a:r>
            <a:r>
              <a:rPr lang="en-US" dirty="0"/>
              <a:t>k</a:t>
            </a:r>
            <a:r>
              <a:rPr lang="he-IL" dirty="0"/>
              <a:t> שווה למספר הדגימות.</a:t>
            </a:r>
          </a:p>
          <a:p>
            <a:pPr lvl="1"/>
            <a:r>
              <a:rPr lang="he-IL" dirty="0"/>
              <a:t>בכל פעם יש רק דגימה אחת לבחינה וכל השאר לאימון</a:t>
            </a:r>
          </a:p>
          <a:p>
            <a:r>
              <a:rPr lang="en-US" dirty="0"/>
              <a:t>Leave p out</a:t>
            </a:r>
            <a:endParaRPr lang="he-IL" dirty="0"/>
          </a:p>
          <a:p>
            <a:pPr lvl="1"/>
            <a:r>
              <a:rPr lang="he-IL" dirty="0"/>
              <a:t>בדומה ל </a:t>
            </a:r>
            <a:r>
              <a:rPr lang="en-US" dirty="0"/>
              <a:t>leave one out</a:t>
            </a:r>
            <a:r>
              <a:rPr lang="he-IL" dirty="0"/>
              <a:t> רק ש </a:t>
            </a:r>
            <a:r>
              <a:rPr lang="en-US" dirty="0"/>
              <a:t>p</a:t>
            </a:r>
            <a:r>
              <a:rPr lang="he-IL" dirty="0"/>
              <a:t> הינו מספר הדגימות לבחינה</a:t>
            </a:r>
          </a:p>
        </p:txBody>
      </p:sp>
    </p:spTree>
    <p:extLst>
      <p:ext uri="{BB962C8B-B14F-4D97-AF65-F5344CB8AC3E}">
        <p14:creationId xmlns:p14="http://schemas.microsoft.com/office/powerpoint/2010/main" val="4265622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E1AF631D-4517-401D-98DD-6FD2967C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024" y="3273074"/>
            <a:ext cx="3148197" cy="89429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3949573-314D-43F5-9632-DC41BFB7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172" y="5205240"/>
            <a:ext cx="2486025" cy="81915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38317005-73CE-4860-A550-99ECE9967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624" y="4300255"/>
            <a:ext cx="2438400" cy="8191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9B2B5F3-EAD5-47CA-9EBD-1F124F9FC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14" y="1336228"/>
            <a:ext cx="2648320" cy="19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DA3504D-FC74-40E9-93A9-87B2C1D1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B23106-A251-484A-8F67-5D0C16EB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Confusion matrix</a:t>
            </a:r>
            <a:endParaRPr lang="he-IL" dirty="0"/>
          </a:p>
          <a:p>
            <a:pPr lvl="1"/>
            <a:r>
              <a:rPr lang="he-IL" dirty="0"/>
              <a:t>מדד ביצועים לבעיות סיווג</a:t>
            </a:r>
          </a:p>
          <a:p>
            <a:r>
              <a:rPr lang="en-US" dirty="0"/>
              <a:t>AUC-ROC curve</a:t>
            </a:r>
            <a:endParaRPr lang="he-IL" dirty="0"/>
          </a:p>
          <a:p>
            <a:pPr lvl="1"/>
            <a:r>
              <a:rPr lang="he-IL" dirty="0"/>
              <a:t>מדד ביצועים לבעיית סיווג</a:t>
            </a:r>
          </a:p>
          <a:p>
            <a:r>
              <a:rPr lang="en-US" dirty="0"/>
              <a:t>F1 Score</a:t>
            </a:r>
            <a:endParaRPr lang="he-IL" dirty="0"/>
          </a:p>
          <a:p>
            <a:pPr lvl="1"/>
            <a:endParaRPr lang="he-IL" dirty="0"/>
          </a:p>
          <a:p>
            <a:r>
              <a:rPr lang="en-US" dirty="0"/>
              <a:t>Precision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מדד לדיוק אחוז הדיוק החיובי.</a:t>
            </a:r>
          </a:p>
          <a:p>
            <a:r>
              <a:rPr lang="en-US" dirty="0"/>
              <a:t>Recall</a:t>
            </a:r>
            <a:endParaRPr lang="he-IL" dirty="0"/>
          </a:p>
          <a:p>
            <a:pPr lvl="1"/>
            <a:r>
              <a:rPr lang="he-IL" dirty="0"/>
              <a:t>מדד דיוק חיובי שצלחנו לנבא</a:t>
            </a:r>
          </a:p>
        </p:txBody>
      </p:sp>
    </p:spTree>
    <p:extLst>
      <p:ext uri="{BB962C8B-B14F-4D97-AF65-F5344CB8AC3E}">
        <p14:creationId xmlns:p14="http://schemas.microsoft.com/office/powerpoint/2010/main" val="820330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A157C6-4DA2-448D-A6F2-5FC9859C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5767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1CDCED-DA09-4BB2-8934-863187FE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/ SVC (Support Vector Classifier)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0A6CB1-C15B-40C6-B57B-19FE09A2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בהינתן מרחב (רב </a:t>
            </a:r>
            <a:r>
              <a:rPr lang="he-IL" dirty="0" err="1"/>
              <a:t>מימד</a:t>
            </a:r>
            <a:r>
              <a:rPr lang="he-IL" dirty="0"/>
              <a:t>) רוצים למצוא </a:t>
            </a:r>
            <a:r>
              <a:rPr lang="en-US" dirty="0" err="1"/>
              <a:t>hyperline</a:t>
            </a:r>
            <a:r>
              <a:rPr lang="he-IL" dirty="0"/>
              <a:t> שיחלק לקבוצות.</a:t>
            </a:r>
          </a:p>
          <a:p>
            <a:pPr lvl="1"/>
            <a:r>
              <a:rPr lang="he-IL" dirty="0"/>
              <a:t>כל שה </a:t>
            </a:r>
            <a:r>
              <a:rPr lang="en-US" dirty="0"/>
              <a:t>margin</a:t>
            </a:r>
            <a:r>
              <a:rPr lang="he-IL" dirty="0"/>
              <a:t> רחב יותר -&gt; כך החלוקה טובה יותר (פחות דגימות "בעיתיות"</a:t>
            </a:r>
          </a:p>
          <a:p>
            <a:r>
              <a:rPr lang="he-IL" dirty="0"/>
              <a:t>פרמטרים (</a:t>
            </a:r>
            <a:r>
              <a:rPr lang="en-US" dirty="0"/>
              <a:t>hyper-params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Kernel</a:t>
            </a:r>
            <a:r>
              <a:rPr lang="he-IL" dirty="0"/>
              <a:t> – </a:t>
            </a:r>
            <a:r>
              <a:rPr lang="he-IL" dirty="0" err="1"/>
              <a:t>מימד</a:t>
            </a:r>
            <a:r>
              <a:rPr lang="he-IL" dirty="0"/>
              <a:t> ה </a:t>
            </a:r>
            <a:r>
              <a:rPr lang="en-US" dirty="0" err="1"/>
              <a:t>hyperline</a:t>
            </a:r>
            <a:r>
              <a:rPr lang="he-IL" dirty="0"/>
              <a:t> (לינארי / </a:t>
            </a:r>
            <a:r>
              <a:rPr lang="he-IL" dirty="0" err="1"/>
              <a:t>פילנומי</a:t>
            </a:r>
            <a:r>
              <a:rPr lang="en-US" dirty="0"/>
              <a:t> </a:t>
            </a:r>
            <a:r>
              <a:rPr lang="he-IL" dirty="0"/>
              <a:t> / רדיאלי)</a:t>
            </a:r>
          </a:p>
          <a:p>
            <a:pPr lvl="1"/>
            <a:r>
              <a:rPr lang="en-US" dirty="0"/>
              <a:t>Gamma</a:t>
            </a:r>
            <a:r>
              <a:rPr lang="he-IL" dirty="0"/>
              <a:t> , עבור </a:t>
            </a:r>
            <a:r>
              <a:rPr lang="en-US" dirty="0" err="1"/>
              <a:t>hyperline</a:t>
            </a:r>
            <a:r>
              <a:rPr lang="he-IL" dirty="0"/>
              <a:t> שאינו לינארי, </a:t>
            </a:r>
            <a:r>
              <a:rPr lang="en-US" dirty="0"/>
              <a:t>SVC</a:t>
            </a:r>
            <a:r>
              <a:rPr lang="he-IL" dirty="0"/>
              <a:t> מנסה לתחום טוב יותר את הקבוצות.</a:t>
            </a:r>
          </a:p>
          <a:p>
            <a:pPr lvl="2"/>
            <a:r>
              <a:rPr lang="he-IL" dirty="0"/>
              <a:t>ככל שהערך גבוהה יותר, כך הצמצום של הקבוצה תחום יותר. אזהרה: </a:t>
            </a:r>
            <a:r>
              <a:rPr lang="en-US" dirty="0"/>
              <a:t>overfit</a:t>
            </a:r>
            <a:endParaRPr lang="he-IL" dirty="0"/>
          </a:p>
          <a:p>
            <a:pPr lvl="1"/>
            <a:r>
              <a:rPr lang="en-US" dirty="0"/>
              <a:t>C</a:t>
            </a:r>
            <a:r>
              <a:rPr lang="he-IL" dirty="0"/>
              <a:t> – מציין את ה"עונש" בחלוקה שגויה באימון. ככל ש </a:t>
            </a:r>
            <a:r>
              <a:rPr lang="en-US" dirty="0"/>
              <a:t>C</a:t>
            </a:r>
            <a:r>
              <a:rPr lang="he-IL" dirty="0"/>
              <a:t> גדול יותר ה </a:t>
            </a:r>
            <a:r>
              <a:rPr lang="en-US" dirty="0"/>
              <a:t>margin</a:t>
            </a:r>
            <a:r>
              <a:rPr lang="he-IL" dirty="0"/>
              <a:t> קצר יותר</a:t>
            </a:r>
          </a:p>
          <a:p>
            <a:pPr lvl="1"/>
            <a:r>
              <a:rPr lang="en-US" dirty="0"/>
              <a:t>Degree</a:t>
            </a:r>
            <a:r>
              <a:rPr lang="he-IL" dirty="0"/>
              <a:t> – דרגת הפולינום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74ADD3-C0CB-4EE9-8206-BC609AA1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77" y="4641573"/>
            <a:ext cx="2784424" cy="19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1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9ADCD9-C906-4AE5-B90E-0D10328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Model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975BF5-68F0-4E28-BEE2-9B35E0844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- Univariate feature selection</a:t>
            </a:r>
            <a:r>
              <a:rPr lang="he-IL" dirty="0"/>
              <a:t> קשר בין תכונה ל </a:t>
            </a:r>
            <a:r>
              <a:rPr lang="en-US" dirty="0"/>
              <a:t>TARGET</a:t>
            </a:r>
            <a:endParaRPr lang="he-IL" dirty="0"/>
          </a:p>
          <a:p>
            <a:r>
              <a:rPr lang="en-US" dirty="0"/>
              <a:t>Multivariate filter methods</a:t>
            </a:r>
            <a:r>
              <a:rPr lang="he-IL" dirty="0"/>
              <a:t> – קשר בין התכונות (אחד לשני)</a:t>
            </a:r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 ה </a:t>
            </a:r>
            <a:r>
              <a:rPr lang="en-US" dirty="0"/>
              <a:t>Filter Model</a:t>
            </a:r>
            <a:r>
              <a:rPr lang="he-IL" dirty="0"/>
              <a:t> – אין התייחסות בין המאפיינים להשפעה על תוצאת האלגוריתם</a:t>
            </a:r>
          </a:p>
          <a:p>
            <a:pPr lvl="1"/>
            <a:r>
              <a:rPr lang="he-IL" dirty="0"/>
              <a:t>בחינת המאפיינים בהם פרטני ולא כקבוצה</a:t>
            </a:r>
          </a:p>
          <a:p>
            <a:r>
              <a:rPr lang="he-IL" dirty="0"/>
              <a:t>משתמשים ב </a:t>
            </a:r>
            <a:r>
              <a:rPr lang="en-US" dirty="0"/>
              <a:t>Filter Model</a:t>
            </a:r>
            <a:r>
              <a:rPr lang="he-IL" dirty="0"/>
              <a:t> לרדד את התכונות (שאינם משפיעות על ה </a:t>
            </a:r>
            <a:r>
              <a:rPr lang="en-US" dirty="0"/>
              <a:t>TARGET</a:t>
            </a:r>
            <a:r>
              <a:rPr lang="he-IL" dirty="0"/>
              <a:t> ומכילות כפילויות עם תכונות נוספות)</a:t>
            </a:r>
          </a:p>
        </p:txBody>
      </p:sp>
    </p:spTree>
    <p:extLst>
      <p:ext uri="{BB962C8B-B14F-4D97-AF65-F5344CB8AC3E}">
        <p14:creationId xmlns:p14="http://schemas.microsoft.com/office/powerpoint/2010/main" val="344754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8EF07-20DF-43CC-A807-ECD0A4D8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EE156C-9129-49ED-A3B4-D779FE55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ניתן להשתמש בכל אלג' של </a:t>
            </a:r>
            <a:r>
              <a:rPr lang="en-US" dirty="0"/>
              <a:t>ML</a:t>
            </a:r>
            <a:endParaRPr lang="he-IL" dirty="0"/>
          </a:p>
          <a:p>
            <a:r>
              <a:rPr lang="he-IL" dirty="0"/>
              <a:t>ביצועים (תוצאה) טובה בין השיטות האחרות</a:t>
            </a:r>
          </a:p>
          <a:p>
            <a:r>
              <a:rPr lang="he-IL" dirty="0"/>
              <a:t>תהליך:</a:t>
            </a:r>
          </a:p>
          <a:p>
            <a:pPr lvl="1"/>
            <a:r>
              <a:rPr lang="he-IL" dirty="0"/>
              <a:t>בחירת קבוצת תכונות</a:t>
            </a:r>
          </a:p>
          <a:p>
            <a:pPr lvl="1"/>
            <a:r>
              <a:rPr lang="he-IL" dirty="0"/>
              <a:t>הרצת עם אלג’ </a:t>
            </a:r>
            <a:r>
              <a:rPr lang="en-US" dirty="0"/>
              <a:t>ML</a:t>
            </a:r>
            <a:endParaRPr lang="he-IL" dirty="0"/>
          </a:p>
          <a:p>
            <a:pPr lvl="1"/>
            <a:r>
              <a:rPr lang="he-IL" dirty="0"/>
              <a:t>ממשיכים כל עוד לא הגענו לתוצאה הרצויה. (</a:t>
            </a:r>
            <a:r>
              <a:rPr lang="en-US" dirty="0"/>
              <a:t>Score / num of features, num of iterations</a:t>
            </a:r>
            <a:r>
              <a:rPr lang="he-IL" dirty="0"/>
              <a:t>)</a:t>
            </a:r>
          </a:p>
          <a:p>
            <a:r>
              <a:rPr lang="he-IL" dirty="0"/>
              <a:t>מספר שיטות לבחירת המאפיינים:</a:t>
            </a:r>
          </a:p>
          <a:p>
            <a:pPr lvl="1"/>
            <a:r>
              <a:rPr lang="en-US" dirty="0"/>
              <a:t>Forward/Backward/Exhaustive/Bidirectional</a:t>
            </a:r>
          </a:p>
          <a:p>
            <a:pPr marL="457200" lvl="1" indent="0">
              <a:buNone/>
            </a:pPr>
            <a:endParaRPr lang="he-IL" dirty="0"/>
          </a:p>
          <a:p>
            <a:r>
              <a:rPr lang="he-IL" dirty="0"/>
              <a:t>שיטת </a:t>
            </a:r>
            <a:r>
              <a:rPr lang="en-US" dirty="0"/>
              <a:t>SFS/SBS</a:t>
            </a:r>
            <a:r>
              <a:rPr lang="he-IL" dirty="0"/>
              <a:t> עלולות לספק תוצאה </a:t>
            </a:r>
            <a:r>
              <a:rPr lang="he-IL" dirty="0" err="1"/>
              <a:t>אופיטלמלית</a:t>
            </a:r>
            <a:r>
              <a:rPr lang="he-IL" dirty="0"/>
              <a:t> מקומית ולא גלובאלית</a:t>
            </a:r>
          </a:p>
          <a:p>
            <a:pPr lvl="1"/>
            <a:r>
              <a:rPr lang="he-IL" dirty="0"/>
              <a:t>ישנם שיטות המאפשרות לתקן זאת (הרצה מספר פעמים עם קבוצה שונה של מאפיינים)</a:t>
            </a:r>
          </a:p>
          <a:p>
            <a:pPr lvl="1"/>
            <a:r>
              <a:rPr lang="he-IL" dirty="0"/>
              <a:t>ניתן להריץ גם </a:t>
            </a:r>
            <a:r>
              <a:rPr lang="en-US" dirty="0"/>
              <a:t>SFS</a:t>
            </a:r>
            <a:r>
              <a:rPr lang="he-IL" dirty="0"/>
              <a:t> ולאחר מכן </a:t>
            </a:r>
            <a:r>
              <a:rPr lang="en-US" dirty="0"/>
              <a:t>SBS</a:t>
            </a:r>
            <a:r>
              <a:rPr lang="he-IL" dirty="0"/>
              <a:t> אם התוצאה גדלה ולא קטנה.</a:t>
            </a:r>
          </a:p>
          <a:p>
            <a:pPr lvl="1"/>
            <a:endParaRPr lang="he-IL" dirty="0"/>
          </a:p>
          <a:p>
            <a:r>
              <a:rPr lang="he-IL" dirty="0"/>
              <a:t>חסרונות:</a:t>
            </a:r>
          </a:p>
          <a:p>
            <a:pPr lvl="1"/>
            <a:r>
              <a:rPr lang="he-IL" dirty="0"/>
              <a:t>זמן יקר בביצוע (עבור כל קבוצת תכונות שנבחנת מריצים אלג’ </a:t>
            </a:r>
            <a:r>
              <a:rPr lang="en-US" dirty="0"/>
              <a:t>ML</a:t>
            </a:r>
            <a:r>
              <a:rPr lang="he-IL" dirty="0"/>
              <a:t>) ולכן בדרך כלל משתמשים לאחר ה </a:t>
            </a:r>
            <a:r>
              <a:rPr lang="en-US" dirty="0"/>
              <a:t>Filter Model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11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שילוב בחירת תכונות במן בניית </a:t>
            </a:r>
            <a:r>
              <a:rPr lang="he-IL" dirty="0" err="1"/>
              <a:t>האלג</a:t>
            </a:r>
            <a:r>
              <a:rPr lang="he-IL" dirty="0"/>
              <a:t>'  (בזמן האימון).</a:t>
            </a:r>
          </a:p>
          <a:p>
            <a:pPr lvl="1"/>
            <a:r>
              <a:rPr lang="he-IL" dirty="0"/>
              <a:t>זו שיטה מהירה כמו </a:t>
            </a:r>
            <a:r>
              <a:rPr lang="en-US" dirty="0"/>
              <a:t>Filter Methods</a:t>
            </a:r>
            <a:r>
              <a:rPr lang="he-IL" dirty="0"/>
              <a:t> ויעילה כמו </a:t>
            </a:r>
            <a:r>
              <a:rPr lang="en-US" dirty="0"/>
              <a:t>Wrapper Methods</a:t>
            </a:r>
            <a:r>
              <a:rPr lang="he-IL" dirty="0"/>
              <a:t>.</a:t>
            </a:r>
          </a:p>
          <a:p>
            <a:r>
              <a:rPr lang="he-IL" dirty="0"/>
              <a:t>בשיטה זו עובדים עם אלג' אשר יש להם </a:t>
            </a:r>
            <a:r>
              <a:rPr lang="en-US" dirty="0"/>
              <a:t>feature selection</a:t>
            </a:r>
            <a:r>
              <a:rPr lang="he-IL" dirty="0"/>
              <a:t> עצמאי.</a:t>
            </a:r>
          </a:p>
          <a:p>
            <a:r>
              <a:rPr lang="he-IL" dirty="0"/>
              <a:t>התוצאה הינה </a:t>
            </a:r>
            <a:r>
              <a:rPr lang="en-US" dirty="0"/>
              <a:t>feature importance</a:t>
            </a:r>
            <a:endParaRPr lang="he-IL" dirty="0"/>
          </a:p>
          <a:p>
            <a:r>
              <a:rPr lang="he-IL" dirty="0"/>
              <a:t>שיטה מומלצת אם עובדים עם אותו מודל מאוחר יותר (לא רק בבחירת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בוויסות הפרמטרים (</a:t>
            </a:r>
            <a:r>
              <a:rPr lang="en-US" dirty="0"/>
              <a:t>Regularization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L1 (Lasso)</a:t>
            </a:r>
            <a:endParaRPr lang="he-IL" dirty="0"/>
          </a:p>
          <a:p>
            <a:pPr lvl="2"/>
            <a:r>
              <a:rPr lang="he-IL" dirty="0"/>
              <a:t>מקטין חלק מהפרמטרים ל 0 וכך זורק חלק מהתוכנות</a:t>
            </a:r>
          </a:p>
          <a:p>
            <a:pPr lvl="1"/>
            <a:r>
              <a:rPr lang="en-US" dirty="0"/>
              <a:t>L2 (Ridge)</a:t>
            </a:r>
          </a:p>
          <a:p>
            <a:pPr lvl="2"/>
            <a:r>
              <a:rPr lang="he-IL" dirty="0"/>
              <a:t>נותן משקל נמוך לפרמטרים (תוכנות) חלשות, אך לא זורק אותם – פחות שימושי בפועל.</a:t>
            </a:r>
          </a:p>
          <a:p>
            <a:pPr lvl="1"/>
            <a:r>
              <a:rPr lang="en-US" dirty="0" err="1"/>
              <a:t>Elasic</a:t>
            </a:r>
            <a:r>
              <a:rPr lang="en-US" dirty="0"/>
              <a:t> Net</a:t>
            </a:r>
            <a:r>
              <a:rPr lang="he-IL" dirty="0"/>
              <a:t> – שילוב של </a:t>
            </a:r>
            <a:r>
              <a:rPr lang="en-US" dirty="0"/>
              <a:t>L1/L2</a:t>
            </a:r>
            <a:endParaRPr lang="he-IL" dirty="0"/>
          </a:p>
          <a:p>
            <a:r>
              <a:rPr lang="he-IL" dirty="0"/>
              <a:t>ב </a:t>
            </a:r>
            <a:r>
              <a:rPr lang="en-US" dirty="0"/>
              <a:t>Random Forest</a:t>
            </a:r>
            <a:endParaRPr lang="he-IL" dirty="0"/>
          </a:p>
          <a:p>
            <a:pPr lvl="1"/>
            <a:r>
              <a:rPr lang="he-IL" dirty="0" err="1"/>
              <a:t>האלג</a:t>
            </a:r>
            <a:r>
              <a:rPr lang="he-IL" dirty="0"/>
              <a:t>' בודק חשיבות תכונה</a:t>
            </a:r>
          </a:p>
          <a:p>
            <a:pPr lvl="2"/>
            <a:r>
              <a:rPr lang="he-IL" dirty="0"/>
              <a:t>ב </a:t>
            </a:r>
            <a:r>
              <a:rPr lang="en-US" dirty="0"/>
              <a:t>classification</a:t>
            </a:r>
            <a:r>
              <a:rPr lang="he-IL" dirty="0"/>
              <a:t> לפי </a:t>
            </a:r>
            <a:r>
              <a:rPr lang="en-US" dirty="0"/>
              <a:t>Entropy/Information Gain</a:t>
            </a:r>
            <a:endParaRPr lang="he-IL" dirty="0"/>
          </a:p>
          <a:p>
            <a:pPr lvl="2"/>
            <a:r>
              <a:rPr lang="he-IL" dirty="0"/>
              <a:t>ב </a:t>
            </a:r>
            <a:r>
              <a:rPr lang="en-US" dirty="0"/>
              <a:t>regression</a:t>
            </a:r>
            <a:r>
              <a:rPr lang="he-IL" dirty="0"/>
              <a:t> לפי שונות</a:t>
            </a:r>
          </a:p>
          <a:p>
            <a:pPr lvl="1"/>
            <a:r>
              <a:rPr lang="he-IL" dirty="0"/>
              <a:t>כל עץ מקבל קבוצה אקראית של תכונות ודגימות ולכן פחות מועד ל </a:t>
            </a:r>
            <a:r>
              <a:rPr lang="en-US" dirty="0"/>
              <a:t>over fitting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070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שילוב של השיטות מעלה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Filter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pPr lvl="1"/>
            <a:r>
              <a:rPr lang="en-US" dirty="0"/>
              <a:t>Embedded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r>
              <a:rPr lang="en-US" dirty="0"/>
              <a:t>Recursive Feature Elimination</a:t>
            </a:r>
            <a:r>
              <a:rPr lang="he-IL" dirty="0"/>
              <a:t> </a:t>
            </a:r>
            <a:r>
              <a:rPr lang="en-US" dirty="0"/>
              <a:t>(RFE)</a:t>
            </a:r>
            <a:r>
              <a:rPr lang="he-IL" dirty="0"/>
              <a:t> או </a:t>
            </a:r>
            <a:r>
              <a:rPr lang="en-US" dirty="0"/>
              <a:t>RFECV</a:t>
            </a:r>
            <a:endParaRPr lang="he-IL" dirty="0"/>
          </a:p>
          <a:p>
            <a:pPr lvl="1"/>
            <a:r>
              <a:rPr lang="he-IL" dirty="0"/>
              <a:t>מריצים </a:t>
            </a:r>
            <a:r>
              <a:rPr lang="en-US" dirty="0"/>
              <a:t>model</a:t>
            </a:r>
            <a:r>
              <a:rPr lang="he-IL" dirty="0"/>
              <a:t> עם </a:t>
            </a:r>
            <a:r>
              <a:rPr lang="en-US" dirty="0"/>
              <a:t>Train</a:t>
            </a:r>
            <a:r>
              <a:rPr lang="he-IL" dirty="0"/>
              <a:t> לקבל </a:t>
            </a:r>
            <a:r>
              <a:rPr lang="en-US" dirty="0"/>
              <a:t>importance</a:t>
            </a:r>
            <a:r>
              <a:rPr lang="he-IL" dirty="0"/>
              <a:t> (נניח </a:t>
            </a:r>
            <a:r>
              <a:rPr lang="en-US" dirty="0"/>
              <a:t>Lasso/Tree</a:t>
            </a:r>
            <a:r>
              <a:rPr lang="he-IL" dirty="0"/>
              <a:t> וכד')</a:t>
            </a:r>
          </a:p>
          <a:p>
            <a:pPr lvl="1"/>
            <a:r>
              <a:rPr lang="he-IL" dirty="0"/>
              <a:t>מורידים </a:t>
            </a:r>
            <a:r>
              <a:rPr lang="en-US" dirty="0"/>
              <a:t>feature</a:t>
            </a:r>
            <a:r>
              <a:rPr lang="he-IL" dirty="0"/>
              <a:t> הכי פחות חשוב ומריצים שוב </a:t>
            </a:r>
            <a:r>
              <a:rPr lang="en-US" dirty="0"/>
              <a:t>model</a:t>
            </a:r>
            <a:endParaRPr lang="he-IL" dirty="0"/>
          </a:p>
          <a:p>
            <a:pPr lvl="2"/>
            <a:r>
              <a:rPr lang="he-IL" dirty="0"/>
              <a:t>אם ה </a:t>
            </a:r>
            <a:r>
              <a:rPr lang="en-US" dirty="0"/>
              <a:t>score</a:t>
            </a:r>
            <a:r>
              <a:rPr lang="he-IL" dirty="0"/>
              <a:t> ירד -&gt; נשמור את ה </a:t>
            </a:r>
            <a:r>
              <a:rPr lang="en-US" dirty="0"/>
              <a:t>feature</a:t>
            </a:r>
            <a:r>
              <a:rPr lang="he-IL" dirty="0"/>
              <a:t> אחרת נזרוק</a:t>
            </a:r>
          </a:p>
          <a:p>
            <a:pPr lvl="1"/>
            <a:r>
              <a:rPr lang="he-IL" dirty="0"/>
              <a:t>נמשיך עד אשר נעבור על כל ה </a:t>
            </a:r>
            <a:r>
              <a:rPr lang="en-US" dirty="0"/>
              <a:t>feature</a:t>
            </a:r>
            <a:r>
              <a:rPr lang="he-IL" dirty="0"/>
              <a:t>ים	</a:t>
            </a:r>
          </a:p>
          <a:p>
            <a:pPr lvl="1"/>
            <a:r>
              <a:rPr lang="he-IL" dirty="0"/>
              <a:t>בניגוד ל </a:t>
            </a:r>
            <a:r>
              <a:rPr lang="en-US" dirty="0"/>
              <a:t>SBS</a:t>
            </a:r>
            <a:r>
              <a:rPr lang="he-IL" dirty="0"/>
              <a:t>, כאן המודל מספק </a:t>
            </a:r>
            <a:r>
              <a:rPr lang="en-US" dirty="0"/>
              <a:t>importance</a:t>
            </a:r>
            <a:r>
              <a:rPr lang="he-IL" dirty="0"/>
              <a:t> ו </a:t>
            </a:r>
            <a:r>
              <a:rPr lang="en-US" dirty="0"/>
              <a:t>score</a:t>
            </a:r>
            <a:r>
              <a:rPr lang="he-IL" dirty="0"/>
              <a:t> ביחד</a:t>
            </a:r>
          </a:p>
          <a:p>
            <a:r>
              <a:rPr lang="en-US" dirty="0"/>
              <a:t>Recursive Feature Addition</a:t>
            </a:r>
            <a:endParaRPr lang="he-IL" dirty="0"/>
          </a:p>
          <a:p>
            <a:pPr lvl="1"/>
            <a:r>
              <a:rPr lang="he-IL" dirty="0"/>
              <a:t>בניגוד ל </a:t>
            </a:r>
            <a:r>
              <a:rPr lang="en-US" dirty="0"/>
              <a:t>SFS</a:t>
            </a:r>
            <a:r>
              <a:rPr lang="he-IL" dirty="0"/>
              <a:t> (שכל פעם בוחר מאפיין ובודק תוצאה עם השאר)</a:t>
            </a:r>
          </a:p>
          <a:p>
            <a:pPr lvl="1"/>
            <a:r>
              <a:rPr lang="he-IL" dirty="0"/>
              <a:t>פה לפי ה </a:t>
            </a:r>
            <a:r>
              <a:rPr lang="en-US" dirty="0"/>
              <a:t>importance</a:t>
            </a:r>
            <a:r>
              <a:rPr lang="he-IL"/>
              <a:t> בוחר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195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608A55-1DAD-4646-BAC4-8A7DE866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D88831A-18F0-4F51-ACBF-DDD7522A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</a:t>
            </a:r>
            <a:r>
              <a:rPr lang="he-IL" dirty="0"/>
              <a:t> מבצע הטלה </a:t>
            </a:r>
            <a:r>
              <a:rPr lang="he-IL" dirty="0" err="1"/>
              <a:t>למימד</a:t>
            </a:r>
            <a:r>
              <a:rPr lang="he-IL" dirty="0"/>
              <a:t> אחר תוך כדי הורדת ממדים נוספים. (משאיר רק מה </a:t>
            </a:r>
            <a:r>
              <a:rPr lang="he-IL" dirty="0" err="1"/>
              <a:t>שבת"ל</a:t>
            </a:r>
            <a:r>
              <a:rPr lang="he-IL" dirty="0"/>
              <a:t>).</a:t>
            </a:r>
          </a:p>
          <a:p>
            <a:r>
              <a:rPr lang="he-IL" dirty="0"/>
              <a:t>ניתן להשתמש גם ב </a:t>
            </a:r>
            <a:r>
              <a:rPr lang="en-US" dirty="0"/>
              <a:t>PCA</a:t>
            </a:r>
            <a:r>
              <a:rPr lang="he-IL" dirty="0"/>
              <a:t> </a:t>
            </a:r>
            <a:r>
              <a:rPr lang="he-IL" dirty="0" err="1"/>
              <a:t>כאלג</a:t>
            </a:r>
            <a:r>
              <a:rPr lang="he-IL" dirty="0"/>
              <a:t>' ל </a:t>
            </a:r>
            <a:r>
              <a:rPr lang="en-US" dirty="0"/>
              <a:t>Feature Selection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913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DBD322-010D-4D09-B4D0-C52ABE0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ישנם מספר טכניקות לבחירת קבוצת מאפיינים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A676B8-64D5-452C-8FE6-0A33E5A2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Complete</a:t>
            </a:r>
            <a:r>
              <a:rPr lang="he-IL" dirty="0"/>
              <a:t> </a:t>
            </a:r>
          </a:p>
          <a:p>
            <a:pPr marL="971550" lvl="1" indent="-514350">
              <a:buAutoNum type="arabicPeriod"/>
            </a:pPr>
            <a:r>
              <a:rPr lang="he-IL" dirty="0"/>
              <a:t>עובר על כל הקבוצות האפשריות (</a:t>
            </a:r>
            <a:r>
              <a:rPr lang="en-US" dirty="0"/>
              <a:t>2^N</a:t>
            </a:r>
            <a:r>
              <a:rPr lang="he-IL" dirty="0"/>
              <a:t> אפשרויות)</a:t>
            </a:r>
          </a:p>
          <a:p>
            <a:pPr marL="971550" lvl="1" indent="-514350">
              <a:buAutoNum type="arabicPeriod"/>
            </a:pPr>
            <a:r>
              <a:rPr lang="he-IL" dirty="0"/>
              <a:t>מניב תוצאה אופטימאלית.</a:t>
            </a:r>
          </a:p>
          <a:p>
            <a:pPr marL="971550" lvl="1" indent="-514350">
              <a:buAutoNum type="arabicPeriod"/>
            </a:pPr>
            <a:r>
              <a:rPr lang="he-IL" dirty="0"/>
              <a:t>יקר במשאבים ובזמן.</a:t>
            </a:r>
          </a:p>
          <a:p>
            <a:pPr marL="514350" indent="-514350">
              <a:buAutoNum type="arabicPeriod"/>
            </a:pPr>
            <a:r>
              <a:rPr lang="en-US" dirty="0"/>
              <a:t>Sequential Search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en-US" dirty="0"/>
              <a:t>Forward/backward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מתכנס לתוצאה אופטימאלית מקומית ולא גלובאלית.</a:t>
            </a:r>
          </a:p>
          <a:p>
            <a:pPr marL="971550" lvl="1" indent="-514350">
              <a:buAutoNum type="arabicPeriod"/>
            </a:pPr>
            <a:r>
              <a:rPr lang="he-IL" dirty="0"/>
              <a:t>ניתן לשלב את 2 השיטות ?</a:t>
            </a:r>
          </a:p>
          <a:p>
            <a:pPr marL="514350" indent="-514350">
              <a:buAutoNum type="arabicPeriod"/>
            </a:pPr>
            <a:r>
              <a:rPr lang="en-US" dirty="0"/>
              <a:t>Random</a:t>
            </a:r>
          </a:p>
          <a:p>
            <a:pPr marL="971550" lvl="1" indent="-514350">
              <a:buAutoNum type="arabicPeriod"/>
            </a:pPr>
            <a:r>
              <a:rPr lang="he-IL" dirty="0"/>
              <a:t>מטרה: להתגבר על מציאת אופטימום מקומי</a:t>
            </a:r>
          </a:p>
          <a:p>
            <a:pPr marL="971550" lvl="1" indent="-514350">
              <a:buAutoNum type="arabicPeriod"/>
            </a:pPr>
            <a:r>
              <a:rPr lang="he-IL" dirty="0"/>
              <a:t>מריצים מספר </a:t>
            </a:r>
            <a:r>
              <a:rPr lang="he-IL" dirty="0" err="1"/>
              <a:t>איטרציות</a:t>
            </a:r>
            <a:r>
              <a:rPr lang="he-IL" dirty="0"/>
              <a:t>, כאשר בכל </a:t>
            </a:r>
            <a:r>
              <a:rPr lang="he-IL" dirty="0" err="1"/>
              <a:t>אינטרציה</a:t>
            </a:r>
            <a:r>
              <a:rPr lang="he-IL" dirty="0"/>
              <a:t> מגרילים קבוצה התחלתית שונה.</a:t>
            </a:r>
          </a:p>
          <a:p>
            <a:pPr marL="971550" lvl="1" indent="-514350">
              <a:buAutoNum type="arabicPeriod"/>
            </a:pPr>
            <a:r>
              <a:rPr lang="he-IL" dirty="0"/>
              <a:t>רצים עם אלג' </a:t>
            </a:r>
            <a:r>
              <a:rPr lang="he-IL" dirty="0" err="1"/>
              <a:t>גנטים</a:t>
            </a:r>
            <a:r>
              <a:rPr lang="he-IL" dirty="0"/>
              <a:t>.</a:t>
            </a:r>
          </a:p>
          <a:p>
            <a:pPr marL="971550" lvl="1" indent="-514350">
              <a:buAutoNum type="arabicPeriod"/>
            </a:pPr>
            <a:r>
              <a:rPr lang="he-IL" dirty="0"/>
              <a:t>בסוף בוחרים את התוצאה האופטימלית מבין כל התוצאות</a:t>
            </a:r>
          </a:p>
        </p:txBody>
      </p:sp>
    </p:spTree>
    <p:extLst>
      <p:ext uri="{BB962C8B-B14F-4D97-AF65-F5344CB8AC3E}">
        <p14:creationId xmlns:p14="http://schemas.microsoft.com/office/powerpoint/2010/main" val="65405914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2210</Words>
  <Application>Microsoft Office PowerPoint</Application>
  <PresentationFormat>מסך רחב</PresentationFormat>
  <Paragraphs>310</Paragraphs>
  <Slides>36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ערכת נושא Office</vt:lpstr>
      <vt:lpstr>Feature Selection</vt:lpstr>
      <vt:lpstr>מוטיבציה</vt:lpstr>
      <vt:lpstr>ישנם מספר טכניקות לבחירת קבוצת תכונות</vt:lpstr>
      <vt:lpstr>Filter Model</vt:lpstr>
      <vt:lpstr>Wrapper Methods</vt:lpstr>
      <vt:lpstr>Embedded Methods</vt:lpstr>
      <vt:lpstr>Hybrid Methods</vt:lpstr>
      <vt:lpstr>PCA</vt:lpstr>
      <vt:lpstr>ישנם מספר טכניקות לבחירת קבוצת מאפיינים</vt:lpstr>
      <vt:lpstr>שיטות להערכת איכות קבוצת המאפיינים</vt:lpstr>
      <vt:lpstr>דוגמא לאלג' בשיטת Filter Model : FCBF</vt:lpstr>
      <vt:lpstr>Filter Model</vt:lpstr>
      <vt:lpstr>Sklearn</vt:lpstr>
      <vt:lpstr>Discretization (נכון בבעיות classifcation)</vt:lpstr>
      <vt:lpstr>Feature Extraction</vt:lpstr>
      <vt:lpstr>Feature Engineering</vt:lpstr>
      <vt:lpstr>שאלות - 1</vt:lpstr>
      <vt:lpstr>שאלות - 2</vt:lpstr>
      <vt:lpstr>שאלות - 3</vt:lpstr>
      <vt:lpstr>תובנות sklearn </vt:lpstr>
      <vt:lpstr>sklearn</vt:lpstr>
      <vt:lpstr>טיפול במידע חסר (nan)</vt:lpstr>
      <vt:lpstr>מושגים - 1</vt:lpstr>
      <vt:lpstr>מושגים - 2</vt:lpstr>
      <vt:lpstr>מושגים - הסתברות</vt:lpstr>
      <vt:lpstr>מושגים להשלמה</vt:lpstr>
      <vt:lpstr>מצגת של PowerPoint‏</vt:lpstr>
      <vt:lpstr>Feature Scaling</vt:lpstr>
      <vt:lpstr>Classifications models</vt:lpstr>
      <vt:lpstr>Tunning Hyperparameters</vt:lpstr>
      <vt:lpstr>מצגת של PowerPoint‏</vt:lpstr>
      <vt:lpstr>sklearn</vt:lpstr>
      <vt:lpstr>סוגי Cross Validation</vt:lpstr>
      <vt:lpstr>Score</vt:lpstr>
      <vt:lpstr>Classifiers</vt:lpstr>
      <vt:lpstr>SVM / SVC (Support Vector Classifier)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amitliron@gmail.com</dc:creator>
  <cp:lastModifiedBy>amitliron@gmail.com</cp:lastModifiedBy>
  <cp:revision>170</cp:revision>
  <dcterms:created xsi:type="dcterms:W3CDTF">2020-03-23T16:35:32Z</dcterms:created>
  <dcterms:modified xsi:type="dcterms:W3CDTF">2020-04-01T03:20:41Z</dcterms:modified>
</cp:coreProperties>
</file>