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5" r:id="rId6"/>
    <p:sldId id="268" r:id="rId7"/>
    <p:sldId id="319" r:id="rId8"/>
    <p:sldId id="269" r:id="rId9"/>
    <p:sldId id="276" r:id="rId10"/>
    <p:sldId id="292" r:id="rId11"/>
    <p:sldId id="296" r:id="rId12"/>
    <p:sldId id="261" r:id="rId13"/>
    <p:sldId id="263" r:id="rId14"/>
    <p:sldId id="262" r:id="rId15"/>
    <p:sldId id="299" r:id="rId16"/>
    <p:sldId id="290" r:id="rId17"/>
    <p:sldId id="283" r:id="rId18"/>
    <p:sldId id="272" r:id="rId19"/>
    <p:sldId id="300" r:id="rId20"/>
    <p:sldId id="291" r:id="rId21"/>
    <p:sldId id="301" r:id="rId22"/>
    <p:sldId id="271" r:id="rId23"/>
    <p:sldId id="289" r:id="rId24"/>
    <p:sldId id="274" r:id="rId25"/>
    <p:sldId id="282" r:id="rId26"/>
    <p:sldId id="302" r:id="rId27"/>
    <p:sldId id="275" r:id="rId28"/>
    <p:sldId id="303" r:id="rId29"/>
    <p:sldId id="278" r:id="rId30"/>
    <p:sldId id="304" r:id="rId31"/>
    <p:sldId id="279" r:id="rId32"/>
    <p:sldId id="288" r:id="rId33"/>
    <p:sldId id="294" r:id="rId34"/>
    <p:sldId id="306" r:id="rId35"/>
    <p:sldId id="281" r:id="rId36"/>
    <p:sldId id="307" r:id="rId37"/>
    <p:sldId id="284" r:id="rId38"/>
    <p:sldId id="309" r:id="rId39"/>
    <p:sldId id="285" r:id="rId40"/>
    <p:sldId id="298" r:id="rId41"/>
    <p:sldId id="270" r:id="rId42"/>
    <p:sldId id="277" r:id="rId43"/>
    <p:sldId id="286" r:id="rId44"/>
    <p:sldId id="293" r:id="rId45"/>
    <p:sldId id="314" r:id="rId46"/>
    <p:sldId id="312" r:id="rId47"/>
    <p:sldId id="311" r:id="rId48"/>
    <p:sldId id="317" r:id="rId49"/>
    <p:sldId id="315" r:id="rId50"/>
    <p:sldId id="316" r:id="rId51"/>
    <p:sldId id="310" r:id="rId52"/>
    <p:sldId id="321" r:id="rId53"/>
    <p:sldId id="318" r:id="rId54"/>
    <p:sldId id="322" r:id="rId55"/>
    <p:sldId id="320" r:id="rId5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7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34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96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10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טיפול במידע חסר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1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חיוניות,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המטרה להשאיר את התכונות שממשפיעות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 (חיסרון: פגיעה בהתפלגות)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r>
              <a:rPr lang="he-IL" dirty="0"/>
              <a:t> (חיסרון: פגיעה בהתפלגות)</a:t>
            </a:r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את הפקודה: </a:t>
            </a:r>
            <a:r>
              <a:rPr lang="en-US" dirty="0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1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3 (הסתברות)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he-IL" dirty="0"/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2"/>
            <a:r>
              <a:rPr lang="he-IL" dirty="0"/>
              <a:t>ערך חיובי -&gt; משתנים באותו כיון ושלילי להפך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</a:p>
          <a:p>
            <a:pPr lvl="1"/>
            <a:r>
              <a:rPr lang="he-IL" dirty="0"/>
              <a:t>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4 (</a:t>
            </a:r>
            <a:r>
              <a:rPr lang="en-US" dirty="0"/>
              <a:t>bias VS variance</a:t>
            </a:r>
            <a:r>
              <a:rPr lang="he-IL" dirty="0"/>
              <a:t>)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62" y="2965141"/>
            <a:ext cx="4318497" cy="362907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95D01D3-FDD8-4ACC-91A4-9BD819CF6E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</a:t>
            </a:r>
            <a:r>
              <a:rPr lang="he-IL" dirty="0"/>
              <a:t> – מדד לסטייה בין החיזוי לבין הערך האמיתי</a:t>
            </a:r>
          </a:p>
          <a:p>
            <a:r>
              <a:rPr lang="en-US" dirty="0"/>
              <a:t>Variance</a:t>
            </a:r>
            <a:r>
              <a:rPr lang="he-IL" dirty="0"/>
              <a:t> – מדד להתפזרות המידע סביב ה </a:t>
            </a:r>
            <a:r>
              <a:rPr lang="en-US" dirty="0"/>
              <a:t>mean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96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תהליך למידה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12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Empty Values</a:t>
            </a:r>
            <a:endParaRPr lang="he-IL" sz="1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2882284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Discretization</a:t>
            </a:r>
            <a:endParaRPr lang="he-IL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4243527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Enum</a:t>
            </a:r>
            <a:endParaRPr lang="he-IL" sz="1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570094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FS</a:t>
            </a:r>
            <a:endParaRPr lang="he-IL" sz="1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715836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ALG</a:t>
            </a:r>
            <a:endParaRPr lang="he-IL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8659435" y="378131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SCORE</a:t>
            </a:r>
            <a:endParaRPr lang="he-IL" sz="1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0116104" y="381739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RESULT</a:t>
            </a:r>
            <a:endParaRPr lang="he-IL" sz="1400" dirty="0"/>
          </a:p>
          <a:p>
            <a:pPr algn="ctr"/>
            <a:r>
              <a:rPr lang="en-US" sz="1400" dirty="0"/>
              <a:t>(ALG)</a:t>
            </a:r>
            <a:endParaRPr lang="he-IL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1521041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Feature Scaling</a:t>
            </a:r>
            <a:endParaRPr lang="he-IL" sz="1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2D20AA-6152-4F04-AEAD-9C55C30D6098}"/>
              </a:ext>
            </a:extLst>
          </p:cNvPr>
          <p:cNvSpPr/>
          <p:nvPr/>
        </p:nvSpPr>
        <p:spPr>
          <a:xfrm>
            <a:off x="7177606" y="4501889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Hyperparameters </a:t>
            </a:r>
            <a:r>
              <a:rPr lang="en-US" sz="1400" dirty="0" err="1"/>
              <a:t>Tunning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02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07672"/>
            <a:ext cx="10515600" cy="1325563"/>
          </a:xfrm>
        </p:spPr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5" y="1337186"/>
            <a:ext cx="11567460" cy="5279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endParaRPr lang="he-IL" dirty="0"/>
          </a:p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3" y="2662749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r>
              <a:rPr lang="he-IL" dirty="0"/>
              <a:t> (שיטות גנטיות)</a:t>
            </a:r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32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411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215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Holdout</a:t>
            </a:r>
            <a:r>
              <a:rPr lang="he-IL" dirty="0"/>
              <a:t> , בסיסי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709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שיטה המשתמשת במאפייני התכונות בלבד (</a:t>
            </a:r>
            <a:r>
              <a:rPr lang="en-US" dirty="0"/>
              <a:t>entropy, mutual information, correlation</a:t>
            </a:r>
            <a:r>
              <a:rPr lang="he-IL" dirty="0"/>
              <a:t>)</a:t>
            </a:r>
          </a:p>
          <a:p>
            <a:r>
              <a:rPr lang="he-IL" dirty="0"/>
              <a:t>שיטה מהירה ולרוב משתמשים בה כשלב ראשון בשרשרת בחירת התכונות</a:t>
            </a:r>
          </a:p>
          <a:p>
            <a:r>
              <a:rPr lang="he-IL" dirty="0"/>
              <a:t>שיטה טובה להורדת תכונות כפלות ותכונות שאין להם קשר למטרה</a:t>
            </a:r>
          </a:p>
          <a:p>
            <a:r>
              <a:rPr lang="en-US" dirty="0"/>
              <a:t>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השימוש ב </a:t>
            </a:r>
            <a:r>
              <a:rPr lang="en-US" dirty="0"/>
              <a:t>Filter Model</a:t>
            </a:r>
            <a:r>
              <a:rPr lang="he-IL" dirty="0"/>
              <a:t> הינו רידוד תכונות שאינן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35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974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12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1448348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  <a:p>
            <a:r>
              <a:rPr lang="en-US" dirty="0"/>
              <a:t>KOLMOGOROV SMIRNOV</a:t>
            </a:r>
            <a:endParaRPr lang="he-IL" dirty="0"/>
          </a:p>
          <a:p>
            <a:pPr lvl="1"/>
            <a:r>
              <a:rPr lang="he-IL" dirty="0"/>
              <a:t>האם ההתפלגות חייבת להיות נורמאלית ? </a:t>
            </a:r>
            <a:r>
              <a:rPr lang="he-IL" dirty="0">
                <a:highlight>
                  <a:srgbClr val="FFFF00"/>
                </a:highlight>
              </a:rPr>
              <a:t>לא</a:t>
            </a:r>
          </a:p>
          <a:p>
            <a:pPr lvl="1"/>
            <a:r>
              <a:rPr lang="he-IL" dirty="0"/>
              <a:t>דוגמא לשימוש ב </a:t>
            </a:r>
            <a:r>
              <a:rPr lang="en-US" dirty="0"/>
              <a:t>ML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למה לא ראיתי תמיכה ב </a:t>
            </a:r>
            <a:r>
              <a:rPr lang="en-US" dirty="0" err="1"/>
              <a:t>sklearn</a:t>
            </a:r>
            <a:r>
              <a:rPr lang="he-IL" dirty="0"/>
              <a:t> לסיווג </a:t>
            </a:r>
            <a:r>
              <a:rPr lang="en-US" dirty="0"/>
              <a:t>(un/supervised)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התסברות</a:t>
            </a:r>
            <a:r>
              <a:rPr lang="he-IL" dirty="0"/>
              <a:t> </a:t>
            </a:r>
            <a:r>
              <a:rPr lang="he-IL" dirty="0" err="1"/>
              <a:t>וסטיסטיקה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569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EFFCDF-1469-4B08-B0A7-CA7FA3D8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הסתברות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57763-B028-4A89-8372-657023AF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</a:t>
            </a:r>
            <a:endParaRPr lang="he-IL" dirty="0"/>
          </a:p>
          <a:p>
            <a:pPr lvl="1"/>
            <a:r>
              <a:rPr lang="he-IL" dirty="0"/>
              <a:t>סיכוי שמ"מ יתקיים</a:t>
            </a:r>
          </a:p>
          <a:p>
            <a:pPr lvl="1"/>
            <a:r>
              <a:rPr lang="he-IL" dirty="0"/>
              <a:t>נניח </a:t>
            </a:r>
            <a:r>
              <a:rPr lang="en-US" dirty="0"/>
              <a:t>f(x)</a:t>
            </a:r>
            <a:r>
              <a:rPr lang="he-IL" dirty="0"/>
              <a:t> מה הסיכוי ש </a:t>
            </a:r>
            <a:r>
              <a:rPr lang="en-US" dirty="0"/>
              <a:t>X</a:t>
            </a:r>
            <a:r>
              <a:rPr lang="he-IL" dirty="0"/>
              <a:t> יתקיים</a:t>
            </a:r>
          </a:p>
          <a:p>
            <a:r>
              <a:rPr lang="en-US" dirty="0"/>
              <a:t>CDF</a:t>
            </a:r>
            <a:endParaRPr lang="he-IL" dirty="0"/>
          </a:p>
          <a:p>
            <a:pPr lvl="1"/>
            <a:r>
              <a:rPr lang="he-IL" dirty="0"/>
              <a:t>סיכוי שמ"מ יהיה קטן שווה לערך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לדוגמא: עבור </a:t>
            </a:r>
            <a:r>
              <a:rPr lang="en-US" dirty="0"/>
              <a:t>x=3</a:t>
            </a:r>
            <a:r>
              <a:rPr lang="he-IL" dirty="0"/>
              <a:t>, בודקים את כל הטווח </a:t>
            </a:r>
            <a:r>
              <a:rPr lang="en-US" dirty="0"/>
              <a:t>[1..3]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BFD86D2-C365-4BB3-97E8-9297EDED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9" y="1284626"/>
            <a:ext cx="4124325" cy="47148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6A7783-AFDE-4345-8BBF-F0AB04D3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61" y="104434"/>
            <a:ext cx="3219121" cy="158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2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hypothesis </a:t>
            </a:r>
            <a:endParaRPr lang="he-IL" sz="2400" dirty="0"/>
          </a:p>
          <a:p>
            <a:pPr lvl="1"/>
            <a:r>
              <a:rPr lang="he-IL" dirty="0"/>
              <a:t>השערה שאין לה מספיק ראיות ולכן יש צורך ביותר ניסויים (על מנת להוכיח או להפריך)</a:t>
            </a:r>
          </a:p>
          <a:p>
            <a:endParaRPr lang="he-IL" dirty="0"/>
          </a:p>
          <a:p>
            <a:r>
              <a:rPr lang="en-US" dirty="0"/>
              <a:t>null hypothesis</a:t>
            </a:r>
          </a:p>
          <a:p>
            <a:pPr lvl="1"/>
            <a:r>
              <a:rPr lang="he-IL" dirty="0"/>
              <a:t>הפרכת השערה, הכוונה שאשערה אינו נכונה.</a:t>
            </a:r>
          </a:p>
          <a:p>
            <a:pPr lvl="1"/>
            <a:r>
              <a:rPr lang="he-IL" dirty="0"/>
              <a:t>אם </a:t>
            </a:r>
            <a:r>
              <a:rPr lang="en-US" dirty="0"/>
              <a:t>null hypothesis = true</a:t>
            </a:r>
            <a:r>
              <a:rPr lang="he-IL" dirty="0"/>
              <a:t> אז האשערה כנראה נכונה</a:t>
            </a:r>
          </a:p>
          <a:p>
            <a:pPr lvl="1"/>
            <a:r>
              <a:rPr lang="he-IL" dirty="0"/>
              <a:t>זו השערה האומרת כי אין כל שוני בין שני המשתנים בהשערה.</a:t>
            </a:r>
          </a:p>
          <a:p>
            <a:pPr lvl="1"/>
            <a:r>
              <a:rPr lang="en-US" dirty="0"/>
              <a:t>Null</a:t>
            </a:r>
            <a:r>
              <a:rPr lang="he-IL" dirty="0"/>
              <a:t> - בהינתן 2 קבוצות דגימה, ה </a:t>
            </a:r>
            <a:r>
              <a:rPr lang="en-US" dirty="0"/>
              <a:t>mean</a:t>
            </a:r>
            <a:r>
              <a:rPr lang="he-IL" dirty="0"/>
              <a:t> שלהם שווה</a:t>
            </a:r>
          </a:p>
          <a:p>
            <a:pPr lvl="1"/>
            <a:r>
              <a:rPr lang="en-US" dirty="0"/>
              <a:t>Alternative</a:t>
            </a:r>
            <a:r>
              <a:rPr lang="he-IL" dirty="0"/>
              <a:t> – אימות העשרה</a:t>
            </a:r>
          </a:p>
          <a:p>
            <a:pPr lvl="1"/>
            <a:endParaRPr lang="he-IL" dirty="0"/>
          </a:p>
          <a:p>
            <a:r>
              <a:rPr lang="en-US" dirty="0"/>
              <a:t>Critical value</a:t>
            </a:r>
            <a:endParaRPr lang="he-IL" dirty="0"/>
          </a:p>
          <a:p>
            <a:pPr lvl="1"/>
            <a:r>
              <a:rPr lang="he-IL" dirty="0"/>
              <a:t>נקודה(נקודות) על הגרף שמציינות שדגימות מעבר לסף זה אינם מקיימות את </a:t>
            </a:r>
            <a:r>
              <a:rPr lang="en-US" dirty="0"/>
              <a:t>null hypothesis</a:t>
            </a:r>
            <a:r>
              <a:rPr lang="he-IL" dirty="0"/>
              <a:t>. </a:t>
            </a:r>
          </a:p>
          <a:p>
            <a:pPr lvl="1"/>
            <a:r>
              <a:rPr lang="he-IL" dirty="0"/>
              <a:t>ככל שהערך גבוהה יותר, כך סיכוי נמוך שההסתברות של 2 דגימות שייכות לאותה התפלגות</a:t>
            </a:r>
          </a:p>
        </p:txBody>
      </p:sp>
    </p:spTree>
    <p:extLst>
      <p:ext uri="{BB962C8B-B14F-4D97-AF65-F5344CB8AC3E}">
        <p14:creationId xmlns:p14="http://schemas.microsoft.com/office/powerpoint/2010/main" val="2615781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 test</a:t>
            </a:r>
            <a:r>
              <a:rPr lang="he-IL" dirty="0"/>
              <a:t> (בדיקה האם קבוצות זהות או שונות)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כל שהערך </a:t>
            </a:r>
            <a:r>
              <a:rPr lang="he-IL" dirty="0" err="1"/>
              <a:t>התוצאתי</a:t>
            </a:r>
            <a:r>
              <a:rPr lang="he-IL" dirty="0"/>
              <a:t> גבוה – סיכוי גבוהה שהקבוצות שונות</a:t>
            </a:r>
          </a:p>
          <a:p>
            <a:pPr lvl="1"/>
            <a:r>
              <a:rPr lang="he-IL" dirty="0"/>
              <a:t>מבחן הבודק את השוני בדגימות בין קבוצות והשוני בתוך הקבוצות.</a:t>
            </a:r>
          </a:p>
          <a:p>
            <a:pPr lvl="1"/>
            <a:r>
              <a:rPr lang="he-IL" dirty="0">
                <a:highlight>
                  <a:srgbClr val="FFFF00"/>
                </a:highlight>
              </a:rPr>
              <a:t>הנחה: התפלגות נורמאלית (ניתן להניח שלא במרחב דגימה גדולה עם סיכוי לשגיאה)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משווה </a:t>
            </a:r>
            <a:r>
              <a:rPr lang="en-US" dirty="0"/>
              <a:t>mean</a:t>
            </a:r>
            <a:r>
              <a:rPr lang="he-IL" dirty="0"/>
              <a:t> של 2 קבוצת דגימות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משמש כאשר הממוצע וסטיית התקן של מרחב הדגימה לא ידוע.</a:t>
            </a:r>
          </a:p>
          <a:p>
            <a:pPr lvl="1"/>
            <a:endParaRPr lang="he-I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09ECF6B-BEB0-430B-ADC1-725C7045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57" y="3844550"/>
            <a:ext cx="4868761" cy="29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97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מבחן </a:t>
            </a:r>
            <a:r>
              <a:rPr lang="en-US" dirty="0"/>
              <a:t>Z</a:t>
            </a:r>
            <a:r>
              <a:rPr lang="he-IL" dirty="0"/>
              <a:t> בודק שדגימה שייכת לאותה אוכלוסיית מדגם</a:t>
            </a:r>
          </a:p>
          <a:p>
            <a:pPr lvl="1"/>
            <a:r>
              <a:rPr lang="he-IL" dirty="0"/>
              <a:t>הנחה: התפלגות נורמאלית</a:t>
            </a:r>
          </a:p>
        </p:txBody>
      </p:sp>
      <p:pic>
        <p:nvPicPr>
          <p:cNvPr id="8" name="Picture 4" descr="Z TEST OF HYPOTHESIS ABOUT mu">
            <a:extLst>
              <a:ext uri="{FF2B5EF4-FFF2-40B4-BE49-F238E27FC236}">
                <a16:creationId xmlns:a16="http://schemas.microsoft.com/office/drawing/2014/main" id="{67099621-F4D6-4527-9082-C52175401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17" y="2913201"/>
            <a:ext cx="5018433" cy="28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5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השימוש באנטרופיה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(נוסחה המרחיבה את נוסחת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מסוים</a:t>
            </a:r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r>
              <a:rPr lang="en-US" dirty="0"/>
              <a:t>ANOVA</a:t>
            </a:r>
            <a:endParaRPr lang="he-IL" dirty="0"/>
          </a:p>
          <a:p>
            <a:pPr lvl="1"/>
            <a:r>
              <a:rPr lang="he-IL" dirty="0"/>
              <a:t>בדיקה האם למספר דגימות יש את אותו </a:t>
            </a:r>
            <a:r>
              <a:rPr lang="en-US" dirty="0"/>
              <a:t>mean </a:t>
            </a:r>
            <a:r>
              <a:rPr lang="he-IL" dirty="0"/>
              <a:t> (או שאחת או יותר מהדגימות שונה משמעותית מהאחרות)</a:t>
            </a:r>
          </a:p>
          <a:p>
            <a:r>
              <a:rPr lang="en-US" dirty="0"/>
              <a:t>Chi-Square Test</a:t>
            </a:r>
            <a:r>
              <a:rPr lang="he-IL" dirty="0"/>
              <a:t>	</a:t>
            </a:r>
          </a:p>
          <a:p>
            <a:pPr lvl="1"/>
            <a:r>
              <a:rPr lang="he-IL" dirty="0"/>
              <a:t>מבחן זה נועד להשוות בין משתני קטגוריה</a:t>
            </a:r>
          </a:p>
          <a:p>
            <a:pPr lvl="1"/>
            <a:r>
              <a:rPr lang="he-IL" dirty="0"/>
              <a:t>ערך נמוך – אותה קטגוריה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13891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62"/>
            <a:ext cx="10515600" cy="1325563"/>
          </a:xfrm>
        </p:spPr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(1/3)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390"/>
            <a:ext cx="11128899" cy="4705972"/>
          </a:xfrm>
        </p:spPr>
        <p:txBody>
          <a:bodyPr>
            <a:normAutofit/>
          </a:bodyPr>
          <a:lstStyle/>
          <a:p>
            <a:r>
              <a:rPr lang="he-IL" sz="1800" dirty="0"/>
              <a:t>מבחן המציין האם 2 מערכי נתונים שונים משמעותית אחד מהשני</a:t>
            </a:r>
          </a:p>
          <a:p>
            <a:r>
              <a:rPr lang="he-IL" sz="1800" dirty="0"/>
              <a:t>מבחן שבודק גם האם </a:t>
            </a:r>
            <a:r>
              <a:rPr lang="en-US" sz="1800" dirty="0"/>
              <a:t>X</a:t>
            </a:r>
            <a:r>
              <a:rPr lang="he-IL" sz="1800" dirty="0"/>
              <a:t> ו </a:t>
            </a:r>
            <a:r>
              <a:rPr lang="en-US" sz="1800" dirty="0"/>
              <a:t>Y</a:t>
            </a:r>
            <a:r>
              <a:rPr lang="he-IL" sz="1800" dirty="0"/>
              <a:t> מאותה התפלגות</a:t>
            </a:r>
          </a:p>
          <a:p>
            <a:r>
              <a:rPr lang="he-IL" sz="1800" dirty="0"/>
              <a:t>ניתן גם לבדוק האם התפלגות מסוימת היא נורמאלית או לא.</a:t>
            </a:r>
          </a:p>
          <a:p>
            <a:r>
              <a:rPr lang="he-IL" sz="1800" dirty="0"/>
              <a:t>יש 2 מבחנים:</a:t>
            </a:r>
          </a:p>
          <a:p>
            <a:pPr lvl="1"/>
            <a:r>
              <a:rPr lang="en-US" sz="1800" dirty="0"/>
              <a:t>One sample</a:t>
            </a:r>
            <a:r>
              <a:rPr lang="he-IL" sz="1800" dirty="0"/>
              <a:t> – בודק עד כמה דגימה דומה להתפלגות </a:t>
            </a:r>
            <a:r>
              <a:rPr lang="he-IL" sz="1800" dirty="0" err="1"/>
              <a:t>מסויימת</a:t>
            </a:r>
            <a:endParaRPr lang="he-IL" sz="1800" dirty="0"/>
          </a:p>
          <a:p>
            <a:pPr lvl="1"/>
            <a:r>
              <a:rPr lang="en-US" sz="1800" dirty="0"/>
              <a:t>2 samples (independent samples)</a:t>
            </a:r>
            <a:r>
              <a:rPr lang="he-IL" sz="1800" dirty="0"/>
              <a:t> - בודק עד כמה שתי התפלגויות דומות</a:t>
            </a:r>
          </a:p>
          <a:p>
            <a:r>
              <a:rPr lang="he-IL" sz="1800" dirty="0"/>
              <a:t>ערכים חוזרים:</a:t>
            </a:r>
          </a:p>
          <a:p>
            <a:pPr lvl="1"/>
            <a:r>
              <a:rPr lang="en-US" sz="1800" dirty="0" err="1"/>
              <a:t>Pvalue</a:t>
            </a:r>
            <a:r>
              <a:rPr lang="he-IL" sz="1800" dirty="0"/>
              <a:t> – מציין עד כמה המשתנים שונים זה מי זה. (ככל שהערך קטן יותר, כך המשתנים שונים יותר אחד מהשני)</a:t>
            </a:r>
          </a:p>
          <a:p>
            <a:pPr lvl="1"/>
            <a:r>
              <a:rPr lang="en-US" sz="1800" dirty="0"/>
              <a:t>D </a:t>
            </a:r>
            <a:r>
              <a:rPr lang="en-US" sz="1800" dirty="0" err="1"/>
              <a:t>statisitcs</a:t>
            </a:r>
            <a:r>
              <a:rPr lang="he-IL" sz="1800" dirty="0"/>
              <a:t> – </a:t>
            </a:r>
            <a:r>
              <a:rPr lang="en-US" sz="1800" dirty="0"/>
              <a:t>distance</a:t>
            </a:r>
            <a:r>
              <a:rPr lang="he-IL" sz="1800" dirty="0"/>
              <a:t>, מה המרחק המקסימאלי, בין 2 נקודות  מבין 2 ההתפלגויות בגרף </a:t>
            </a:r>
            <a:r>
              <a:rPr lang="en-US" sz="1800" dirty="0"/>
              <a:t>CRF</a:t>
            </a:r>
            <a:r>
              <a:rPr lang="he-IL" sz="1800" dirty="0"/>
              <a:t> [ערכים בין 0 ל 1]</a:t>
            </a:r>
            <a:br>
              <a:rPr lang="en-US" sz="1800" dirty="0"/>
            </a:br>
            <a:r>
              <a:rPr lang="he-IL" sz="1800" dirty="0"/>
              <a:t>ככל שהמספר גדול יותר – כך יש נקודה (או נקודות) שהמרחק דין גדול </a:t>
            </a:r>
            <a:r>
              <a:rPr lang="he-IL" sz="1800" dirty="0" err="1"/>
              <a:t>בינהם</a:t>
            </a:r>
            <a:r>
              <a:rPr lang="he-IL" sz="1800" dirty="0"/>
              <a:t>).</a:t>
            </a:r>
          </a:p>
          <a:p>
            <a:endParaRPr lang="he-IL" sz="1800" dirty="0"/>
          </a:p>
        </p:txBody>
      </p:sp>
      <p:pic>
        <p:nvPicPr>
          <p:cNvPr id="1026" name="Picture 2" descr="Kolmogorov Smirnov One Sample Test What Is It Histogram">
            <a:extLst>
              <a:ext uri="{FF2B5EF4-FFF2-40B4-BE49-F238E27FC236}">
                <a16:creationId xmlns:a16="http://schemas.microsoft.com/office/drawing/2014/main" id="{BA2F5EBD-2472-4DE2-B14E-00D1C3BA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74" y="1281390"/>
            <a:ext cx="3236114" cy="17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lmogorov-Smirnov Test - Line Chart of Observed and Expected Relative Frequencies">
            <a:extLst>
              <a:ext uri="{FF2B5EF4-FFF2-40B4-BE49-F238E27FC236}">
                <a16:creationId xmlns:a16="http://schemas.microsoft.com/office/drawing/2014/main" id="{B16256D6-CC89-4C1E-9C80-87B0014E1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80" y="4691270"/>
            <a:ext cx="5554969" cy="20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21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(2/3)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8899" cy="4351338"/>
          </a:xfrm>
        </p:spPr>
        <p:txBody>
          <a:bodyPr>
            <a:normAutofit/>
          </a:bodyPr>
          <a:lstStyle/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בהינתן התפלגויות שונות (</a:t>
            </a:r>
            <a:r>
              <a:rPr lang="he-IL" dirty="0" err="1"/>
              <a:t>היסטוגרמות</a:t>
            </a:r>
            <a:r>
              <a:rPr lang="he-IL" dirty="0"/>
              <a:t>) רוצים לבדוק האם מדובר במספר משתמשים שונים (וכמה).</a:t>
            </a:r>
          </a:p>
          <a:p>
            <a:pPr lvl="1"/>
            <a:r>
              <a:rPr lang="he-IL" dirty="0"/>
              <a:t>כלומר אם המבחן מציין שהתפלגויות שונות -&gt; 2 משתמשים שונים -&gt; כך נבדוק לכל זוג</a:t>
            </a:r>
          </a:p>
        </p:txBody>
      </p:sp>
      <p:pic>
        <p:nvPicPr>
          <p:cNvPr id="1026" name="Picture 2" descr="Kolmogorov Smirnov One Sample Test What Is It Histogram">
            <a:extLst>
              <a:ext uri="{FF2B5EF4-FFF2-40B4-BE49-F238E27FC236}">
                <a16:creationId xmlns:a16="http://schemas.microsoft.com/office/drawing/2014/main" id="{BA2F5EBD-2472-4DE2-B14E-00D1C3BA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26" y="3883584"/>
            <a:ext cx="5337313" cy="293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486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(3/3)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מיועד ל </a:t>
            </a:r>
            <a:r>
              <a:rPr lang="en-US" dirty="0"/>
              <a:t>unsupervised learning</a:t>
            </a:r>
            <a:r>
              <a:rPr lang="he-IL" dirty="0"/>
              <a:t> (לדוגמא: בדיקת מספר רכיבי קשירות)</a:t>
            </a:r>
          </a:p>
          <a:p>
            <a:r>
              <a:rPr lang="he-IL" dirty="0"/>
              <a:t>אין הנחה לגבי סוג ההתפלגות</a:t>
            </a:r>
          </a:p>
          <a:p>
            <a:r>
              <a:rPr lang="he-IL" dirty="0"/>
              <a:t>המבחן מחליט עד כמה 2 דגימות שונות זו מי זו</a:t>
            </a:r>
          </a:p>
          <a:p>
            <a:pPr lvl="1"/>
            <a:r>
              <a:rPr lang="he-IL" dirty="0"/>
              <a:t>מבררים האם 2 דגימות שייכות לאותה התפלגות</a:t>
            </a:r>
            <a:r>
              <a:rPr lang="en-US" dirty="0"/>
              <a:t>.</a:t>
            </a:r>
          </a:p>
          <a:p>
            <a:pPr lvl="1"/>
            <a:r>
              <a:rPr lang="he-IL" dirty="0"/>
              <a:t>ככל שהתוצאה גבוהה יותר, כך 2 דגימות שונות זו מי זה</a:t>
            </a:r>
          </a:p>
          <a:p>
            <a:r>
              <a:rPr lang="he-IL" dirty="0"/>
              <a:t>דרך פעולה:</a:t>
            </a:r>
          </a:p>
          <a:p>
            <a:pPr lvl="1"/>
            <a:r>
              <a:rPr lang="he-IL" dirty="0"/>
              <a:t>בונים </a:t>
            </a:r>
            <a:r>
              <a:rPr lang="en-US" dirty="0"/>
              <a:t>network graph</a:t>
            </a:r>
            <a:endParaRPr lang="he-IL" dirty="0"/>
          </a:p>
          <a:p>
            <a:pPr lvl="2"/>
            <a:r>
              <a:rPr lang="he-IL" dirty="0"/>
              <a:t>צמתים – דגימות</a:t>
            </a:r>
          </a:p>
          <a:p>
            <a:pPr lvl="2"/>
            <a:r>
              <a:rPr lang="he-IL" dirty="0"/>
              <a:t>קשתות -  ערך </a:t>
            </a:r>
            <a:r>
              <a:rPr lang="en-US" dirty="0" err="1"/>
              <a:t>ks</a:t>
            </a:r>
            <a:r>
              <a:rPr lang="en-US" dirty="0"/>
              <a:t> test</a:t>
            </a:r>
            <a:r>
              <a:rPr lang="he-IL" dirty="0"/>
              <a:t>. ערך נמוך – הצמתים קרובים ולהפך.</a:t>
            </a:r>
          </a:p>
          <a:p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58325-E078-4475-9E9A-A61ED288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2613129"/>
            <a:ext cx="2776330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48E786-8729-4A4C-9377-953C3634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1" y="5311548"/>
            <a:ext cx="1643821" cy="154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69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75E87E-80A6-4D20-B338-E6FDCDB5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r>
              <a:rPr lang="he-IL" dirty="0"/>
              <a:t> (ירידת שיפוע)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E34541-CB83-4FD5-BD23-E0EFEF03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אלגוריתם </a:t>
            </a:r>
            <a:r>
              <a:rPr lang="he-IL" dirty="0" err="1"/>
              <a:t>אופטמיזציה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אלגוריתם המחפש את המינימום מקומי.</a:t>
            </a:r>
          </a:p>
          <a:p>
            <a:pPr lvl="1"/>
            <a:r>
              <a:rPr lang="he-IL" dirty="0"/>
              <a:t>אלגוריתם מתחיל מנקודה אקראית ומשם מחפש את המינימום הקרוב</a:t>
            </a:r>
          </a:p>
          <a:p>
            <a:r>
              <a:rPr lang="he-IL" dirty="0"/>
              <a:t>מושגים:</a:t>
            </a:r>
          </a:p>
          <a:p>
            <a:pPr lvl="1"/>
            <a:r>
              <a:rPr lang="en-US" dirty="0"/>
              <a:t>Learning rate</a:t>
            </a:r>
            <a:r>
              <a:rPr lang="he-IL" dirty="0"/>
              <a:t>. אם הקצב גבוהה, אפשר לפספס את המינימום.</a:t>
            </a:r>
          </a:p>
          <a:p>
            <a:r>
              <a:rPr lang="he-IL" dirty="0"/>
              <a:t>סוגים</a:t>
            </a:r>
          </a:p>
          <a:p>
            <a:pPr lvl="1"/>
            <a:r>
              <a:rPr lang="en-US" dirty="0"/>
              <a:t>Batch Gradient descent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Mini batch Gradient descent</a:t>
            </a:r>
          </a:p>
          <a:p>
            <a:r>
              <a:rPr lang="he-IL" dirty="0"/>
              <a:t>שימושים:</a:t>
            </a:r>
          </a:p>
          <a:p>
            <a:pPr lvl="1"/>
            <a:r>
              <a:rPr lang="he-IL" dirty="0"/>
              <a:t>עדכון פרמטרי מודל (נקראים </a:t>
            </a:r>
            <a:r>
              <a:rPr lang="en-US" dirty="0"/>
              <a:t>cost function</a:t>
            </a:r>
            <a:r>
              <a:rPr lang="he-IL" dirty="0"/>
              <a:t> שהם ה </a:t>
            </a:r>
            <a:r>
              <a:rPr lang="en-US" dirty="0"/>
              <a:t>error/loss</a:t>
            </a:r>
            <a:r>
              <a:rPr lang="he-IL" dirty="0"/>
              <a:t> ורוצים את המינימום שלהם לטובת תוצאה טובה)</a:t>
            </a:r>
          </a:p>
          <a:p>
            <a:pPr lvl="2"/>
            <a:r>
              <a:rPr lang="he-IL" dirty="0"/>
              <a:t>מקדמים ב </a:t>
            </a:r>
            <a:r>
              <a:rPr lang="en-US" dirty="0"/>
              <a:t>Linear Regression</a:t>
            </a:r>
            <a:endParaRPr lang="he-IL" dirty="0"/>
          </a:p>
          <a:p>
            <a:pPr lvl="2"/>
            <a:r>
              <a:rPr lang="he-IL" dirty="0"/>
              <a:t>משקלים ב </a:t>
            </a:r>
            <a:r>
              <a:rPr lang="en-US" dirty="0"/>
              <a:t>Neural Networks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985BDE-9DE4-4A11-9C8F-8D5DCE30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9" y="238539"/>
            <a:ext cx="3986861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49C67E-BA3E-4F72-B9F7-9C2D3132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5" y="2710829"/>
            <a:ext cx="3535508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8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D358CA-2799-43A2-A879-FC89C68E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נושאים ללמידה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CE471C-13AE-4C14-9982-48332E91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KS</a:t>
            </a:r>
            <a:r>
              <a:rPr lang="he-IL" dirty="0"/>
              <a:t> ו </a:t>
            </a:r>
            <a:r>
              <a:rPr lang="en-US" dirty="0"/>
              <a:t>t-test</a:t>
            </a:r>
            <a:r>
              <a:rPr lang="he-IL" dirty="0"/>
              <a:t> בקשר בין התכונות ב </a:t>
            </a:r>
            <a:r>
              <a:rPr lang="en-US" dirty="0"/>
              <a:t>filter model</a:t>
            </a:r>
            <a:endParaRPr lang="he-IL" dirty="0"/>
          </a:p>
          <a:p>
            <a:r>
              <a:rPr lang="he-IL" dirty="0"/>
              <a:t>בנוסף לנקודה מעלה לבדוק מול </a:t>
            </a:r>
            <a:r>
              <a:rPr lang="en-US" dirty="0" err="1"/>
              <a:t>entroy</a:t>
            </a:r>
            <a:r>
              <a:rPr lang="he-IL" dirty="0"/>
              <a:t> ו </a:t>
            </a:r>
            <a:r>
              <a:rPr lang="en-US" dirty="0" err="1"/>
              <a:t>corr</a:t>
            </a:r>
            <a:r>
              <a:rPr lang="he-IL" dirty="0"/>
              <a:t> ו </a:t>
            </a:r>
            <a:r>
              <a:rPr lang="en-US" dirty="0"/>
              <a:t>mi</a:t>
            </a:r>
            <a:r>
              <a:rPr lang="he-IL" dirty="0"/>
              <a:t> (ממש 5 </a:t>
            </a:r>
            <a:r>
              <a:rPr lang="en-US" dirty="0"/>
              <a:t>plots</a:t>
            </a:r>
            <a:r>
              <a:rPr lang="he-IL" dirty="0"/>
              <a:t>)</a:t>
            </a:r>
          </a:p>
          <a:p>
            <a:r>
              <a:rPr lang="he-IL" dirty="0"/>
              <a:t>יצירת </a:t>
            </a:r>
            <a:r>
              <a:rPr lang="en-US" dirty="0"/>
              <a:t>DS</a:t>
            </a:r>
            <a:r>
              <a:rPr lang="he-IL" dirty="0"/>
              <a:t> ובדיקה</a:t>
            </a:r>
          </a:p>
          <a:p>
            <a:r>
              <a:rPr lang="en-US" dirty="0"/>
              <a:t>Gradient descent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 err="1"/>
              <a:t>Kerras</a:t>
            </a:r>
            <a:r>
              <a:rPr lang="he-IL" dirty="0"/>
              <a:t> על האירוסים (נניח 3 ו 5 שכבות </a:t>
            </a:r>
            <a:r>
              <a:rPr lang="en-US" dirty="0"/>
              <a:t>full connected</a:t>
            </a:r>
            <a:r>
              <a:rPr lang="he-IL" dirty="0"/>
              <a:t>)</a:t>
            </a:r>
          </a:p>
          <a:p>
            <a:r>
              <a:rPr lang="en-US" dirty="0"/>
              <a:t>Dynamic systems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04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745E44-D3C1-44B4-9D85-4C882C5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917D1B-E8D7-4814-BA16-0F2E007F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6" y="2923362"/>
            <a:ext cx="2196092" cy="17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B5406D-3006-4552-8EC3-DC50FB29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0754"/>
            <a:ext cx="5945187" cy="400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71CF4F-35D1-4AD6-A3C2-0878ECE3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0754"/>
            <a:ext cx="5487203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4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>
                <a:highlight>
                  <a:srgbClr val="FFFF00"/>
                </a:highlight>
              </a:rPr>
              <a:t>feature importance</a:t>
            </a:r>
            <a:endParaRPr lang="he-IL" dirty="0">
              <a:highlight>
                <a:srgbClr val="FFFF00"/>
              </a:highlight>
            </a:endParaRPr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</a:t>
            </a:r>
            <a:r>
              <a:rPr lang="en-US" dirty="0">
                <a:highlight>
                  <a:srgbClr val="FFFF00"/>
                </a:highlight>
              </a:rPr>
              <a:t>Lasso</a:t>
            </a:r>
            <a:r>
              <a:rPr lang="en-US" dirty="0"/>
              <a:t>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</a:t>
            </a:r>
            <a:r>
              <a:rPr lang="en-US" dirty="0">
                <a:highlight>
                  <a:srgbClr val="FFFF00"/>
                </a:highlight>
              </a:rPr>
              <a:t>Ridge</a:t>
            </a:r>
            <a:r>
              <a:rPr lang="en-US" dirty="0"/>
              <a:t>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>
                <a:highlight>
                  <a:srgbClr val="FFFF00"/>
                </a:highlight>
              </a:rPr>
              <a:t>Recursive Feature Elimination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 dirty="0"/>
              <a:t> בוחר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2638</Words>
  <Application>Microsoft Office PowerPoint</Application>
  <PresentationFormat>מסך רחב</PresentationFormat>
  <Paragraphs>387</Paragraphs>
  <Slides>55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דוגמא לאלג' בשיטת Filter Model : FCBF</vt:lpstr>
      <vt:lpstr>Wrapper Methods</vt:lpstr>
      <vt:lpstr>Wrapper Methods</vt:lpstr>
      <vt:lpstr>Embedded Methods</vt:lpstr>
      <vt:lpstr>Hybrid Methods</vt:lpstr>
      <vt:lpstr>PCA</vt:lpstr>
      <vt:lpstr>Discretization</vt:lpstr>
      <vt:lpstr>Discretization (נכון בבעיות classifcation)</vt:lpstr>
      <vt:lpstr>Feature Extraction</vt:lpstr>
      <vt:lpstr>Feature Engineering</vt:lpstr>
      <vt:lpstr>sklearn</vt:lpstr>
      <vt:lpstr>sklearn</vt:lpstr>
      <vt:lpstr>sklearn</vt:lpstr>
      <vt:lpstr>תובנות sklearn </vt:lpstr>
      <vt:lpstr>טיפול במידע חסר</vt:lpstr>
      <vt:lpstr>טיפול במידע חסר (nan)</vt:lpstr>
      <vt:lpstr>מושגים</vt:lpstr>
      <vt:lpstr>מושגים - 1</vt:lpstr>
      <vt:lpstr>מושגים - 2</vt:lpstr>
      <vt:lpstr>מושגים – 3 (הסתברות)</vt:lpstr>
      <vt:lpstr>מושגים – 4 (bias VS variance)</vt:lpstr>
      <vt:lpstr>תהליך למידה</vt:lpstr>
      <vt:lpstr>מצגת של PowerPoint‏</vt:lpstr>
      <vt:lpstr>Scaling</vt:lpstr>
      <vt:lpstr>Feature Scaling</vt:lpstr>
      <vt:lpstr>Classification</vt:lpstr>
      <vt:lpstr>Classifications models</vt:lpstr>
      <vt:lpstr>SVM / SVC (Support Vector Classifier)</vt:lpstr>
      <vt:lpstr>Linear Discriminant Analysis (אלג' סיווג)</vt:lpstr>
      <vt:lpstr>Hyperparameters</vt:lpstr>
      <vt:lpstr>Tunning Hyperparameters</vt:lpstr>
      <vt:lpstr>Cross Validation Techniques</vt:lpstr>
      <vt:lpstr>סוגי Cross Validation</vt:lpstr>
      <vt:lpstr>Scoring</vt:lpstr>
      <vt:lpstr>Score</vt:lpstr>
      <vt:lpstr>שאלות</vt:lpstr>
      <vt:lpstr>שאלות - 1</vt:lpstr>
      <vt:lpstr>שאלות - 2</vt:lpstr>
      <vt:lpstr>שאלות - 3</vt:lpstr>
      <vt:lpstr>שאלות - 4</vt:lpstr>
      <vt:lpstr>התסברות וסטיסטיקה</vt:lpstr>
      <vt:lpstr>מושגים – הסתברות </vt:lpstr>
      <vt:lpstr>statistical tests</vt:lpstr>
      <vt:lpstr>Student T test (בדיקה האם קבוצות זהות או שונות)</vt:lpstr>
      <vt:lpstr>Z test</vt:lpstr>
      <vt:lpstr>statistical tests</vt:lpstr>
      <vt:lpstr>KOLMOGOROV SMIRNOV TEST (1/3)</vt:lpstr>
      <vt:lpstr>KOLMOGOROV SMIRNOV TEST (2/3)</vt:lpstr>
      <vt:lpstr>KOLMOGOROV SMIRNOV TEST (3/3)</vt:lpstr>
      <vt:lpstr>Gradient descent (ירידת שיפוע)</vt:lpstr>
      <vt:lpstr>נושאים ללמידה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256</cp:revision>
  <dcterms:created xsi:type="dcterms:W3CDTF">2020-03-23T16:35:32Z</dcterms:created>
  <dcterms:modified xsi:type="dcterms:W3CDTF">2020-04-08T04:15:34Z</dcterms:modified>
</cp:coreProperties>
</file>