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319" r:id="rId8"/>
    <p:sldId id="269" r:id="rId9"/>
    <p:sldId id="276" r:id="rId10"/>
    <p:sldId id="292" r:id="rId11"/>
    <p:sldId id="296" r:id="rId12"/>
    <p:sldId id="261" r:id="rId13"/>
    <p:sldId id="263" r:id="rId14"/>
    <p:sldId id="262" r:id="rId15"/>
    <p:sldId id="299" r:id="rId16"/>
    <p:sldId id="290" r:id="rId17"/>
    <p:sldId id="283" r:id="rId18"/>
    <p:sldId id="272" r:id="rId19"/>
    <p:sldId id="300" r:id="rId20"/>
    <p:sldId id="291" r:id="rId21"/>
    <p:sldId id="301" r:id="rId22"/>
    <p:sldId id="271" r:id="rId23"/>
    <p:sldId id="289" r:id="rId24"/>
    <p:sldId id="274" r:id="rId25"/>
    <p:sldId id="282" r:id="rId26"/>
    <p:sldId id="302" r:id="rId27"/>
    <p:sldId id="275" r:id="rId28"/>
    <p:sldId id="303" r:id="rId29"/>
    <p:sldId id="278" r:id="rId30"/>
    <p:sldId id="304" r:id="rId31"/>
    <p:sldId id="279" r:id="rId32"/>
    <p:sldId id="288" r:id="rId33"/>
    <p:sldId id="294" r:id="rId34"/>
    <p:sldId id="306" r:id="rId35"/>
    <p:sldId id="281" r:id="rId36"/>
    <p:sldId id="307" r:id="rId37"/>
    <p:sldId id="284" r:id="rId38"/>
    <p:sldId id="309" r:id="rId39"/>
    <p:sldId id="285" r:id="rId40"/>
    <p:sldId id="298" r:id="rId41"/>
    <p:sldId id="270" r:id="rId42"/>
    <p:sldId id="277" r:id="rId43"/>
    <p:sldId id="286" r:id="rId44"/>
    <p:sldId id="293" r:id="rId45"/>
    <p:sldId id="323" r:id="rId46"/>
    <p:sldId id="314" r:id="rId47"/>
    <p:sldId id="312" r:id="rId48"/>
    <p:sldId id="311" r:id="rId49"/>
    <p:sldId id="317" r:id="rId50"/>
    <p:sldId id="315" r:id="rId51"/>
    <p:sldId id="316" r:id="rId52"/>
    <p:sldId id="310" r:id="rId53"/>
    <p:sldId id="321" r:id="rId54"/>
    <p:sldId id="318" r:id="rId55"/>
    <p:sldId id="322" r:id="rId56"/>
    <p:sldId id="320" r:id="rId5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י"ד/ניסן/תש"פ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 (חיסרון: פגיעה בהתפלגות)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r>
              <a:rPr lang="he-IL" dirty="0"/>
              <a:t> (חיסרון: פגיעה בהתפלגות)</a:t>
            </a:r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את הפקודה: </a:t>
            </a:r>
            <a:r>
              <a:rPr lang="en-US" dirty="0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 </a:t>
            </a:r>
            <a:r>
              <a:rPr lang="he-IL" dirty="0">
                <a:highlight>
                  <a:srgbClr val="FFFF00"/>
                </a:highlight>
              </a:rPr>
              <a:t>לא</a:t>
            </a:r>
          </a:p>
          <a:p>
            <a:pPr lvl="1"/>
            <a:r>
              <a:rPr lang="he-IL" dirty="0"/>
              <a:t>דוגמא לשימוש ב </a:t>
            </a:r>
            <a:r>
              <a:rPr lang="en-US" dirty="0"/>
              <a:t>ML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 dirty="0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3E5737-5258-4012-85FF-E35A12F7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5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2FCE9F-76EA-43CC-9D68-76355047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עם בוחר ב </a:t>
            </a:r>
            <a:r>
              <a:rPr lang="en-US" dirty="0"/>
              <a:t>embedded</a:t>
            </a:r>
            <a:r>
              <a:rPr lang="he-IL" dirty="0"/>
              <a:t> ורוצה גם לקבל את ה </a:t>
            </a:r>
            <a:r>
              <a:rPr lang="en-US" dirty="0"/>
              <a:t>score</a:t>
            </a:r>
            <a:r>
              <a:rPr lang="he-IL" dirty="0"/>
              <a:t>, נראה שלא ניתן</a:t>
            </a:r>
          </a:p>
          <a:p>
            <a:pPr marL="0" indent="0">
              <a:buNone/>
            </a:pPr>
            <a:r>
              <a:rPr lang="he-IL" dirty="0"/>
              <a:t>  נראה שצריך ב 2 שלבים, למה ?</a:t>
            </a:r>
          </a:p>
        </p:txBody>
      </p:sp>
    </p:spTree>
    <p:extLst>
      <p:ext uri="{BB962C8B-B14F-4D97-AF65-F5344CB8AC3E}">
        <p14:creationId xmlns:p14="http://schemas.microsoft.com/office/powerpoint/2010/main" val="4286939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התסברות</a:t>
            </a:r>
            <a:r>
              <a:rPr lang="he-IL" dirty="0"/>
              <a:t> </a:t>
            </a:r>
            <a:r>
              <a:rPr lang="he-IL" dirty="0" err="1"/>
              <a:t>וסטיסטיקה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56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FFCDF-1469-4B08-B0A7-CA7FA3D8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הסתברות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57763-B028-4A89-8372-657023AF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</a:t>
            </a:r>
            <a:endParaRPr lang="he-IL" dirty="0"/>
          </a:p>
          <a:p>
            <a:pPr lvl="1"/>
            <a:r>
              <a:rPr lang="he-IL" dirty="0"/>
              <a:t>סיכוי שמ"מ יתקיים</a:t>
            </a:r>
          </a:p>
          <a:p>
            <a:pPr lvl="1"/>
            <a:r>
              <a:rPr lang="he-IL" dirty="0"/>
              <a:t>נניח </a:t>
            </a:r>
            <a:r>
              <a:rPr lang="en-US" dirty="0"/>
              <a:t>f(x)</a:t>
            </a:r>
            <a:r>
              <a:rPr lang="he-IL" dirty="0"/>
              <a:t> מה הסיכוי ש </a:t>
            </a:r>
            <a:r>
              <a:rPr lang="en-US" dirty="0"/>
              <a:t>X</a:t>
            </a:r>
            <a:r>
              <a:rPr lang="he-IL" dirty="0"/>
              <a:t> יתקיים</a:t>
            </a:r>
          </a:p>
          <a:p>
            <a:r>
              <a:rPr lang="en-US" dirty="0"/>
              <a:t>CDF</a:t>
            </a:r>
            <a:endParaRPr lang="he-IL" dirty="0"/>
          </a:p>
          <a:p>
            <a:pPr lvl="1"/>
            <a:r>
              <a:rPr lang="he-IL" dirty="0"/>
              <a:t>סיכוי שמ"מ יהיה קטן שווה לערך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לדוגמא: עבור </a:t>
            </a:r>
            <a:r>
              <a:rPr lang="en-US" dirty="0"/>
              <a:t>x=3</a:t>
            </a:r>
            <a:r>
              <a:rPr lang="he-IL" dirty="0"/>
              <a:t>, בודקים את כל הטווח </a:t>
            </a:r>
            <a:r>
              <a:rPr lang="en-US" dirty="0"/>
              <a:t>[1..3]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BFD86D2-C365-4BB3-97E8-9297EDED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9" y="1284626"/>
            <a:ext cx="4124325" cy="47148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6A7783-AFDE-4345-8BBF-F0AB04D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61" y="104434"/>
            <a:ext cx="3219121" cy="15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2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hypothesis </a:t>
            </a:r>
            <a:endParaRPr lang="he-IL" sz="2400" dirty="0"/>
          </a:p>
          <a:p>
            <a:pPr lvl="1"/>
            <a:r>
              <a:rPr lang="he-IL" dirty="0"/>
              <a:t>השערה שאין לה מספיק ראיות ולכן יש צורך ביותר ניסויים (על מנת להוכיח או להפריך)</a:t>
            </a:r>
          </a:p>
          <a:p>
            <a:endParaRPr lang="he-IL" dirty="0"/>
          </a:p>
          <a:p>
            <a:r>
              <a:rPr lang="en-US" dirty="0"/>
              <a:t>null hypothesis</a:t>
            </a:r>
          </a:p>
          <a:p>
            <a:pPr lvl="1"/>
            <a:r>
              <a:rPr lang="he-IL" dirty="0"/>
              <a:t>הפרכת השערה, הכוונה שאשערה אינו נכונה.</a:t>
            </a:r>
          </a:p>
          <a:p>
            <a:pPr lvl="1"/>
            <a:r>
              <a:rPr lang="he-IL" dirty="0"/>
              <a:t>אם </a:t>
            </a:r>
            <a:r>
              <a:rPr lang="en-US" dirty="0"/>
              <a:t>null hypothesis = true</a:t>
            </a:r>
            <a:r>
              <a:rPr lang="he-IL" dirty="0"/>
              <a:t> אז האשערה כנראה נכונה</a:t>
            </a:r>
          </a:p>
          <a:p>
            <a:pPr lvl="1"/>
            <a:r>
              <a:rPr lang="he-IL" dirty="0"/>
              <a:t>זו השערה האומרת כי אין כל שוני בין שני המשתנים בהשערה.</a:t>
            </a:r>
          </a:p>
          <a:p>
            <a:pPr lvl="1"/>
            <a:r>
              <a:rPr lang="en-US" dirty="0"/>
              <a:t>Null</a:t>
            </a:r>
            <a:r>
              <a:rPr lang="he-IL" dirty="0"/>
              <a:t> - בהינתן 2 קבוצות דגימה, ה </a:t>
            </a:r>
            <a:r>
              <a:rPr lang="en-US" dirty="0"/>
              <a:t>mean</a:t>
            </a:r>
            <a:r>
              <a:rPr lang="he-IL" dirty="0"/>
              <a:t> שלהם שווה</a:t>
            </a:r>
          </a:p>
          <a:p>
            <a:pPr lvl="1"/>
            <a:r>
              <a:rPr lang="en-US" dirty="0"/>
              <a:t>Alternative</a:t>
            </a:r>
            <a:r>
              <a:rPr lang="he-IL" dirty="0"/>
              <a:t> – אימות העשרה</a:t>
            </a:r>
          </a:p>
          <a:p>
            <a:pPr lvl="1"/>
            <a:endParaRPr lang="he-IL" dirty="0"/>
          </a:p>
          <a:p>
            <a:r>
              <a:rPr lang="en-US" dirty="0"/>
              <a:t>Critical value</a:t>
            </a:r>
            <a:endParaRPr lang="he-IL" dirty="0"/>
          </a:p>
          <a:p>
            <a:pPr lvl="1"/>
            <a:r>
              <a:rPr lang="he-IL" dirty="0"/>
              <a:t>נקודה(נקודות) על הגרף שמציינות שדגימות מעבר לסף זה אינם מקיימות את </a:t>
            </a:r>
            <a:r>
              <a:rPr lang="en-US" dirty="0"/>
              <a:t>null hypothesis</a:t>
            </a:r>
            <a:r>
              <a:rPr lang="he-IL" dirty="0"/>
              <a:t>. </a:t>
            </a:r>
          </a:p>
          <a:p>
            <a:pPr lvl="1"/>
            <a:r>
              <a:rPr lang="he-IL" dirty="0"/>
              <a:t>ככל שהערך גבוהה יותר, כך סיכוי נמוך שההסתברות של 2 דגימות שייכות לאותה התפלגות</a:t>
            </a:r>
          </a:p>
        </p:txBody>
      </p:sp>
    </p:spTree>
    <p:extLst>
      <p:ext uri="{BB962C8B-B14F-4D97-AF65-F5344CB8AC3E}">
        <p14:creationId xmlns:p14="http://schemas.microsoft.com/office/powerpoint/2010/main" val="2615781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 test</a:t>
            </a:r>
            <a:r>
              <a:rPr lang="he-IL" dirty="0"/>
              <a:t> (בדיקה האם קבוצות זהות או שונות)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כל שהערך </a:t>
            </a:r>
            <a:r>
              <a:rPr lang="he-IL" dirty="0" err="1"/>
              <a:t>התוצאתי</a:t>
            </a:r>
            <a:r>
              <a:rPr lang="he-IL" dirty="0"/>
              <a:t> גבוה – סיכוי גבוהה שהקבוצות שונות</a:t>
            </a:r>
          </a:p>
          <a:p>
            <a:pPr lvl="1"/>
            <a:r>
              <a:rPr lang="he-IL" dirty="0"/>
              <a:t>מבחן הבודק את השוני בדגימות בין קבוצות והשוני בתוך הקבוצות.</a:t>
            </a:r>
          </a:p>
          <a:p>
            <a:pPr lvl="1"/>
            <a:r>
              <a:rPr lang="he-IL" dirty="0">
                <a:highlight>
                  <a:srgbClr val="FFFF00"/>
                </a:highlight>
              </a:rPr>
              <a:t>הנחה: התפלגות נורמאלית (ניתן להניח שלא במרחב דגימה גדולה עם סיכוי לשגיאה)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משווה </a:t>
            </a:r>
            <a:r>
              <a:rPr lang="en-US" dirty="0"/>
              <a:t>mean</a:t>
            </a:r>
            <a:r>
              <a:rPr lang="he-IL" dirty="0"/>
              <a:t> של 2 קבוצת דגימות</a:t>
            </a:r>
          </a:p>
          <a:p>
            <a:pPr lvl="1"/>
            <a:r>
              <a:rPr lang="he-IL" dirty="0"/>
              <a:t>מבחן </a:t>
            </a:r>
            <a:r>
              <a:rPr lang="en-US" dirty="0"/>
              <a:t>t</a:t>
            </a:r>
            <a:r>
              <a:rPr lang="he-IL" dirty="0"/>
              <a:t> משמש כאשר הממוצע וסטיית התקן של מרחב הדגימה לא ידוע.</a:t>
            </a:r>
          </a:p>
          <a:p>
            <a:pPr lvl="1"/>
            <a:endParaRPr lang="he-I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09ECF6B-BEB0-430B-ADC1-725C7045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57" y="3844550"/>
            <a:ext cx="4868761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pPr lvl="1"/>
            <a:r>
              <a:rPr lang="he-IL" dirty="0"/>
              <a:t>מבחן </a:t>
            </a:r>
            <a:r>
              <a:rPr lang="en-US" dirty="0"/>
              <a:t>Z</a:t>
            </a:r>
            <a:r>
              <a:rPr lang="he-IL" dirty="0"/>
              <a:t> בודק שדגימה שייכת לאותה אוכלוסיית מדגם</a:t>
            </a:r>
          </a:p>
          <a:p>
            <a:pPr lvl="1"/>
            <a:r>
              <a:rPr lang="he-IL" dirty="0"/>
              <a:t>הנחה: התפלגות נורמאלית</a:t>
            </a:r>
          </a:p>
        </p:txBody>
      </p:sp>
      <p:pic>
        <p:nvPicPr>
          <p:cNvPr id="8" name="Picture 4" descr="Z TEST OF HYPOTHESIS ABOUT mu">
            <a:extLst>
              <a:ext uri="{FF2B5EF4-FFF2-40B4-BE49-F238E27FC236}">
                <a16:creationId xmlns:a16="http://schemas.microsoft.com/office/drawing/2014/main" id="{67099621-F4D6-4527-9082-C5217540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17" y="2913201"/>
            <a:ext cx="5018433" cy="28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53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E46E9D-7B8F-4C0C-970C-665A371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30E94D-72E9-4C4F-9648-3789DA67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4511" cy="4351338"/>
          </a:xfrm>
        </p:spPr>
        <p:txBody>
          <a:bodyPr>
            <a:normAutofit/>
          </a:bodyPr>
          <a:lstStyle/>
          <a:p>
            <a:r>
              <a:rPr lang="en-US" dirty="0"/>
              <a:t>ANOVA</a:t>
            </a:r>
            <a:endParaRPr lang="he-IL" dirty="0"/>
          </a:p>
          <a:p>
            <a:pPr lvl="1"/>
            <a:r>
              <a:rPr lang="he-IL" dirty="0"/>
              <a:t>בדיקה האם למספר דגימות יש את אותו </a:t>
            </a:r>
            <a:r>
              <a:rPr lang="en-US" dirty="0"/>
              <a:t>mean </a:t>
            </a:r>
            <a:r>
              <a:rPr lang="he-IL" dirty="0"/>
              <a:t> (או שאחת או יותר מהדגימות שונה משמעותית מהאחרות)</a:t>
            </a:r>
          </a:p>
          <a:p>
            <a:r>
              <a:rPr lang="en-US" dirty="0"/>
              <a:t>Chi-Square Test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מבחן זה נועד להשוות בין משתני קטגוריה</a:t>
            </a:r>
          </a:p>
          <a:p>
            <a:pPr lvl="1"/>
            <a:r>
              <a:rPr lang="he-IL" dirty="0"/>
              <a:t>ערך נמוך – אותה קטגוריה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1389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2"/>
            <a:ext cx="10515600" cy="1325563"/>
          </a:xfrm>
        </p:spPr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(1/3)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90"/>
            <a:ext cx="11128899" cy="4705972"/>
          </a:xfrm>
        </p:spPr>
        <p:txBody>
          <a:bodyPr>
            <a:normAutofit/>
          </a:bodyPr>
          <a:lstStyle/>
          <a:p>
            <a:r>
              <a:rPr lang="he-IL" sz="1800" dirty="0"/>
              <a:t>מבחן המציין האם 2 מערכי נתונים שונים משמעותית אחד מהשני</a:t>
            </a:r>
          </a:p>
          <a:p>
            <a:r>
              <a:rPr lang="he-IL" sz="1800" dirty="0"/>
              <a:t>מבחן שבודק גם האם </a:t>
            </a:r>
            <a:r>
              <a:rPr lang="en-US" sz="1800" dirty="0"/>
              <a:t>X</a:t>
            </a:r>
            <a:r>
              <a:rPr lang="he-IL" sz="1800" dirty="0"/>
              <a:t> ו </a:t>
            </a:r>
            <a:r>
              <a:rPr lang="en-US" sz="1800" dirty="0"/>
              <a:t>Y</a:t>
            </a:r>
            <a:r>
              <a:rPr lang="he-IL" sz="1800" dirty="0"/>
              <a:t> מאותה התפלגות</a:t>
            </a:r>
          </a:p>
          <a:p>
            <a:r>
              <a:rPr lang="he-IL" sz="1800" dirty="0"/>
              <a:t>ניתן גם לבדוק האם התפלגות מסוימת היא נורמאלית או לא.</a:t>
            </a:r>
          </a:p>
          <a:p>
            <a:r>
              <a:rPr lang="he-IL" sz="1800" dirty="0"/>
              <a:t>יש 2 מבחנים:</a:t>
            </a:r>
          </a:p>
          <a:p>
            <a:pPr lvl="1"/>
            <a:r>
              <a:rPr lang="en-US" sz="1800" dirty="0"/>
              <a:t>One sample</a:t>
            </a:r>
            <a:r>
              <a:rPr lang="he-IL" sz="1800" dirty="0"/>
              <a:t> – בודק עד כמה דגימה דומה להתפלגות </a:t>
            </a:r>
            <a:r>
              <a:rPr lang="he-IL" sz="1800" dirty="0" err="1"/>
              <a:t>מסויימת</a:t>
            </a:r>
            <a:endParaRPr lang="he-IL" sz="1800" dirty="0"/>
          </a:p>
          <a:p>
            <a:pPr lvl="1"/>
            <a:r>
              <a:rPr lang="en-US" sz="1800" dirty="0"/>
              <a:t>2 samples (independent samples)</a:t>
            </a:r>
            <a:r>
              <a:rPr lang="he-IL" sz="1800" dirty="0"/>
              <a:t> - בודק עד כמה שתי התפלגויות דומות</a:t>
            </a:r>
          </a:p>
          <a:p>
            <a:r>
              <a:rPr lang="he-IL" sz="1800" dirty="0"/>
              <a:t>ערכים חוזרים:</a:t>
            </a:r>
          </a:p>
          <a:p>
            <a:pPr lvl="1"/>
            <a:r>
              <a:rPr lang="en-US" sz="1800" dirty="0" err="1"/>
              <a:t>Pvalue</a:t>
            </a:r>
            <a:r>
              <a:rPr lang="he-IL" sz="1800" dirty="0"/>
              <a:t> – מציין עד כמה המשתנים שונים זה מי זה. (ככל שהערך קטן יותר, כך המשתנים שונים יותר אחד מהשני)</a:t>
            </a:r>
          </a:p>
          <a:p>
            <a:pPr lvl="1"/>
            <a:r>
              <a:rPr lang="en-US" sz="1800" dirty="0"/>
              <a:t>D </a:t>
            </a:r>
            <a:r>
              <a:rPr lang="en-US" sz="1800" dirty="0" err="1"/>
              <a:t>statisitcs</a:t>
            </a:r>
            <a:r>
              <a:rPr lang="he-IL" sz="1800" dirty="0"/>
              <a:t> – </a:t>
            </a:r>
            <a:r>
              <a:rPr lang="en-US" sz="1800" dirty="0"/>
              <a:t>distance</a:t>
            </a:r>
            <a:r>
              <a:rPr lang="he-IL" sz="1800" dirty="0"/>
              <a:t>, מה המרחק המקסימאלי, בין 2 נקודות  מבין 2 ההתפלגויות בגרף </a:t>
            </a:r>
            <a:r>
              <a:rPr lang="en-US" sz="1800" dirty="0"/>
              <a:t>CRF</a:t>
            </a:r>
            <a:r>
              <a:rPr lang="he-IL" sz="1800" dirty="0"/>
              <a:t> [ערכים בין 0 ל 1]</a:t>
            </a:r>
            <a:br>
              <a:rPr lang="en-US" sz="1800" dirty="0"/>
            </a:br>
            <a:r>
              <a:rPr lang="he-IL" sz="1800" dirty="0"/>
              <a:t>ככל שהמספר גדול יותר – כך יש נקודה (או נקודות) שהמרחק דין גדול </a:t>
            </a:r>
            <a:r>
              <a:rPr lang="he-IL" sz="1800" dirty="0" err="1"/>
              <a:t>בינהם</a:t>
            </a:r>
            <a:r>
              <a:rPr lang="he-IL" sz="1800" dirty="0"/>
              <a:t>).</a:t>
            </a:r>
          </a:p>
          <a:p>
            <a:endParaRPr lang="he-IL" sz="1800" dirty="0"/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4" y="1281390"/>
            <a:ext cx="3236114" cy="17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mogorov-Smirnov Test - Line Chart of Observed and Expected Relative Frequencies">
            <a:extLst>
              <a:ext uri="{FF2B5EF4-FFF2-40B4-BE49-F238E27FC236}">
                <a16:creationId xmlns:a16="http://schemas.microsoft.com/office/drawing/2014/main" id="{B16256D6-CC89-4C1E-9C80-87B0014E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80" y="4691270"/>
            <a:ext cx="5554969" cy="20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(2/3)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899" cy="4351338"/>
          </a:xfrm>
        </p:spPr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בהינתן התפלגויות שונות (</a:t>
            </a:r>
            <a:r>
              <a:rPr lang="he-IL" dirty="0" err="1"/>
              <a:t>היסטוגרמות</a:t>
            </a:r>
            <a:r>
              <a:rPr lang="he-IL" dirty="0"/>
              <a:t>) רוצים לבדוק האם מדובר במספר משתמשים שונים (וכמה).</a:t>
            </a:r>
          </a:p>
          <a:p>
            <a:pPr lvl="1"/>
            <a:r>
              <a:rPr lang="he-IL" dirty="0"/>
              <a:t>כלומר אם המבחן מציין שהתפלגויות שונות -&gt; 2 משתמשים שונים -&gt; כך נבדוק לכל זוג</a:t>
            </a:r>
          </a:p>
        </p:txBody>
      </p:sp>
      <p:pic>
        <p:nvPicPr>
          <p:cNvPr id="1026" name="Picture 2" descr="Kolmogorov Smirnov One Sample Test What Is It Histogram">
            <a:extLst>
              <a:ext uri="{FF2B5EF4-FFF2-40B4-BE49-F238E27FC236}">
                <a16:creationId xmlns:a16="http://schemas.microsoft.com/office/drawing/2014/main" id="{BA2F5EBD-2472-4DE2-B14E-00D1C3BA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6" y="3883584"/>
            <a:ext cx="5337313" cy="29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48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r>
              <a:rPr lang="he-IL" dirty="0"/>
              <a:t> (3/3)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אין הנחה לגבי סוג ההתפלגות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69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75E87E-80A6-4D20-B338-E6FDCDB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r>
              <a:rPr lang="he-IL" dirty="0"/>
              <a:t> (ירידת שיפוע)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E34541-CB83-4FD5-BD23-E0EFEF03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אלגוריתם </a:t>
            </a:r>
            <a:r>
              <a:rPr lang="he-IL" dirty="0" err="1"/>
              <a:t>אופטמיזציה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אלגוריתם המחפש את המינימום מקומי.</a:t>
            </a:r>
          </a:p>
          <a:p>
            <a:pPr lvl="1"/>
            <a:r>
              <a:rPr lang="he-IL" dirty="0"/>
              <a:t>אלגוריתם מתחיל מנקודה אקראית ומשם מחפש את המינימום הקרוב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Learning rate</a:t>
            </a:r>
            <a:r>
              <a:rPr lang="he-IL" dirty="0"/>
              <a:t>. אם הקצב גבוהה, אפשר לפספס את המינימום.</a:t>
            </a:r>
          </a:p>
          <a:p>
            <a:r>
              <a:rPr lang="he-IL" dirty="0"/>
              <a:t>סוגים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  <a:p>
            <a:r>
              <a:rPr lang="he-IL" dirty="0"/>
              <a:t>שימושים:</a:t>
            </a:r>
          </a:p>
          <a:p>
            <a:pPr lvl="1"/>
            <a:r>
              <a:rPr lang="he-IL" dirty="0"/>
              <a:t>עדכון פרמטרי מודל (נקראים </a:t>
            </a:r>
            <a:r>
              <a:rPr lang="en-US" dirty="0"/>
              <a:t>cost function</a:t>
            </a:r>
            <a:r>
              <a:rPr lang="he-IL" dirty="0"/>
              <a:t> שהם ה </a:t>
            </a:r>
            <a:r>
              <a:rPr lang="en-US" dirty="0"/>
              <a:t>error/loss</a:t>
            </a:r>
            <a:r>
              <a:rPr lang="he-IL" dirty="0"/>
              <a:t> ורוצים את המינימום שלהם לטובת תוצאה טובה)</a:t>
            </a:r>
          </a:p>
          <a:p>
            <a:pPr lvl="2"/>
            <a:r>
              <a:rPr lang="he-IL" dirty="0"/>
              <a:t>מקדמים ב </a:t>
            </a:r>
            <a:r>
              <a:rPr lang="en-US" dirty="0"/>
              <a:t>Linear Regression</a:t>
            </a:r>
            <a:endParaRPr lang="he-IL" dirty="0"/>
          </a:p>
          <a:p>
            <a:pPr lvl="2"/>
            <a:r>
              <a:rPr lang="he-IL" dirty="0"/>
              <a:t>משקלים ב </a:t>
            </a:r>
            <a:r>
              <a:rPr lang="en-US" dirty="0"/>
              <a:t>Neural Networks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985BDE-9DE4-4A11-9C8F-8D5DCE30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9" y="238539"/>
            <a:ext cx="3986861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49C67E-BA3E-4F72-B9F7-9C2D3132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5" y="2710829"/>
            <a:ext cx="3535508" cy="21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8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D358CA-2799-43A2-A879-FC89C68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נושאים ללמידה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CE471C-13AE-4C14-9982-48332E91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</a:t>
            </a:r>
            <a:r>
              <a:rPr lang="he-IL" dirty="0"/>
              <a:t> ו </a:t>
            </a:r>
            <a:r>
              <a:rPr lang="en-US" dirty="0"/>
              <a:t>t-test</a:t>
            </a:r>
            <a:r>
              <a:rPr lang="he-IL" dirty="0"/>
              <a:t> בקשר בין התכונות ב </a:t>
            </a:r>
            <a:r>
              <a:rPr lang="en-US" dirty="0"/>
              <a:t>filter model</a:t>
            </a:r>
            <a:endParaRPr lang="he-IL" dirty="0"/>
          </a:p>
          <a:p>
            <a:r>
              <a:rPr lang="he-IL" dirty="0"/>
              <a:t>בנוסף לנקודה מעלה לבדוק מול </a:t>
            </a:r>
            <a:r>
              <a:rPr lang="en-US" dirty="0" err="1"/>
              <a:t>entroy</a:t>
            </a:r>
            <a:r>
              <a:rPr lang="he-IL" dirty="0"/>
              <a:t> ו </a:t>
            </a:r>
            <a:r>
              <a:rPr lang="en-US" dirty="0" err="1"/>
              <a:t>corr</a:t>
            </a:r>
            <a:r>
              <a:rPr lang="he-IL" dirty="0"/>
              <a:t> ו </a:t>
            </a:r>
            <a:r>
              <a:rPr lang="en-US" dirty="0"/>
              <a:t>mi</a:t>
            </a:r>
            <a:r>
              <a:rPr lang="he-IL" dirty="0"/>
              <a:t> (ממש 5 </a:t>
            </a:r>
            <a:r>
              <a:rPr lang="en-US" dirty="0"/>
              <a:t>plots</a:t>
            </a:r>
            <a:r>
              <a:rPr lang="he-IL" dirty="0"/>
              <a:t>)</a:t>
            </a:r>
          </a:p>
          <a:p>
            <a:r>
              <a:rPr lang="he-IL" dirty="0"/>
              <a:t>יצירת </a:t>
            </a:r>
            <a:r>
              <a:rPr lang="en-US" dirty="0"/>
              <a:t>DS</a:t>
            </a:r>
            <a:r>
              <a:rPr lang="he-IL" dirty="0"/>
              <a:t> ובדיקה</a:t>
            </a:r>
          </a:p>
          <a:p>
            <a:r>
              <a:rPr lang="en-US" dirty="0"/>
              <a:t>Gradient descent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Kerras</a:t>
            </a:r>
            <a:r>
              <a:rPr lang="he-IL" dirty="0"/>
              <a:t> על האירוסים (נניח 3 ו 5 שכבות </a:t>
            </a:r>
            <a:r>
              <a:rPr lang="en-US" dirty="0"/>
              <a:t>full connected</a:t>
            </a:r>
            <a:r>
              <a:rPr lang="he-IL" dirty="0"/>
              <a:t>)</a:t>
            </a:r>
          </a:p>
          <a:p>
            <a:r>
              <a:rPr lang="en-US" dirty="0"/>
              <a:t>Dynamic systems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745E44-D3C1-44B4-9D85-4C882C5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917D1B-E8D7-4814-BA16-0F2E007F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6" y="2923362"/>
            <a:ext cx="2196092" cy="1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5406D-3006-4552-8EC3-DC50FB29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0754"/>
            <a:ext cx="5945187" cy="40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71CF4F-35D1-4AD6-A3C2-0878ECE3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0754"/>
            <a:ext cx="5487203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2663</Words>
  <Application>Microsoft Office PowerPoint</Application>
  <PresentationFormat>מסך רחב</PresentationFormat>
  <Paragraphs>390</Paragraphs>
  <Slides>56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שאלות 5</vt:lpstr>
      <vt:lpstr>התסברות וסטיסטיקה</vt:lpstr>
      <vt:lpstr>מושגים – הסתברות </vt:lpstr>
      <vt:lpstr>statistical tests</vt:lpstr>
      <vt:lpstr>Student T test (בדיקה האם קבוצות זהות או שונות)</vt:lpstr>
      <vt:lpstr>Z test</vt:lpstr>
      <vt:lpstr>statistical tests</vt:lpstr>
      <vt:lpstr>KOLMOGOROV SMIRNOV TEST (1/3)</vt:lpstr>
      <vt:lpstr>KOLMOGOROV SMIRNOV TEST (2/3)</vt:lpstr>
      <vt:lpstr>KOLMOGOROV SMIRNOV TEST (3/3)</vt:lpstr>
      <vt:lpstr>Gradient descent (ירידת שיפוע)</vt:lpstr>
      <vt:lpstr>נושאים ללמידה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262</cp:revision>
  <dcterms:created xsi:type="dcterms:W3CDTF">2020-03-23T16:35:32Z</dcterms:created>
  <dcterms:modified xsi:type="dcterms:W3CDTF">2020-04-08T14:24:22Z</dcterms:modified>
</cp:coreProperties>
</file>