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776B5A-931A-466A-865B-6411670F5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21E1C99-DCA8-4643-9644-BF80833E6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29963C0-BDBE-4DD3-9C02-3A328563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י"ט/ניסן/תש"פ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473C3F8-A738-4C57-AA18-1273868A0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AABD767-1666-423E-9878-AC1C467B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922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77878C-A4EE-4DC7-9364-4AC14256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D4A856E-5650-4F09-B68C-B5C8AB16D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EA07B56-F3BF-4E5D-B98B-3A6B0E06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י"ט/ניסן/תש"פ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9BFBABB-042C-411F-88F5-4F8CAAFD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139CB7A-4B6F-43B4-B02B-FC30293B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817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27A2A1D-5BAD-4AB8-82D6-573F827A3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2502C10-A6D0-4021-AA7D-7E70DA9E9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8A6E03F-CCE6-40D8-B363-D49CAA4D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י"ט/ניסן/תש"פ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C7F68BA-493F-4A6F-91A3-3A8479199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B7ED9F7-1AE6-49E3-8972-2D995819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174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AC50D2-C8C0-418A-8650-EBDB4DCB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0A5C4EE-EC96-4F63-B9EC-851C6CDCC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3D08417-8FAE-4B40-AEA8-92DAEB73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י"ט/ניסן/תש"פ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E5FB72F-E36B-4113-9BC0-ABCEFB6D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AC68D59-D829-40D3-9E32-15F8E0A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278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4DAB99-46DA-4E19-9D9D-E19E62CE5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864447A-0DAF-402E-9B48-07B28D736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AE4FBC3-4ED9-4631-8BF3-005E5447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י"ט/ניסן/תש"פ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530FEF3-9BB2-4C93-A6D6-132A162B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42CE697-1AF6-481E-A98A-E4A9A088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008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C7F222-A01A-47BE-AB7D-52C3BF9D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36268C8-9365-4AB9-B5AF-889F63A8D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395F6E1-C2D1-4D85-9BDF-1C11F61F9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D03B7D2-B85E-47E7-A191-A0F64B9B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י"ט/ניסן/תש"פ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9D882CB-D123-4A78-A3AB-4B593EE5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DECEE05-3A52-44A5-975D-CA885678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030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F71E65-BBF9-4FDC-9D4E-7EC90E28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262E0BF-0D60-4D28-B2F3-623300395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B9C99AD-68A5-420D-9F7E-025223336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F4B3A32-C228-4978-AF7B-066E7093F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C3412FA7-4B57-4FE0-B0BE-51529F398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F036DCA-5453-47FE-A179-B02F2D9A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י"ט/ניסן/תש"פ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61A98D9-5911-44B0-9BA2-5627D214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C97DDDA-EED8-45A3-B903-687F5D5DF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562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7FE0D9-5DFC-4949-9716-2031766F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33CAA6E-0B6A-4726-8B02-395D17AD0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י"ט/ניסן/תש"פ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145202E-F965-4F93-8231-DECE7325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16C921F-CE76-4979-AC52-19B37DFA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06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AAC54B4-786B-4084-83CE-C68214D8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י"ט/ניסן/תש"פ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07DC631-BAAE-4655-8991-99D0ED6A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AD008A8-590E-45F7-B262-721DFF53E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273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24E282-01E9-49BE-AAA8-4660BE4A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2AAB25D-E6FE-4DEE-A308-BE3F8CF90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1839421-12F5-4FF8-AB71-F2FBEFF62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B2244DC-9499-4DAE-A623-BA23C4861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י"ט/ניסן/תש"פ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3C6E3F5-9EB8-45FA-A2E0-71153FCE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E2FA47C-D612-4436-B5AF-E9833160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92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4DF24C-C2B0-4FE6-BED1-FBADF11B1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FC320C3-F68F-40EB-8148-538E41942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878F73E-94FC-47F7-99BE-8E93B3559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20F67F3-F747-41DE-8242-81EF9F65F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י"ט/ניסן/תש"פ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F59D8A2-E0E2-4F0F-8663-0F3D55A80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A6C8496-7BEF-4242-BF9D-E7E3FC9B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273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B81EC036-6DD8-4345-B93E-158AF43B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206938F-111C-4739-BD6C-903F4AD3F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9741AEA-DDD4-4C3B-A3E4-858900AAD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87E8C-70FF-403C-A429-12AC23178795}" type="datetimeFigureOut">
              <a:rPr lang="he-IL" smtClean="0"/>
              <a:t>י"ט/ניסן/תש"פ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09DCB70-2E52-4D09-B102-E72E7DB9E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91B8433-602F-4420-AA39-90CD94C06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496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003E9E-7AED-48C2-9971-F8C51B4EAE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66D7B4C-0E90-4003-89AC-58772F15B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3416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AD0DC6-D429-4FC1-B906-205A7857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בניית מודול </a:t>
            </a:r>
            <a:r>
              <a:rPr lang="en-US" dirty="0"/>
              <a:t>(Sequential VS Functional)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E5F19FE-A80D-4E87-B143-FFA52B655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 </a:t>
            </a:r>
          </a:p>
          <a:p>
            <a:pPr lvl="1"/>
            <a:r>
              <a:rPr lang="he-IL" dirty="0"/>
              <a:t>כמו </a:t>
            </a:r>
            <a:r>
              <a:rPr lang="en-US" dirty="0"/>
              <a:t>stack</a:t>
            </a:r>
            <a:r>
              <a:rPr lang="he-IL" dirty="0"/>
              <a:t> שמוסיפים שכבות</a:t>
            </a:r>
          </a:p>
          <a:p>
            <a:r>
              <a:rPr lang="en-US" dirty="0"/>
              <a:t>Functional</a:t>
            </a:r>
            <a:endParaRPr lang="he-IL" dirty="0"/>
          </a:p>
          <a:p>
            <a:pPr lvl="1"/>
            <a:r>
              <a:rPr lang="he-IL" dirty="0"/>
              <a:t>בניית גרף של ממש (לא חייב להיות לפי סדר השכבות)</a:t>
            </a:r>
          </a:p>
        </p:txBody>
      </p:sp>
    </p:spTree>
    <p:extLst>
      <p:ext uri="{BB962C8B-B14F-4D97-AF65-F5344CB8AC3E}">
        <p14:creationId xmlns:p14="http://schemas.microsoft.com/office/powerpoint/2010/main" val="207412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29A6149-D70A-4656-896D-228EE1946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optimizers</a:t>
            </a:r>
            <a:r>
              <a:rPr lang="en-US" i="1" dirty="0"/>
              <a:t> 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5C3410-11B3-4427-9D68-C2A5645B0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מטרה: למזער את ה </a:t>
            </a:r>
            <a:r>
              <a:rPr lang="en-US" dirty="0"/>
              <a:t>Error function</a:t>
            </a:r>
            <a:r>
              <a:rPr lang="he-IL" dirty="0"/>
              <a:t> </a:t>
            </a:r>
            <a:r>
              <a:rPr lang="en-US" dirty="0"/>
              <a:t>E(X)</a:t>
            </a:r>
            <a:r>
              <a:rPr lang="he-IL" dirty="0"/>
              <a:t> (נקרא גם </a:t>
            </a:r>
            <a:r>
              <a:rPr lang="en-US" dirty="0"/>
              <a:t>Loss function</a:t>
            </a:r>
            <a:r>
              <a:rPr lang="he-IL" dirty="0"/>
              <a:t>)</a:t>
            </a:r>
          </a:p>
          <a:p>
            <a:r>
              <a:rPr lang="he-IL" dirty="0"/>
              <a:t>יש 2 קטגוריות:</a:t>
            </a:r>
          </a:p>
          <a:p>
            <a:pPr lvl="1"/>
            <a:r>
              <a:rPr lang="he-IL" dirty="0"/>
              <a:t>אופטימיזציה מסדר ראשון:</a:t>
            </a:r>
          </a:p>
          <a:p>
            <a:pPr lvl="2"/>
            <a:r>
              <a:rPr lang="he-IL" dirty="0"/>
              <a:t>נגזרת מסדר ראשון</a:t>
            </a:r>
          </a:p>
          <a:p>
            <a:pPr lvl="2"/>
            <a:r>
              <a:rPr lang="en-US" dirty="0"/>
              <a:t>Gradian Descent</a:t>
            </a:r>
            <a:endParaRPr lang="he-IL" dirty="0"/>
          </a:p>
          <a:p>
            <a:pPr lvl="1"/>
            <a:r>
              <a:rPr lang="he-IL" dirty="0"/>
              <a:t>אופטימיזציה מסדר שני:</a:t>
            </a:r>
          </a:p>
          <a:p>
            <a:pPr lvl="2"/>
            <a:r>
              <a:rPr lang="he-IL" dirty="0"/>
              <a:t>נגזרת מסדר שני (נקרא גם </a:t>
            </a:r>
            <a:r>
              <a:rPr lang="en-US" dirty="0"/>
              <a:t>Hessian</a:t>
            </a:r>
            <a:r>
              <a:rPr lang="he-IL" dirty="0"/>
              <a:t>).</a:t>
            </a:r>
          </a:p>
          <a:p>
            <a:pPr lvl="2"/>
            <a:r>
              <a:rPr lang="he-IL" dirty="0"/>
              <a:t>ניתן לדעת (לפי נגזרת שנייה) האם  הנגזרת הראשונה עולה או יורדת</a:t>
            </a:r>
          </a:p>
          <a:p>
            <a:r>
              <a:rPr lang="he-IL" dirty="0"/>
              <a:t>מושגים:</a:t>
            </a:r>
          </a:p>
          <a:p>
            <a:pPr lvl="1"/>
            <a:r>
              <a:rPr lang="en-US" dirty="0"/>
              <a:t>Hessian Matrix</a:t>
            </a:r>
            <a:r>
              <a:rPr lang="he-IL" dirty="0"/>
              <a:t> – מטריצה ריבועית עם נגזרות חלקיות מסדר שני</a:t>
            </a:r>
          </a:p>
        </p:txBody>
      </p:sp>
    </p:spTree>
    <p:extLst>
      <p:ext uri="{BB962C8B-B14F-4D97-AF65-F5344CB8AC3E}">
        <p14:creationId xmlns:p14="http://schemas.microsoft.com/office/powerpoint/2010/main" val="2290846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29A6149-D70A-4656-896D-228EE1946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optimizers</a:t>
            </a:r>
            <a:r>
              <a:rPr lang="en-US" i="1" dirty="0"/>
              <a:t> 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5C3410-11B3-4427-9D68-C2A5645B0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סוגים:</a:t>
            </a:r>
          </a:p>
          <a:p>
            <a:pPr lvl="1"/>
            <a:r>
              <a:rPr lang="en-US" dirty="0"/>
              <a:t>Gradient Descent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9669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76473D-9FEB-45E6-B329-E2CE585B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		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50B8285-2436-444A-8F8E-7BDFED90A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6350"/>
            <a:ext cx="10515600" cy="4900613"/>
          </a:xfrm>
        </p:spPr>
        <p:txBody>
          <a:bodyPr/>
          <a:lstStyle/>
          <a:p>
            <a:r>
              <a:rPr lang="en-US" dirty="0"/>
              <a:t>perceptron </a:t>
            </a:r>
            <a:endParaRPr lang="he-IL" dirty="0"/>
          </a:p>
          <a:p>
            <a:pPr lvl="1"/>
            <a:r>
              <a:rPr lang="en-US" dirty="0"/>
              <a:t>X</a:t>
            </a:r>
            <a:r>
              <a:rPr lang="he-IL" dirty="0"/>
              <a:t> – </a:t>
            </a:r>
            <a:r>
              <a:rPr lang="en-US" dirty="0"/>
              <a:t>features</a:t>
            </a:r>
            <a:endParaRPr lang="he-IL" dirty="0"/>
          </a:p>
          <a:p>
            <a:pPr lvl="1"/>
            <a:r>
              <a:rPr lang="en-US" dirty="0"/>
              <a:t>Wo/b</a:t>
            </a:r>
            <a:r>
              <a:rPr lang="he-IL" dirty="0"/>
              <a:t> – </a:t>
            </a:r>
            <a:r>
              <a:rPr lang="en-US" dirty="0"/>
              <a:t>bias</a:t>
            </a:r>
            <a:endParaRPr lang="he-IL" dirty="0"/>
          </a:p>
          <a:p>
            <a:r>
              <a:rPr lang="en-US" dirty="0"/>
              <a:t>Error</a:t>
            </a:r>
            <a:r>
              <a:rPr lang="he-IL" dirty="0"/>
              <a:t> -הפרש בין המחושב לצפוי</a:t>
            </a:r>
          </a:p>
          <a:p>
            <a:pPr lvl="1"/>
            <a:r>
              <a:rPr lang="en-US" dirty="0"/>
              <a:t>Loss function</a:t>
            </a:r>
            <a:r>
              <a:rPr lang="he-IL" dirty="0"/>
              <a:t> – פונקציה לחישוב השגיאה</a:t>
            </a:r>
          </a:p>
          <a:p>
            <a:pPr lvl="2"/>
            <a:r>
              <a:rPr lang="en-US" dirty="0"/>
              <a:t>MSE – mean square error</a:t>
            </a:r>
            <a:endParaRPr lang="he-IL" dirty="0"/>
          </a:p>
          <a:p>
            <a:pPr lvl="1"/>
            <a:r>
              <a:rPr lang="he-IL" dirty="0"/>
              <a:t>השגיאה מועברת חזרה </a:t>
            </a:r>
            <a:r>
              <a:rPr lang="en-US" dirty="0"/>
              <a:t>(back propagation)</a:t>
            </a:r>
            <a:r>
              <a:rPr lang="he-IL" dirty="0"/>
              <a:t> לשכבה הקודמת למזער אותה (משנים את ה </a:t>
            </a:r>
            <a:r>
              <a:rPr lang="en-US" dirty="0"/>
              <a:t>weights and bias</a:t>
            </a:r>
            <a:r>
              <a:rPr lang="he-IL" dirty="0"/>
              <a:t>)</a:t>
            </a:r>
          </a:p>
          <a:p>
            <a:pPr lvl="1"/>
            <a:r>
              <a:rPr lang="he-IL" dirty="0"/>
              <a:t>המשקלים מתעדכנים לפי </a:t>
            </a:r>
            <a:r>
              <a:rPr lang="en-US" dirty="0"/>
              <a:t>optimization function</a:t>
            </a:r>
            <a:endParaRPr lang="he-IL" dirty="0"/>
          </a:p>
          <a:p>
            <a:pPr lvl="2"/>
            <a:r>
              <a:rPr lang="en-US" dirty="0" err="1"/>
              <a:t>Graidant</a:t>
            </a:r>
            <a:endParaRPr lang="he-IL" dirty="0"/>
          </a:p>
          <a:p>
            <a:r>
              <a:rPr lang="en-US" dirty="0"/>
              <a:t>Activation Function</a:t>
            </a:r>
            <a:endParaRPr lang="he-IL" dirty="0"/>
          </a:p>
          <a:p>
            <a:pPr lvl="1"/>
            <a:r>
              <a:rPr lang="he-IL" dirty="0"/>
              <a:t>פונקציה בכל </a:t>
            </a:r>
            <a:r>
              <a:rPr lang="en-US" dirty="0"/>
              <a:t>node</a:t>
            </a:r>
            <a:r>
              <a:rPr lang="he-IL" dirty="0"/>
              <a:t>. (</a:t>
            </a:r>
            <a:r>
              <a:rPr lang="he-IL" dirty="0" err="1"/>
              <a:t>בהניתן</a:t>
            </a:r>
            <a:r>
              <a:rPr lang="he-IL" dirty="0"/>
              <a:t> קלט מוציאה פלט)</a:t>
            </a:r>
          </a:p>
          <a:p>
            <a:pPr lvl="2"/>
            <a:endParaRPr lang="he-IL" dirty="0"/>
          </a:p>
          <a:p>
            <a:pPr lvl="1"/>
            <a:endParaRPr lang="he-IL" dirty="0"/>
          </a:p>
          <a:p>
            <a:pPr lvl="1"/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941047-525F-47EA-B116-22565180A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369" y="681037"/>
            <a:ext cx="2105085" cy="168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65A13E9-CA17-4093-A552-25F162AAE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3771900"/>
            <a:ext cx="16859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3D8BC77-906A-4804-9341-EE71CB31B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58" y="5172869"/>
            <a:ext cx="2784942" cy="150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886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6B60B20-EBD7-4E7F-8B21-AEE7D488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loss function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04CB9CD-F4A7-4042-BA4F-B114A06D9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797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45B352-1FC4-4F42-BAE6-E9AB2B94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algorithms</a:t>
            </a:r>
            <a:r>
              <a:rPr lang="he-IL" dirty="0"/>
              <a:t>		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C971D04-6D60-450C-AEA9-A5F28C03B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מטרה:</a:t>
            </a:r>
          </a:p>
          <a:p>
            <a:pPr lvl="1"/>
            <a:r>
              <a:rPr lang="he-IL" dirty="0"/>
              <a:t>עדכון ערכי ה </a:t>
            </a:r>
            <a:r>
              <a:rPr lang="en-US" dirty="0"/>
              <a:t>Wight</a:t>
            </a:r>
            <a:r>
              <a:rPr lang="he-IL" dirty="0"/>
              <a:t> ו </a:t>
            </a:r>
            <a:r>
              <a:rPr lang="en-US" dirty="0"/>
              <a:t>bias</a:t>
            </a:r>
            <a:r>
              <a:rPr lang="he-IL" dirty="0"/>
              <a:t> לטובת קבלת ערך </a:t>
            </a:r>
            <a:r>
              <a:rPr lang="he-IL" dirty="0" err="1"/>
              <a:t>מינמאלי</a:t>
            </a:r>
            <a:r>
              <a:rPr lang="he-IL" dirty="0"/>
              <a:t> של </a:t>
            </a:r>
            <a:r>
              <a:rPr lang="en-US" dirty="0"/>
              <a:t>loss function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40880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8B7F2-C8DD-4244-B5EF-49702D9D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8ED48F5-D9B8-4FA8-A780-2571FEC64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he-IL" dirty="0"/>
              <a:t>האם גם ב </a:t>
            </a:r>
            <a:r>
              <a:rPr lang="en-US" dirty="0" err="1"/>
              <a:t>sklearn</a:t>
            </a:r>
            <a:r>
              <a:rPr lang="he-IL" dirty="0"/>
              <a:t> צריך להעביר את </a:t>
            </a:r>
            <a:r>
              <a:rPr lang="he-IL" dirty="0" err="1"/>
              <a:t>הכל</a:t>
            </a:r>
            <a:r>
              <a:rPr lang="he-IL" dirty="0"/>
              <a:t> ל </a:t>
            </a:r>
            <a:r>
              <a:rPr lang="en-US" dirty="0" err="1"/>
              <a:t>to_categorical</a:t>
            </a:r>
            <a:r>
              <a:rPr lang="en-US" dirty="0"/>
              <a:t>()</a:t>
            </a:r>
            <a:endParaRPr lang="he-IL" dirty="0"/>
          </a:p>
          <a:p>
            <a:pPr marL="514350" indent="-514350">
              <a:buAutoNum type="arabicPeriod"/>
            </a:pPr>
            <a:r>
              <a:rPr lang="he-IL" dirty="0"/>
              <a:t>למה ב </a:t>
            </a:r>
            <a:r>
              <a:rPr lang="en-US" dirty="0"/>
              <a:t>classification</a:t>
            </a:r>
            <a:r>
              <a:rPr lang="he-IL" dirty="0"/>
              <a:t> השכבה האחרונה </a:t>
            </a:r>
            <a:r>
              <a:rPr lang="en-US" dirty="0"/>
              <a:t>activation = </a:t>
            </a:r>
            <a:r>
              <a:rPr lang="en-US" dirty="0" err="1"/>
              <a:t>softmax</a:t>
            </a:r>
            <a:endParaRPr lang="he-IL" dirty="0"/>
          </a:p>
          <a:p>
            <a:pPr marL="514350" indent="-514350">
              <a:buAutoNum type="arabicPeriod"/>
            </a:pPr>
            <a:r>
              <a:rPr lang="he-IL" dirty="0"/>
              <a:t>ב </a:t>
            </a:r>
            <a:r>
              <a:rPr lang="en-US" dirty="0"/>
              <a:t>classification</a:t>
            </a:r>
            <a:r>
              <a:rPr lang="he-IL" dirty="0"/>
              <a:t> איזה עוד </a:t>
            </a:r>
            <a:r>
              <a:rPr lang="en-US" dirty="0"/>
              <a:t>metrics = [‘accuracy’]</a:t>
            </a:r>
            <a:endParaRPr lang="he-IL" dirty="0"/>
          </a:p>
          <a:p>
            <a:pPr marL="514350" indent="-514350">
              <a:buAutoNum type="arabicPeriod"/>
            </a:pPr>
            <a:r>
              <a:rPr lang="en-US" dirty="0" err="1"/>
              <a:t>Oprimizer</a:t>
            </a:r>
            <a:r>
              <a:rPr lang="en-US" dirty="0"/>
              <a:t> = </a:t>
            </a:r>
            <a:r>
              <a:rPr lang="en-US" dirty="0" err="1"/>
              <a:t>adam</a:t>
            </a:r>
            <a:endParaRPr lang="he-IL" dirty="0"/>
          </a:p>
          <a:p>
            <a:pPr marL="514350" indent="-514350">
              <a:buAutoNum type="arabicPeriod"/>
            </a:pPr>
            <a:r>
              <a:rPr lang="he-IL" dirty="0"/>
              <a:t>כיצד בוחר את מספר השכבות ?</a:t>
            </a:r>
          </a:p>
          <a:p>
            <a:pPr marL="514350" indent="-514350">
              <a:buAutoNum type="arabicPeriod"/>
            </a:pPr>
            <a:r>
              <a:rPr lang="he-IL" dirty="0"/>
              <a:t>כיצד בוחר את מספר הצמתים בכל שכבה ?</a:t>
            </a:r>
          </a:p>
          <a:p>
            <a:pPr marL="514350" indent="-514350">
              <a:buAutoNum type="arabicPeriod"/>
            </a:pPr>
            <a:r>
              <a:rPr lang="he-IL" dirty="0"/>
              <a:t>מתי לא אעבוד עם </a:t>
            </a:r>
            <a:r>
              <a:rPr lang="en-US" dirty="0" err="1"/>
              <a:t>sequnial</a:t>
            </a:r>
            <a:r>
              <a:rPr lang="he-IL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88473786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176</Words>
  <Application>Microsoft Office PowerPoint</Application>
  <PresentationFormat>מסך רחב</PresentationFormat>
  <Paragraphs>45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ערכת נושא Office</vt:lpstr>
      <vt:lpstr>Deep learning</vt:lpstr>
      <vt:lpstr>בניית מודול (Sequential VS Functional)</vt:lpstr>
      <vt:lpstr>optimizers </vt:lpstr>
      <vt:lpstr>optimizers </vt:lpstr>
      <vt:lpstr>מושגים  </vt:lpstr>
      <vt:lpstr>Classification loss function</vt:lpstr>
      <vt:lpstr>Optimization algorithms  </vt:lpstr>
      <vt:lpstr>שאלות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amitliron@gmail.com</dc:creator>
  <cp:lastModifiedBy>amitliron@gmail.com</cp:lastModifiedBy>
  <cp:revision>21</cp:revision>
  <dcterms:created xsi:type="dcterms:W3CDTF">2020-04-12T11:24:45Z</dcterms:created>
  <dcterms:modified xsi:type="dcterms:W3CDTF">2020-04-13T19:11:10Z</dcterms:modified>
</cp:coreProperties>
</file>