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324" r:id="rId9"/>
    <p:sldId id="269" r:id="rId10"/>
    <p:sldId id="276" r:id="rId11"/>
    <p:sldId id="292" r:id="rId12"/>
    <p:sldId id="296" r:id="rId13"/>
    <p:sldId id="261" r:id="rId14"/>
    <p:sldId id="263" r:id="rId15"/>
    <p:sldId id="262" r:id="rId16"/>
    <p:sldId id="299" r:id="rId17"/>
    <p:sldId id="290" r:id="rId18"/>
    <p:sldId id="283" r:id="rId19"/>
    <p:sldId id="272" r:id="rId20"/>
    <p:sldId id="300" r:id="rId21"/>
    <p:sldId id="291" r:id="rId22"/>
    <p:sldId id="301" r:id="rId23"/>
    <p:sldId id="271" r:id="rId24"/>
    <p:sldId id="289" r:id="rId25"/>
    <p:sldId id="274" r:id="rId26"/>
    <p:sldId id="282" r:id="rId27"/>
    <p:sldId id="302" r:id="rId28"/>
    <p:sldId id="275" r:id="rId29"/>
    <p:sldId id="303" r:id="rId30"/>
    <p:sldId id="278" r:id="rId31"/>
    <p:sldId id="304" r:id="rId32"/>
    <p:sldId id="279" r:id="rId33"/>
    <p:sldId id="288" r:id="rId34"/>
    <p:sldId id="294" r:id="rId35"/>
    <p:sldId id="306" r:id="rId36"/>
    <p:sldId id="281" r:id="rId37"/>
    <p:sldId id="307" r:id="rId38"/>
    <p:sldId id="284" r:id="rId39"/>
    <p:sldId id="309" r:id="rId40"/>
    <p:sldId id="285" r:id="rId41"/>
    <p:sldId id="298" r:id="rId42"/>
    <p:sldId id="270" r:id="rId43"/>
    <p:sldId id="277" r:id="rId44"/>
    <p:sldId id="286" r:id="rId45"/>
    <p:sldId id="293" r:id="rId46"/>
    <p:sldId id="323" r:id="rId47"/>
    <p:sldId id="314" r:id="rId48"/>
    <p:sldId id="312" r:id="rId49"/>
    <p:sldId id="311" r:id="rId50"/>
    <p:sldId id="317" r:id="rId51"/>
    <p:sldId id="315" r:id="rId52"/>
    <p:sldId id="316" r:id="rId53"/>
    <p:sldId id="310" r:id="rId54"/>
    <p:sldId id="321" r:id="rId55"/>
    <p:sldId id="318" r:id="rId56"/>
    <p:sldId id="322" r:id="rId57"/>
    <p:sldId id="320" r:id="rId58"/>
    <p:sldId id="328" r:id="rId59"/>
    <p:sldId id="325" r:id="rId60"/>
    <p:sldId id="326" r:id="rId61"/>
    <p:sldId id="327" r:id="rId62"/>
    <p:sldId id="329" r:id="rId63"/>
    <p:sldId id="330" r:id="rId64"/>
    <p:sldId id="331" r:id="rId65"/>
    <p:sldId id="332" r:id="rId66"/>
    <p:sldId id="333" r:id="rId6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</a:t>
            </a:r>
            <a:r>
              <a:rPr lang="he-IL"/>
              <a:t>יתירות)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609817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10105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4449193" y="114604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5983559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922057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391306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3029505" y="112746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452808" y="1146045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DA5BA8B-B474-4FCC-B612-07F18EBE905B}"/>
              </a:ext>
            </a:extLst>
          </p:cNvPr>
          <p:cNvSpPr/>
          <p:nvPr/>
        </p:nvSpPr>
        <p:spPr>
          <a:xfrm>
            <a:off x="4449193" y="228121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Remove low variance</a:t>
            </a:r>
            <a:endParaRPr lang="he-IL" sz="14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CF42086-F59F-4479-9ABD-6F45B15580C3}"/>
              </a:ext>
            </a:extLst>
          </p:cNvPr>
          <p:cNvSpPr/>
          <p:nvPr/>
        </p:nvSpPr>
        <p:spPr>
          <a:xfrm>
            <a:off x="4449193" y="342900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identify relevant features </a:t>
            </a:r>
            <a:endParaRPr lang="he-IL" sz="1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C0B3112-2669-4922-8B8F-4BF128AE6DAA}"/>
              </a:ext>
            </a:extLst>
          </p:cNvPr>
          <p:cNvSpPr/>
          <p:nvPr/>
        </p:nvSpPr>
        <p:spPr>
          <a:xfrm>
            <a:off x="4449193" y="4576781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remove redundant features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ANOVA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  <a:p>
            <a:pPr marL="0" indent="0" algn="ctr">
              <a:buNone/>
            </a:pP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2987798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תזכורת:</a:t>
            </a:r>
          </a:p>
          <a:p>
            <a:pPr lvl="1"/>
            <a:r>
              <a:rPr lang="en-US" dirty="0"/>
              <a:t>NULL Hypothesis</a:t>
            </a:r>
            <a:r>
              <a:rPr lang="he-IL" dirty="0"/>
              <a:t>, השערת האפס – אין הבדל בין 2 (או יותר) תצפיות / דגימות.</a:t>
            </a:r>
          </a:p>
          <a:p>
            <a:pPr lvl="2"/>
            <a:r>
              <a:rPr lang="he-IL" dirty="0"/>
              <a:t>כלומר דגימות הללו לא מספקות מספיק מידע.</a:t>
            </a:r>
          </a:p>
          <a:p>
            <a:pPr lvl="1"/>
            <a:r>
              <a:rPr lang="en-US" dirty="0"/>
              <a:t>Critical Value</a:t>
            </a:r>
            <a:r>
              <a:rPr lang="he-IL" dirty="0"/>
              <a:t>, ערך, סף שממנו מחליטים האם מקבלים או דוחים את השערת האפס</a:t>
            </a:r>
          </a:p>
          <a:p>
            <a:pPr lvl="1"/>
            <a:r>
              <a:rPr lang="en-US" dirty="0"/>
              <a:t>Grand mean</a:t>
            </a:r>
            <a:r>
              <a:rPr lang="he-IL" dirty="0"/>
              <a:t> – ממוצע הממוצעים (מחשבים ממוצע בכל קבוצה של קטגוריה ואז מחשבים את הממוצע בין הקבוצות)</a:t>
            </a:r>
          </a:p>
          <a:p>
            <a:r>
              <a:rPr lang="he-IL" dirty="0"/>
              <a:t>מספר סוגים למבחן </a:t>
            </a:r>
            <a:r>
              <a:rPr lang="en-US" dirty="0"/>
              <a:t>ANOVA</a:t>
            </a:r>
            <a:r>
              <a:rPr lang="he-IL" dirty="0"/>
              <a:t>:</a:t>
            </a:r>
          </a:p>
          <a:p>
            <a:pPr lvl="1"/>
            <a:r>
              <a:rPr lang="en-US" dirty="0"/>
              <a:t>One way ANOVA</a:t>
            </a:r>
            <a:r>
              <a:rPr lang="he-IL" dirty="0"/>
              <a:t> – בחינה בין לפחות 3 קבוצות האם משפיעות על משתנה (או שהוא בלתי תלוי בהם)</a:t>
            </a:r>
          </a:p>
          <a:p>
            <a:pPr lvl="1"/>
            <a:r>
              <a:rPr lang="en-US" dirty="0"/>
              <a:t>MANOVA</a:t>
            </a:r>
            <a:endParaRPr lang="he-IL" dirty="0"/>
          </a:p>
          <a:p>
            <a:r>
              <a:rPr lang="en-US" dirty="0"/>
              <a:t>SD (Standard Deviation) = sqrt(Variance)</a:t>
            </a:r>
            <a:endParaRPr lang="he-IL" dirty="0"/>
          </a:p>
          <a:p>
            <a:r>
              <a:rPr lang="he-IL" dirty="0"/>
              <a:t>ב  </a:t>
            </a:r>
            <a:r>
              <a:rPr lang="en-US" dirty="0"/>
              <a:t>Feature selection</a:t>
            </a:r>
            <a:r>
              <a:rPr lang="he-IL" dirty="0"/>
              <a:t> אנו רוצים ש </a:t>
            </a:r>
            <a:r>
              <a:rPr lang="en-US" dirty="0"/>
              <a:t>Xi</a:t>
            </a:r>
            <a:r>
              <a:rPr lang="he-IL" dirty="0"/>
              <a:t> יהיה תלוי ב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r>
              <a:rPr lang="he-IL" dirty="0"/>
              <a:t>החיסרון ב </a:t>
            </a:r>
            <a:r>
              <a:rPr lang="en-US" dirty="0"/>
              <a:t>SFS</a:t>
            </a:r>
            <a:r>
              <a:rPr lang="he-IL" dirty="0"/>
              <a:t>, שלאחר שבוחרים תכונה מתאימה, יכול להיות שמאוחר יותר היא לא תורמת (עם שאר התכונות</a:t>
            </a:r>
            <a:r>
              <a:rPr lang="he-IL"/>
              <a:t>) ואנו לא מסירים אותה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ANOVA</a:t>
            </a:r>
            <a:r>
              <a:rPr lang="he-IL" dirty="0"/>
              <a:t> = </a:t>
            </a:r>
            <a:r>
              <a:rPr lang="en-US" dirty="0"/>
              <a:t>Analysis Variance</a:t>
            </a:r>
            <a:endParaRPr lang="he-IL" dirty="0"/>
          </a:p>
          <a:p>
            <a:r>
              <a:rPr lang="he-IL" dirty="0"/>
              <a:t>מבחן הבודק את הקשר/יחס בין </a:t>
            </a:r>
            <a:r>
              <a:rPr lang="en-US" dirty="0"/>
              <a:t>feature</a:t>
            </a:r>
            <a:r>
              <a:rPr lang="he-IL" dirty="0"/>
              <a:t> מסוג קטגוריה לבין משתנה רציף</a:t>
            </a:r>
          </a:p>
          <a:p>
            <a:pPr lvl="1"/>
            <a:r>
              <a:rPr lang="he-IL" dirty="0"/>
              <a:t>אם אותה שונות בין הקבוצות =&gt; לא ניתן להסיק שיש תלות בין ה </a:t>
            </a:r>
            <a:r>
              <a:rPr lang="en-US" dirty="0"/>
              <a:t>feature</a:t>
            </a:r>
            <a:r>
              <a:rPr lang="he-IL" dirty="0"/>
              <a:t> ל </a:t>
            </a:r>
            <a:r>
              <a:rPr lang="en-US" dirty="0"/>
              <a:t>Y</a:t>
            </a:r>
            <a:r>
              <a:rPr lang="he-IL" dirty="0"/>
              <a:t> =&gt; לא נכלול </a:t>
            </a:r>
            <a:r>
              <a:rPr lang="en-US" dirty="0"/>
              <a:t>feature</a:t>
            </a:r>
            <a:r>
              <a:rPr lang="he-IL" dirty="0"/>
              <a:t> זה</a:t>
            </a:r>
          </a:p>
          <a:p>
            <a:r>
              <a:rPr lang="he-IL" dirty="0"/>
              <a:t>מבחן הנועד במקרה ש:</a:t>
            </a:r>
          </a:p>
          <a:p>
            <a:pPr lvl="1"/>
            <a:r>
              <a:rPr lang="he-IL" dirty="0"/>
              <a:t> </a:t>
            </a:r>
            <a:r>
              <a:rPr lang="en-US" dirty="0"/>
              <a:t>Y</a:t>
            </a:r>
            <a:r>
              <a:rPr lang="he-IL" dirty="0"/>
              <a:t> רציף (נניח ציון מבחן)</a:t>
            </a:r>
          </a:p>
          <a:p>
            <a:pPr lvl="1"/>
            <a:r>
              <a:rPr lang="en-US" dirty="0"/>
              <a:t>Xi</a:t>
            </a:r>
            <a:r>
              <a:rPr lang="he-IL" dirty="0"/>
              <a:t> מסוג קטגוריה (נניח אפוטרופוס </a:t>
            </a:r>
            <a:r>
              <a:rPr lang="en-US" dirty="0"/>
              <a:t>guardian</a:t>
            </a:r>
            <a:r>
              <a:rPr lang="he-IL" dirty="0"/>
              <a:t>) (אבא/אמא/אחר)</a:t>
            </a:r>
          </a:p>
          <a:p>
            <a:r>
              <a:rPr lang="he-IL" dirty="0"/>
              <a:t>אם השונות נמוכה =&gt; המשתנה (</a:t>
            </a:r>
            <a:r>
              <a:rPr lang="en-US" dirty="0"/>
              <a:t>feature</a:t>
            </a:r>
            <a:r>
              <a:rPr lang="he-IL" dirty="0"/>
              <a:t>) כמעט ולא משפיע על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כי אין ממש שינוי ב </a:t>
            </a:r>
            <a:r>
              <a:rPr lang="en-US" dirty="0"/>
              <a:t>Xi</a:t>
            </a:r>
            <a:r>
              <a:rPr lang="he-IL" dirty="0"/>
              <a:t> בערכיו אז לא ניתן להסיק שינוי ב </a:t>
            </a:r>
            <a:r>
              <a:rPr lang="en-US" dirty="0"/>
              <a:t>X</a:t>
            </a:r>
            <a:r>
              <a:rPr lang="he-IL" dirty="0"/>
              <a:t> עם השפעה על </a:t>
            </a:r>
            <a:r>
              <a:rPr lang="en-US" dirty="0"/>
              <a:t>Y</a:t>
            </a:r>
            <a:endParaRPr lang="he-IL" dirty="0"/>
          </a:p>
          <a:p>
            <a:r>
              <a:rPr lang="he-IL" dirty="0"/>
              <a:t>מבחן </a:t>
            </a:r>
            <a:r>
              <a:rPr lang="en-US" dirty="0"/>
              <a:t>ANOVA</a:t>
            </a:r>
            <a:r>
              <a:rPr lang="he-IL" dirty="0"/>
              <a:t> בודק שה </a:t>
            </a:r>
            <a:r>
              <a:rPr lang="en-US" dirty="0"/>
              <a:t>mean</a:t>
            </a:r>
            <a:r>
              <a:rPr lang="he-IL" dirty="0"/>
              <a:t> שכל הקבוצות שוות.</a:t>
            </a:r>
          </a:p>
          <a:p>
            <a:r>
              <a:rPr lang="en-US" dirty="0"/>
              <a:t>DF = Degree Freedom</a:t>
            </a:r>
            <a:endParaRPr lang="he-IL" dirty="0"/>
          </a:p>
          <a:p>
            <a:pPr lvl="1"/>
            <a:r>
              <a:rPr lang="he-IL" dirty="0"/>
              <a:t>מספר דרגות חופש</a:t>
            </a:r>
          </a:p>
          <a:p>
            <a:pPr lvl="1"/>
            <a:r>
              <a:rPr lang="en-US" dirty="0"/>
              <a:t>DF1</a:t>
            </a:r>
            <a:r>
              <a:rPr lang="he-IL" dirty="0"/>
              <a:t> – מספר דרגות חופש בתוך קבוצה</a:t>
            </a:r>
          </a:p>
          <a:p>
            <a:pPr lvl="1"/>
            <a:r>
              <a:rPr lang="en-US" dirty="0"/>
              <a:t>DF2</a:t>
            </a:r>
            <a:r>
              <a:rPr lang="he-IL" dirty="0"/>
              <a:t> – מספר דרגות חופש בין דגימה בקבוצה לבין שאר הקבוצות</a:t>
            </a:r>
          </a:p>
          <a:p>
            <a:r>
              <a:rPr lang="en-US" dirty="0"/>
              <a:t>F-TABLE</a:t>
            </a:r>
            <a:endParaRPr lang="he-IL" dirty="0"/>
          </a:p>
          <a:p>
            <a:pPr lvl="1"/>
            <a:r>
              <a:rPr lang="he-IL" dirty="0"/>
              <a:t>טבלה (נתונה מהרשת) עם שורות/עמודות שהם </a:t>
            </a:r>
            <a:r>
              <a:rPr lang="en-US" dirty="0"/>
              <a:t>DF1/2</a:t>
            </a:r>
            <a:r>
              <a:rPr lang="he-IL" dirty="0"/>
              <a:t> וערך תוצאה </a:t>
            </a:r>
            <a:r>
              <a:rPr lang="en-US" dirty="0"/>
              <a:t>F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7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רוצים לבדוק השפעה בין רשומת תלמיד (גיל, אפוטרופוס, זמן לימוד, פעילויות, מספר נכשלים וכד') לבין תוצאה סופית</a:t>
            </a:r>
          </a:p>
          <a:p>
            <a:pPr lvl="1"/>
            <a:r>
              <a:rPr lang="en-US" dirty="0"/>
              <a:t>Feature</a:t>
            </a:r>
            <a:r>
              <a:rPr lang="he-IL" dirty="0"/>
              <a:t> מסוג אפוטרופוס הינו קטגוריה (3 קבוצות: אבא/אמא/אחר)</a:t>
            </a:r>
          </a:p>
          <a:p>
            <a:pPr lvl="1"/>
            <a:r>
              <a:rPr lang="he-IL" dirty="0"/>
              <a:t>פה תוצאה </a:t>
            </a:r>
            <a:r>
              <a:rPr lang="en-US" dirty="0"/>
              <a:t>F</a:t>
            </a:r>
            <a:r>
              <a:rPr lang="he-IL" dirty="0"/>
              <a:t> היא מעל ה </a:t>
            </a:r>
            <a:r>
              <a:rPr lang="en-US" dirty="0"/>
              <a:t>critical value</a:t>
            </a:r>
            <a:r>
              <a:rPr lang="he-IL" dirty="0"/>
              <a:t> כלומר יש שוני בין השונות </a:t>
            </a:r>
            <a:br>
              <a:rPr lang="en-US" dirty="0"/>
            </a:br>
            <a:r>
              <a:rPr lang="he-IL" dirty="0"/>
              <a:t>של הקבוצות ולכן יש השפעה של </a:t>
            </a:r>
            <a:r>
              <a:rPr lang="en-US" dirty="0"/>
              <a:t>feature</a:t>
            </a:r>
            <a:r>
              <a:rPr lang="he-IL" dirty="0"/>
              <a:t> זה על הציון </a:t>
            </a:r>
            <a:r>
              <a:rPr lang="en-US" dirty="0"/>
              <a:t>(Y)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MANOVA</a:t>
            </a:r>
            <a:r>
              <a:rPr lang="he-IL" dirty="0"/>
              <a:t> בודקים האם יש השפעה של 2 משתנים על התוצאה</a:t>
            </a:r>
          </a:p>
          <a:p>
            <a:pPr lvl="1"/>
            <a:r>
              <a:rPr lang="he-IL" dirty="0"/>
              <a:t>נניח אפוטרופוס ופעילויות ספורט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D0352-D6BB-4872-AAC2-E2165554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1" y="1485456"/>
            <a:ext cx="1127155" cy="251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35CA3326-071C-4257-953A-A4E064D9B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6DB447-28D8-4FC4-8650-8B8F16F6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4219780"/>
            <a:ext cx="2300977" cy="246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1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Chi-Square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4225430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E03C-302D-4EF6-9CDD-EFB4271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/>
              <a:t>שימוש במבחן </a:t>
            </a:r>
            <a:r>
              <a:rPr lang="en-US" sz="3600" dirty="0"/>
              <a:t>Chi-Square</a:t>
            </a:r>
            <a:r>
              <a:rPr lang="he-IL" sz="3600" dirty="0"/>
              <a:t> לטובת </a:t>
            </a:r>
            <a:r>
              <a:rPr lang="en-US" sz="3600" dirty="0"/>
              <a:t>Feature Selection</a:t>
            </a:r>
            <a:r>
              <a:rPr lang="he-IL" sz="3600" dirty="0"/>
              <a:t> –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FAA0A0-77B3-4B61-8377-AB01B78F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852259"/>
            <a:ext cx="11025326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מבחן זה בוחן האם יש תלות או אי תלות בין 2 מאורעות </a:t>
            </a:r>
            <a:r>
              <a:rPr lang="he-IL" dirty="0" err="1"/>
              <a:t>קטוגורים</a:t>
            </a:r>
            <a:r>
              <a:rPr lang="he-IL" dirty="0"/>
              <a:t> (2 משתנים)</a:t>
            </a:r>
          </a:p>
          <a:p>
            <a:pPr lvl="1"/>
            <a:r>
              <a:rPr lang="he-IL" dirty="0"/>
              <a:t>לדוגמא: מאורע מסוג </a:t>
            </a:r>
            <a:r>
              <a:rPr lang="en-US" dirty="0"/>
              <a:t>Gender</a:t>
            </a:r>
            <a:r>
              <a:rPr lang="he-IL" dirty="0"/>
              <a:t> ומאורע מסוג </a:t>
            </a:r>
            <a:r>
              <a:rPr lang="en-US" dirty="0"/>
              <a:t>Exit Bank</a:t>
            </a:r>
            <a:endParaRPr lang="he-IL" dirty="0"/>
          </a:p>
          <a:p>
            <a:r>
              <a:rPr lang="he-IL" dirty="0"/>
              <a:t>ככל שתוצאת המבחן גבוהה יותר =&gt; המשתנים תלויים =&gt; נשמור אותם ב </a:t>
            </a:r>
            <a:r>
              <a:rPr lang="en-US" dirty="0"/>
              <a:t>feature</a:t>
            </a:r>
            <a:r>
              <a:rPr lang="he-IL" dirty="0"/>
              <a:t>ים</a:t>
            </a:r>
          </a:p>
          <a:p>
            <a:r>
              <a:rPr lang="en-US" dirty="0"/>
              <a:t>Contingency table</a:t>
            </a:r>
            <a:r>
              <a:rPr lang="he-IL" dirty="0"/>
              <a:t>, טבלת מגבלות:</a:t>
            </a:r>
          </a:p>
          <a:p>
            <a:pPr lvl="1"/>
            <a:r>
              <a:rPr lang="he-IL" dirty="0"/>
              <a:t>שורות – המשתנה שאותו רוצים לבדוק (נניח </a:t>
            </a:r>
            <a:r>
              <a:rPr lang="en-US" dirty="0"/>
              <a:t>gender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עמודות – המשתנה שהוא ה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Chi-square table</a:t>
            </a:r>
            <a:endParaRPr lang="he-IL" dirty="0"/>
          </a:p>
          <a:p>
            <a:pPr lvl="1"/>
            <a:r>
              <a:rPr lang="he-IL" dirty="0"/>
              <a:t>טבלה ידוע שבה השורות זה ה </a:t>
            </a:r>
            <a:r>
              <a:rPr lang="en-US" dirty="0"/>
              <a:t>DF</a:t>
            </a:r>
            <a:r>
              <a:rPr lang="he-IL" dirty="0"/>
              <a:t> (רמות החופש) ועמודות זה ה </a:t>
            </a:r>
            <a:r>
              <a:rPr lang="en-US" dirty="0"/>
              <a:t>p</a:t>
            </a:r>
            <a:endParaRPr lang="he-IL" dirty="0"/>
          </a:p>
          <a:p>
            <a:pPr lvl="1"/>
            <a:r>
              <a:rPr lang="he-IL" dirty="0"/>
              <a:t>ערכי הטבלה מכילים את הסף שאיתו בודקים האם עובר או לא את המבחן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9C5D70-DEBF-4C60-81A5-3BC8C250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4" y="3429000"/>
            <a:ext cx="39719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DC6C7A-428F-456C-8B12-D60EFBF0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9" y="5171869"/>
            <a:ext cx="1969691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76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12000" dirty="0"/>
              <a:t>Chi-Square Test</a:t>
            </a:r>
          </a:p>
          <a:p>
            <a:pPr marL="0" indent="0" algn="ctr">
              <a:buNone/>
            </a:pPr>
            <a:r>
              <a:rPr lang="en-US" sz="12000" dirty="0"/>
              <a:t>VS</a:t>
            </a:r>
          </a:p>
          <a:p>
            <a:pPr marL="0" indent="0" algn="ctr">
              <a:buNone/>
            </a:pPr>
            <a:r>
              <a:rPr lang="en-US" sz="12000" dirty="0"/>
              <a:t>ANOVA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157469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E03C-302D-4EF6-9CDD-EFB4271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FAA0A0-77B3-4B61-8377-AB01B78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נשתמש ב </a:t>
            </a:r>
            <a:r>
              <a:rPr lang="en-US" dirty="0"/>
              <a:t>chi square test</a:t>
            </a:r>
            <a:r>
              <a:rPr lang="he-IL" dirty="0"/>
              <a:t> אם יש לנו 2 </a:t>
            </a:r>
            <a:r>
              <a:rPr lang="en-US" dirty="0"/>
              <a:t>feature</a:t>
            </a:r>
            <a:r>
              <a:rPr lang="he-IL" dirty="0"/>
              <a:t>ים (או </a:t>
            </a:r>
            <a:r>
              <a:rPr lang="en-US" dirty="0"/>
              <a:t>feature</a:t>
            </a:r>
            <a:r>
              <a:rPr lang="he-IL" dirty="0"/>
              <a:t> ו </a:t>
            </a:r>
            <a:r>
              <a:rPr lang="en-US" dirty="0"/>
              <a:t>target</a:t>
            </a:r>
            <a:r>
              <a:rPr lang="he-IL" dirty="0"/>
              <a:t>) מסוג </a:t>
            </a:r>
            <a:r>
              <a:rPr lang="he-IL" dirty="0" err="1"/>
              <a:t>קטוגוריה</a:t>
            </a:r>
            <a:r>
              <a:rPr lang="he-IL" dirty="0"/>
              <a:t> ואנו רוצים לדעת האם יש תלות בינם:</a:t>
            </a:r>
          </a:p>
          <a:p>
            <a:pPr lvl="1"/>
            <a:r>
              <a:rPr lang="he-IL" dirty="0"/>
              <a:t>לדוגמא:</a:t>
            </a:r>
          </a:p>
          <a:p>
            <a:pPr lvl="2"/>
            <a:r>
              <a:rPr lang="en-US" dirty="0"/>
              <a:t>Gender (male/female)</a:t>
            </a:r>
          </a:p>
          <a:p>
            <a:pPr lvl="2"/>
            <a:r>
              <a:rPr lang="en-US" dirty="0"/>
              <a:t>Bank exit (yes/no)</a:t>
            </a:r>
            <a:endParaRPr lang="he-IL" dirty="0"/>
          </a:p>
          <a:p>
            <a:pPr lvl="1"/>
            <a:r>
              <a:rPr lang="he-IL" dirty="0"/>
              <a:t>ממבחן </a:t>
            </a:r>
            <a:r>
              <a:rPr lang="en-US" dirty="0"/>
              <a:t>chi</a:t>
            </a:r>
            <a:r>
              <a:rPr lang="he-IL" dirty="0"/>
              <a:t> נוכל לדעת האם המשתנים תלויים (ואז לזרוק אחד מהם) או </a:t>
            </a:r>
            <a:r>
              <a:rPr lang="he-IL" dirty="0" err="1"/>
              <a:t>בת"ל</a:t>
            </a:r>
            <a:r>
              <a:rPr lang="he-IL" dirty="0"/>
              <a:t> (ואז לשמור)</a:t>
            </a:r>
          </a:p>
          <a:p>
            <a:r>
              <a:rPr lang="he-IL" dirty="0"/>
              <a:t>נשתמש ב </a:t>
            </a:r>
            <a:r>
              <a:rPr lang="en-US" dirty="0"/>
              <a:t>ANOVA test</a:t>
            </a:r>
            <a:r>
              <a:rPr lang="he-IL" dirty="0"/>
              <a:t> כאשר יש לנו:</a:t>
            </a:r>
          </a:p>
          <a:p>
            <a:pPr lvl="1"/>
            <a:r>
              <a:rPr lang="en-US" dirty="0"/>
              <a:t>Feature</a:t>
            </a:r>
            <a:r>
              <a:rPr lang="he-IL" dirty="0"/>
              <a:t> מסוג קטגוריה עם לפחות 3 קבוצות ומשתנה רציף.</a:t>
            </a:r>
          </a:p>
          <a:p>
            <a:pPr lvl="1"/>
            <a:r>
              <a:rPr lang="he-IL" dirty="0"/>
              <a:t>לדוגמא:</a:t>
            </a:r>
          </a:p>
          <a:p>
            <a:pPr lvl="2"/>
            <a:r>
              <a:rPr lang="en-US" dirty="0"/>
              <a:t>Guardian (father/mother/other)</a:t>
            </a:r>
          </a:p>
          <a:p>
            <a:pPr lvl="2"/>
            <a:r>
              <a:rPr lang="en-US" dirty="0"/>
              <a:t>Grade</a:t>
            </a:r>
            <a:endParaRPr lang="he-IL" dirty="0"/>
          </a:p>
          <a:p>
            <a:pPr lvl="1"/>
            <a:r>
              <a:rPr lang="he-IL" dirty="0"/>
              <a:t>ממבחן </a:t>
            </a:r>
            <a:r>
              <a:rPr lang="en-US" dirty="0"/>
              <a:t>ANOVA</a:t>
            </a:r>
            <a:r>
              <a:rPr lang="he-IL" dirty="0"/>
              <a:t> נוכל לדעת האם הקבוצות ב </a:t>
            </a:r>
            <a:r>
              <a:rPr lang="en-US" dirty="0"/>
              <a:t>Guardian</a:t>
            </a:r>
            <a:r>
              <a:rPr lang="he-IL" dirty="0"/>
              <a:t> מכילות שונות שונה בין הקבוצות ואם כן אז נשמור את </a:t>
            </a:r>
            <a:r>
              <a:rPr lang="en-US" dirty="0"/>
              <a:t>feature</a:t>
            </a:r>
            <a:r>
              <a:rPr lang="he-IL" dirty="0"/>
              <a:t> זה. (כי ניתן ללמוד ממנו על </a:t>
            </a:r>
            <a:r>
              <a:rPr lang="en-US" dirty="0"/>
              <a:t>Grade</a:t>
            </a:r>
            <a:r>
              <a:rPr lang="he-IL" dirty="0"/>
              <a:t>). כלומר יש תלות בין </a:t>
            </a:r>
            <a:r>
              <a:rPr lang="en-US" dirty="0"/>
              <a:t>guardian</a:t>
            </a:r>
            <a:r>
              <a:rPr lang="he-IL" dirty="0"/>
              <a:t> לבין </a:t>
            </a:r>
            <a:r>
              <a:rPr lang="en-US" dirty="0"/>
              <a:t>grade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909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A27286-401A-4C33-935B-D3CF3D0C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063BF5-FA27-4BD5-8CCF-3723039C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כדאי להשתמש ב </a:t>
            </a:r>
            <a:r>
              <a:rPr lang="en-US" dirty="0" err="1"/>
              <a:t>VarianceThreshold</a:t>
            </a:r>
            <a:endParaRPr lang="he-IL" dirty="0"/>
          </a:p>
          <a:p>
            <a:pPr lvl="1"/>
            <a:r>
              <a:rPr lang="he-IL" dirty="0"/>
              <a:t>אין טעם שיהיו </a:t>
            </a:r>
            <a:r>
              <a:rPr lang="en-US" dirty="0"/>
              <a:t>feature</a:t>
            </a:r>
            <a:r>
              <a:rPr lang="he-IL" dirty="0"/>
              <a:t>ים עם שונות נמוכה מאוד.</a:t>
            </a:r>
          </a:p>
        </p:txBody>
      </p:sp>
    </p:spTree>
    <p:extLst>
      <p:ext uri="{BB962C8B-B14F-4D97-AF65-F5344CB8AC3E}">
        <p14:creationId xmlns:p14="http://schemas.microsoft.com/office/powerpoint/2010/main" val="374803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שיטת </a:t>
            </a:r>
            <a:r>
              <a:rPr lang="en-US" dirty="0"/>
              <a:t>LRS (L – Plus, R- Minus)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 l &gt; R</a:t>
            </a:r>
            <a:r>
              <a:rPr lang="he-IL" dirty="0"/>
              <a:t>(מתחילים מקבוצה ריקה)</a:t>
            </a:r>
          </a:p>
          <a:p>
            <a:pPr lvl="2"/>
            <a:r>
              <a:rPr lang="he-IL" dirty="0"/>
              <a:t>מוסיפים </a:t>
            </a:r>
            <a:r>
              <a:rPr lang="en-US" dirty="0"/>
              <a:t>L</a:t>
            </a:r>
            <a:r>
              <a:rPr lang="he-IL" dirty="0"/>
              <a:t> תכונות</a:t>
            </a:r>
          </a:p>
          <a:p>
            <a:pPr lvl="2"/>
            <a:r>
              <a:rPr lang="he-IL" dirty="0"/>
              <a:t>מורידים </a:t>
            </a:r>
            <a:r>
              <a:rPr lang="en-US" dirty="0"/>
              <a:t>R</a:t>
            </a:r>
            <a:r>
              <a:rPr lang="he-IL" dirty="0"/>
              <a:t> תכונות</a:t>
            </a:r>
          </a:p>
          <a:p>
            <a:pPr lvl="1"/>
            <a:r>
              <a:rPr lang="he-IL" dirty="0"/>
              <a:t>אחרת (מתחילים מקבוצה מלאה)</a:t>
            </a:r>
          </a:p>
          <a:p>
            <a:r>
              <a:rPr lang="he-IL" dirty="0"/>
              <a:t> שיטות נוספות </a:t>
            </a:r>
            <a:r>
              <a:rPr lang="en-US" dirty="0"/>
              <a:t>(Sequential Floating)</a:t>
            </a:r>
            <a:r>
              <a:rPr lang="he-IL" dirty="0"/>
              <a:t>:</a:t>
            </a:r>
          </a:p>
          <a:p>
            <a:pPr lvl="1"/>
            <a:r>
              <a:rPr lang="en-US" sz="2000" dirty="0"/>
              <a:t>SFFS/SFBS</a:t>
            </a:r>
            <a:r>
              <a:rPr lang="he-IL" sz="2000" dirty="0"/>
              <a:t> (</a:t>
            </a:r>
            <a:r>
              <a:rPr lang="en-US" sz="2000" dirty="0"/>
              <a:t>Step floating forward selection</a:t>
            </a:r>
            <a:r>
              <a:rPr lang="he-IL" sz="2000" dirty="0"/>
              <a:t>)</a:t>
            </a:r>
          </a:p>
          <a:p>
            <a:pPr lvl="2"/>
            <a:r>
              <a:rPr lang="he-IL" sz="1600" dirty="0"/>
              <a:t>מתחילים מקבוצה ריקה</a:t>
            </a:r>
          </a:p>
          <a:p>
            <a:pPr lvl="2"/>
            <a:r>
              <a:rPr lang="he-IL" sz="1600" dirty="0"/>
              <a:t>בוחרים את התכונה הטובה ביותר (בדומה ל </a:t>
            </a:r>
            <a:r>
              <a:rPr lang="en-US" sz="1600" dirty="0"/>
              <a:t>SFS</a:t>
            </a:r>
            <a:r>
              <a:rPr lang="he-IL" sz="1600" dirty="0"/>
              <a:t>) ומוסיפים לקבוצה</a:t>
            </a:r>
          </a:p>
          <a:p>
            <a:pPr lvl="2"/>
            <a:r>
              <a:rPr lang="he-IL" sz="1600" dirty="0"/>
              <a:t>בוחרים את התכונה הכי פחות טובה</a:t>
            </a:r>
          </a:p>
          <a:p>
            <a:pPr lvl="2"/>
            <a:r>
              <a:rPr lang="he-IL" sz="1600" dirty="0"/>
              <a:t>בודקים את התוצאה אם משתפרת או לא עם התכונה האחרונה:</a:t>
            </a:r>
          </a:p>
          <a:p>
            <a:pPr lvl="3"/>
            <a:r>
              <a:rPr lang="he-IL" sz="1400" dirty="0"/>
              <a:t>אם ללא המאפיין משתפרת -&gt; מוחקים את המאפיין, אחרת שומרים</a:t>
            </a:r>
          </a:p>
          <a:p>
            <a:pPr lvl="2"/>
            <a:r>
              <a:rPr lang="he-IL" sz="1600" dirty="0"/>
              <a:t>ממשיכים עד אשר משיגים ציון שרוצים</a:t>
            </a:r>
            <a:endParaRPr lang="en-US" sz="1600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73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3387</Words>
  <Application>Microsoft Office PowerPoint</Application>
  <PresentationFormat>מסך רחב</PresentationFormat>
  <Paragraphs>473</Paragraphs>
  <Slides>66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  <vt:lpstr>מצגת של PowerPoint‏</vt:lpstr>
      <vt:lpstr>שימוש במבחן ANOVA לטובת Feature Selection – 1</vt:lpstr>
      <vt:lpstr>שימוש במבחן ANOVA לטובת Feature Selection – 2</vt:lpstr>
      <vt:lpstr>שימוש במבחן ANOVA לטובת Feature Selection – 3</vt:lpstr>
      <vt:lpstr>מצגת של PowerPoint‏</vt:lpstr>
      <vt:lpstr>שימוש במבחן Chi-Square לטובת Feature Selection – 1</vt:lpstr>
      <vt:lpstr>מצגת של PowerPoint‏</vt:lpstr>
      <vt:lpstr>מצגת של PowerPoint‏</vt:lpstr>
      <vt:lpstr>מסקנות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287</cp:revision>
  <dcterms:created xsi:type="dcterms:W3CDTF">2020-03-23T16:35:32Z</dcterms:created>
  <dcterms:modified xsi:type="dcterms:W3CDTF">2020-04-10T18:53:03Z</dcterms:modified>
</cp:coreProperties>
</file>