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8" r:id="rId4"/>
    <p:sldId id="267" r:id="rId5"/>
    <p:sldId id="265" r:id="rId6"/>
    <p:sldId id="268" r:id="rId7"/>
    <p:sldId id="269" r:id="rId8"/>
    <p:sldId id="276" r:id="rId9"/>
    <p:sldId id="292" r:id="rId10"/>
    <p:sldId id="296" r:id="rId11"/>
    <p:sldId id="261" r:id="rId12"/>
    <p:sldId id="263" r:id="rId13"/>
    <p:sldId id="262" r:id="rId14"/>
    <p:sldId id="299" r:id="rId15"/>
    <p:sldId id="290" r:id="rId16"/>
    <p:sldId id="283" r:id="rId17"/>
    <p:sldId id="272" r:id="rId18"/>
    <p:sldId id="300" r:id="rId19"/>
    <p:sldId id="291" r:id="rId20"/>
    <p:sldId id="301" r:id="rId21"/>
    <p:sldId id="271" r:id="rId22"/>
    <p:sldId id="289" r:id="rId23"/>
    <p:sldId id="274" r:id="rId24"/>
    <p:sldId id="282" r:id="rId25"/>
    <p:sldId id="302" r:id="rId26"/>
    <p:sldId id="275" r:id="rId27"/>
    <p:sldId id="303" r:id="rId28"/>
    <p:sldId id="278" r:id="rId29"/>
    <p:sldId id="304" r:id="rId30"/>
    <p:sldId id="279" r:id="rId31"/>
    <p:sldId id="288" r:id="rId32"/>
    <p:sldId id="294" r:id="rId33"/>
    <p:sldId id="306" r:id="rId34"/>
    <p:sldId id="281" r:id="rId35"/>
    <p:sldId id="307" r:id="rId36"/>
    <p:sldId id="284" r:id="rId37"/>
    <p:sldId id="309" r:id="rId38"/>
    <p:sldId id="285" r:id="rId39"/>
    <p:sldId id="298" r:id="rId40"/>
    <p:sldId id="270" r:id="rId41"/>
    <p:sldId id="277" r:id="rId42"/>
    <p:sldId id="286" r:id="rId43"/>
    <p:sldId id="293" r:id="rId44"/>
    <p:sldId id="314" r:id="rId45"/>
    <p:sldId id="312" r:id="rId46"/>
    <p:sldId id="311" r:id="rId47"/>
    <p:sldId id="317" r:id="rId48"/>
    <p:sldId id="315" r:id="rId49"/>
    <p:sldId id="316" r:id="rId50"/>
    <p:sldId id="310" r:id="rId51"/>
    <p:sldId id="318" r:id="rId5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03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231DA2-AD6B-4DA7-8842-C8F665FA9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68654D9-CC1C-4BDF-9B35-25AA964C2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FF0C1A-B379-4867-B563-E5E6A3BD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73A98F-FA57-407B-809A-DD39155E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A0EE1E-9118-41C7-BCE7-E77DDC63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53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93BFCA-7B96-4424-8133-1249A4D5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A36880-C02F-4E11-94AD-5E12B931E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AB914D-3598-4EE9-A331-3EE29E2A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3BA80E-2A38-4361-B4D4-06CA4BBE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B7D1CB-DE6E-4612-A3B9-32B3212E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173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FC12D77-49EE-4393-99F1-EABF9D592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151962F-E8FD-4A91-B14E-638F165FF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3A2087-D7AC-4D1E-A718-564CE48C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5BFAAD-AA6F-4F39-923B-1A7CF92B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8BD220-A447-440C-A89E-3C517966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90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9BFD1F-415C-4952-B454-242E099F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614F0A-2911-4C08-8DEC-7EB3AA13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5BF251-6AF3-4BD9-9763-E1C6C771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A7AE34-AD01-4864-8A82-47B0A525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B6F967-A794-476C-9BBB-72936684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441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CD01D5-9598-4538-A99E-DC7BE29D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0D4714-46FC-4FD5-A6B5-FEFA4BFA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C26DDE-DA63-4BBB-864D-362DA4B3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A91971-F112-44F8-8B14-5168BF16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448D81-9D78-42BF-A33E-399FDF69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7E4AAF-9F00-4EDA-B131-7645B7C7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12AE13-6BBE-493E-AD2F-C7E438DE5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ED3A423-ABD9-4E11-85E3-5B0EEBF04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A74CCF-3996-41EC-AB7A-78C8D682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72B99F-63E1-466D-BBC7-24D5BCD9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5760ED-93D7-49DC-92C9-CBE2ED11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290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0A45D3-CBF3-4AE2-BE4E-37117286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C3E3A1-0B8F-4FEB-AF3A-3BAFA40B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05E3372-700F-4B70-AA46-4CAE63DC0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05034F0-F630-4922-9870-12B55CD99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B580DA1-637B-4E6E-9FA0-7625B935A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2B375BF-8B0E-4A81-8067-7A775F18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90E9BF2-3115-468D-9D1C-5F501EF7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AA165B7-A224-4263-8CF1-EA42AE7E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56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08B-71B5-47A9-94C2-6B45C501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EEE1A77-1B76-43B2-B3E3-ECF3AFD3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8CB74F7-18E5-4647-A311-5324B89E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298A2CB-4D2F-44E9-828A-C981E8BA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62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2CECC83-0F81-4A9D-A43A-93207254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7C5F755-3B35-44ED-B1F0-ED49E94E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5D6265F-9357-4166-8170-5A180579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331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D9035F-81A9-4320-B183-69E7090D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C9CD50-2B5B-4C8C-AE89-FFBE8B0D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C55DE9-FB73-4CC9-BBB3-37467463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C7D4E65-406B-4AD5-B75C-7D8DA906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7081BEA-87AA-45C2-BD1A-5807BED3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7BB11EB-6E77-44EF-AF48-AC7F9405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34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B6424B-15E8-4CB8-A8C0-764E1C9F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DAF47A2-2CBC-4ED2-A360-9C96607AC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9100543-3DBA-495E-8DA9-BB4B58A5A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6FD31E2-EE76-491D-90CD-3F553F88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3575909-2FA6-44FD-BFB4-EE2CFD71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9910E6-2968-498B-AC5A-EEC51D20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33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6DB7C91-C0BE-4A42-9AA2-6F4AA14E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8C84DD-679D-4226-ACFA-7D95E3A3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E43425-03F1-44F5-98FF-6CBB3E92F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742142-6A30-47BB-8A3F-F59921CA1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158F3C-24B1-4006-A452-02605708E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3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62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34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C1A9AD-9E19-491F-AF62-BA5A0764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r>
              <a:rPr lang="he-IL" dirty="0"/>
              <a:t> (נכון בבעיות </a:t>
            </a:r>
            <a:r>
              <a:rPr lang="en-US" dirty="0" err="1"/>
              <a:t>classifcation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B8E186-549D-47BF-8B4C-614E6C38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מעבר לערכים בדידים (במקום רציפים)</a:t>
            </a:r>
          </a:p>
          <a:p>
            <a:r>
              <a:rPr lang="he-IL" dirty="0"/>
              <a:t>שיפור ביצועים</a:t>
            </a:r>
          </a:p>
          <a:p>
            <a:r>
              <a:rPr lang="he-IL" dirty="0"/>
              <a:t>קשה להחליט מאיזו נקודה עשרונית לבצע את חלקות הקבוצות</a:t>
            </a:r>
          </a:p>
          <a:p>
            <a:r>
              <a:rPr lang="he-IL" dirty="0"/>
              <a:t>שיטה </a:t>
            </a:r>
            <a:r>
              <a:rPr lang="en-US" dirty="0"/>
              <a:t>EWD - Equal Width </a:t>
            </a:r>
            <a:r>
              <a:rPr lang="en-US" dirty="0" err="1"/>
              <a:t>Discretiztion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172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2B7D8E-21EC-470E-A7BF-6A86AFAB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31AA13-BC0F-40A5-A9CA-93726CC3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954"/>
            <a:ext cx="10515600" cy="4351338"/>
          </a:xfrm>
        </p:spPr>
        <p:txBody>
          <a:bodyPr/>
          <a:lstStyle/>
          <a:p>
            <a:r>
              <a:rPr lang="he-IL" dirty="0"/>
              <a:t>יצירת מאפיינים חדשים (קטנים במספר מהמאפיינים המקוריים)</a:t>
            </a:r>
          </a:p>
          <a:p>
            <a:r>
              <a:rPr lang="he-IL" dirty="0"/>
              <a:t>ישנם מספר שיטות, דוגמא שימוש בשיטת </a:t>
            </a:r>
            <a:r>
              <a:rPr lang="en-US"/>
              <a:t>LDA</a:t>
            </a:r>
            <a:endParaRPr lang="he-IL" dirty="0"/>
          </a:p>
          <a:p>
            <a:pPr lvl="1"/>
            <a:r>
              <a:rPr lang="he-IL" dirty="0"/>
              <a:t>אלג’ </a:t>
            </a:r>
            <a:r>
              <a:rPr lang="en-US" dirty="0"/>
              <a:t> Unsupervised learning</a:t>
            </a:r>
            <a:r>
              <a:rPr lang="he-IL" dirty="0"/>
              <a:t> המוריד </a:t>
            </a:r>
            <a:r>
              <a:rPr lang="he-IL" dirty="0" err="1"/>
              <a:t>למימד</a:t>
            </a:r>
            <a:r>
              <a:rPr lang="he-IL" dirty="0"/>
              <a:t> קטן יותר (</a:t>
            </a:r>
            <a:r>
              <a:rPr lang="he-IL" dirty="0" err="1"/>
              <a:t>המימד</a:t>
            </a:r>
            <a:r>
              <a:rPr lang="he-IL" dirty="0"/>
              <a:t> לא ידוע).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משתמש בשונות של כל מאפיין ומכייל מחדש את השונות.</a:t>
            </a:r>
          </a:p>
          <a:p>
            <a:pPr lvl="2"/>
            <a:r>
              <a:rPr lang="he-IL" dirty="0"/>
              <a:t>דוגמא: מספר דלתות לרכב (4 / 6) -&gt; הורדה ל 4 גלגלים לכל הרכבים.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שומר על השונות של מאפיינות בעלי שונות גבוהה</a:t>
            </a:r>
          </a:p>
          <a:p>
            <a:pPr lvl="1"/>
            <a:r>
              <a:rPr lang="he-IL" dirty="0"/>
              <a:t>מבצעים הטלה למערכת צירים </a:t>
            </a:r>
            <a:r>
              <a:rPr lang="he-IL" dirty="0" err="1"/>
              <a:t>אורטוגונלית</a:t>
            </a:r>
            <a:r>
              <a:rPr lang="he-IL" dirty="0"/>
              <a:t> (</a:t>
            </a:r>
            <a:r>
              <a:rPr lang="he-IL" dirty="0" err="1"/>
              <a:t>מימד</a:t>
            </a:r>
            <a:r>
              <a:rPr lang="he-IL" dirty="0"/>
              <a:t> קטן אחר)</a:t>
            </a:r>
          </a:p>
        </p:txBody>
      </p:sp>
    </p:spTree>
    <p:extLst>
      <p:ext uri="{BB962C8B-B14F-4D97-AF65-F5344CB8AC3E}">
        <p14:creationId xmlns:p14="http://schemas.microsoft.com/office/powerpoint/2010/main" val="150269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86240C-977A-4EEE-BED3-3342583C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D0EFB5-C4CA-43D2-9FD5-45497940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המרת </a:t>
            </a:r>
            <a:r>
              <a:rPr lang="en-US" dirty="0"/>
              <a:t>Raw Data</a:t>
            </a:r>
            <a:r>
              <a:rPr lang="he-IL" dirty="0"/>
              <a:t> למאפיינים שמתאימים למודול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CNN (convolutional neural network)</a:t>
            </a:r>
            <a:endParaRPr lang="he-IL" dirty="0"/>
          </a:p>
          <a:p>
            <a:pPr lvl="2"/>
            <a:r>
              <a:rPr lang="he-IL" dirty="0" err="1"/>
              <a:t>קונובולוציות</a:t>
            </a:r>
            <a:r>
              <a:rPr lang="he-IL" dirty="0"/>
              <a:t> ל </a:t>
            </a:r>
            <a:r>
              <a:rPr lang="en-US" dirty="0"/>
              <a:t>edge / shape </a:t>
            </a:r>
            <a:r>
              <a:rPr lang="en-US" dirty="0" err="1"/>
              <a:t>detecition</a:t>
            </a:r>
            <a:r>
              <a:rPr lang="he-IL" dirty="0"/>
              <a:t>.</a:t>
            </a:r>
          </a:p>
          <a:p>
            <a:pPr lvl="1"/>
            <a:r>
              <a:rPr lang="en-US" dirty="0"/>
              <a:t>Word2Vec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954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196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005FD2-086E-40DF-822B-68D7E36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E417BC-5B65-43A3-94AD-916C61D7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הכנת חישובים לקראת ביצוע.</a:t>
            </a:r>
          </a:p>
          <a:p>
            <a:pPr lvl="1"/>
            <a:r>
              <a:rPr lang="he-IL" dirty="0"/>
              <a:t>לדוגמא: חישוב </a:t>
            </a:r>
            <a:r>
              <a:rPr lang="en-US" dirty="0"/>
              <a:t>Mean</a:t>
            </a:r>
            <a:r>
              <a:rPr lang="he-IL" dirty="0"/>
              <a:t> עבור שימוש מאוחר יותר להחלפת </a:t>
            </a:r>
            <a:r>
              <a:rPr lang="en-US" dirty="0"/>
              <a:t>NULL</a:t>
            </a:r>
          </a:p>
          <a:p>
            <a:pPr lvl="1"/>
            <a:r>
              <a:rPr lang="he-IL" dirty="0"/>
              <a:t>דוגמא נוספת: אימון ה </a:t>
            </a:r>
            <a:r>
              <a:rPr lang="en-US" dirty="0"/>
              <a:t>test data</a:t>
            </a:r>
            <a:endParaRPr lang="he-IL" dirty="0"/>
          </a:p>
          <a:p>
            <a:r>
              <a:rPr lang="en-US" dirty="0"/>
              <a:t>Transform()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 ביצוע בפועל של פעולה, שהכנו קודם. </a:t>
            </a:r>
          </a:p>
          <a:p>
            <a:pPr lvl="1"/>
            <a:r>
              <a:rPr lang="he-IL" dirty="0"/>
              <a:t>לדוגמא: החלפת כל ה </a:t>
            </a:r>
            <a:r>
              <a:rPr lang="en-US" dirty="0"/>
              <a:t>NULL</a:t>
            </a:r>
            <a:r>
              <a:rPr lang="he-IL" dirty="0"/>
              <a:t>ים ע"י ערך ה </a:t>
            </a:r>
            <a:r>
              <a:rPr lang="en-US" dirty="0"/>
              <a:t>mean</a:t>
            </a:r>
            <a:r>
              <a:rPr lang="he-IL" dirty="0"/>
              <a:t> שחושב ב </a:t>
            </a:r>
            <a:r>
              <a:rPr lang="en-US" dirty="0"/>
              <a:t>FIT()</a:t>
            </a:r>
            <a:endParaRPr lang="he-IL" dirty="0"/>
          </a:p>
          <a:p>
            <a:pPr lvl="1"/>
            <a:r>
              <a:rPr lang="he-IL" dirty="0"/>
              <a:t>ערך חזרה: ערכים מעודכנים </a:t>
            </a:r>
          </a:p>
          <a:p>
            <a:r>
              <a:rPr lang="he-IL" dirty="0"/>
              <a:t> </a:t>
            </a:r>
            <a:r>
              <a:rPr lang="en-US" dirty="0" err="1"/>
              <a:t>fit_transform</a:t>
            </a:r>
            <a:r>
              <a:rPr lang="en-US" dirty="0"/>
              <a:t>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ביצוע שתי הפעולות ביחד</a:t>
            </a:r>
          </a:p>
        </p:txBody>
      </p:sp>
    </p:spTree>
    <p:extLst>
      <p:ext uri="{BB962C8B-B14F-4D97-AF65-F5344CB8AC3E}">
        <p14:creationId xmlns:p14="http://schemas.microsoft.com/office/powerpoint/2010/main" val="275300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C18051-C59A-43AC-B8B9-14675043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A414EA-6318-408D-B824-8B689BF6D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cross_val_score</a:t>
            </a:r>
            <a:endParaRPr lang="he-IL" dirty="0"/>
          </a:p>
          <a:p>
            <a:pPr lvl="1"/>
            <a:r>
              <a:rPr lang="he-IL" dirty="0"/>
              <a:t>מספק את תוצאות ה </a:t>
            </a:r>
            <a:r>
              <a:rPr lang="en-US" dirty="0"/>
              <a:t>SCORE</a:t>
            </a:r>
            <a:r>
              <a:rPr lang="he-IL" dirty="0"/>
              <a:t> של </a:t>
            </a:r>
            <a:r>
              <a:rPr lang="en-US" dirty="0"/>
              <a:t>KFOLD</a:t>
            </a:r>
          </a:p>
          <a:p>
            <a:r>
              <a:rPr lang="en-US" dirty="0" err="1"/>
              <a:t>cross_validate</a:t>
            </a:r>
            <a:endParaRPr lang="he-IL" dirty="0"/>
          </a:p>
          <a:p>
            <a:pPr lvl="1"/>
            <a:r>
              <a:rPr lang="he-IL" dirty="0"/>
              <a:t>ניתן להכניס מספר פרמטרים לבחינה (סוגי </a:t>
            </a:r>
            <a:r>
              <a:rPr lang="en-US" dirty="0"/>
              <a:t>score</a:t>
            </a:r>
            <a:r>
              <a:rPr lang="he-IL" dirty="0"/>
              <a:t>) ולקבל את התוצאות.</a:t>
            </a:r>
            <a:endParaRPr lang="en-US" dirty="0"/>
          </a:p>
          <a:p>
            <a:r>
              <a:rPr lang="en-US" dirty="0" err="1"/>
              <a:t>cross_val_predict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מספק את החיזוי של </a:t>
            </a:r>
            <a:r>
              <a:rPr lang="en-US" dirty="0"/>
              <a:t>KFOLD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10100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D04E84-D70E-4F19-962B-30D48FBC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תובנות </a:t>
            </a:r>
            <a:r>
              <a:rPr lang="en-US" dirty="0" err="1"/>
              <a:t>sklearn</a:t>
            </a:r>
            <a:r>
              <a:rPr lang="he-IL" dirty="0"/>
              <a:t>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32CF0B-24E0-4C0D-85E7-8DF7FAE6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לדעתי לא כדאי להשתמש ב </a:t>
            </a:r>
            <a:r>
              <a:rPr lang="en-US" dirty="0"/>
              <a:t>filter model</a:t>
            </a:r>
            <a:r>
              <a:rPr lang="he-IL" dirty="0"/>
              <a:t>:</a:t>
            </a:r>
          </a:p>
          <a:p>
            <a:pPr lvl="1"/>
            <a:r>
              <a:rPr lang="en-US" dirty="0" err="1"/>
              <a:t>SelectKBest</a:t>
            </a:r>
            <a:r>
              <a:rPr lang="he-IL" dirty="0"/>
              <a:t> (אשר מקבל את סוג ה </a:t>
            </a:r>
            <a:r>
              <a:rPr lang="en-US" dirty="0" err="1"/>
              <a:t>filtter</a:t>
            </a:r>
            <a:r>
              <a:rPr lang="en-US" dirty="0"/>
              <a:t>: </a:t>
            </a:r>
            <a:r>
              <a:rPr lang="en-US" dirty="0" err="1"/>
              <a:t>correation</a:t>
            </a:r>
            <a:r>
              <a:rPr lang="en-US" dirty="0"/>
              <a:t>/MI</a:t>
            </a:r>
            <a:r>
              <a:rPr lang="he-IL" dirty="0"/>
              <a:t> וכד') מקבל גם את מספר ה </a:t>
            </a:r>
            <a:r>
              <a:rPr lang="en-US" dirty="0"/>
              <a:t>feature</a:t>
            </a:r>
            <a:r>
              <a:rPr lang="he-IL" dirty="0"/>
              <a:t>ים שעליו להחזיר.</a:t>
            </a:r>
          </a:p>
          <a:p>
            <a:r>
              <a:rPr lang="he-IL" dirty="0"/>
              <a:t>עבור </a:t>
            </a:r>
            <a:r>
              <a:rPr lang="en-US" dirty="0"/>
              <a:t>filter model</a:t>
            </a:r>
            <a:r>
              <a:rPr lang="he-IL" dirty="0"/>
              <a:t> לא רואה טעם לבדוק אופציות שונות: </a:t>
            </a:r>
            <a:r>
              <a:rPr lang="en-US" dirty="0" err="1"/>
              <a:t>corr</a:t>
            </a:r>
            <a:r>
              <a:rPr lang="en-US" dirty="0"/>
              <a:t>/MI</a:t>
            </a:r>
            <a:r>
              <a:rPr lang="he-IL" dirty="0"/>
              <a:t> וכד’</a:t>
            </a:r>
          </a:p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אין תמיכה ב </a:t>
            </a:r>
            <a:r>
              <a:rPr lang="en-US" dirty="0"/>
              <a:t>stepwise regression</a:t>
            </a:r>
            <a:r>
              <a:rPr lang="he-IL" dirty="0"/>
              <a:t> (כי מבוסס </a:t>
            </a:r>
            <a:r>
              <a:rPr lang="en-US" dirty="0"/>
              <a:t>p-value</a:t>
            </a:r>
            <a:r>
              <a:rPr lang="he-IL" dirty="0"/>
              <a:t> שנתמך רק ב </a:t>
            </a:r>
            <a:r>
              <a:rPr lang="en-US" dirty="0"/>
              <a:t>linear regression</a:t>
            </a:r>
            <a:r>
              <a:rPr lang="he-IL" dirty="0"/>
              <a:t>)</a:t>
            </a:r>
          </a:p>
          <a:p>
            <a:r>
              <a:rPr lang="he-IL" dirty="0"/>
              <a:t>ניתן להריץ עם </a:t>
            </a:r>
            <a:r>
              <a:rPr lang="en-US" dirty="0" err="1"/>
              <a:t>n_jobs</a:t>
            </a:r>
            <a:r>
              <a:rPr lang="en-US" dirty="0"/>
              <a:t>=-1</a:t>
            </a:r>
            <a:r>
              <a:rPr lang="he-IL" dirty="0"/>
              <a:t> ולנצל מספר ליבות (ב </a:t>
            </a:r>
            <a:r>
              <a:rPr lang="en-US" dirty="0" err="1"/>
              <a:t>kfold</a:t>
            </a:r>
            <a:r>
              <a:rPr lang="he-IL" dirty="0"/>
              <a:t>)</a:t>
            </a:r>
          </a:p>
          <a:p>
            <a:r>
              <a:rPr lang="en-US" dirty="0" err="1"/>
              <a:t>SelectFromModel</a:t>
            </a:r>
            <a:r>
              <a:rPr lang="he-IL" dirty="0"/>
              <a:t> – בחירת תכונות לפי המשקלים שלהם</a:t>
            </a:r>
          </a:p>
        </p:txBody>
      </p:sp>
    </p:spTree>
    <p:extLst>
      <p:ext uri="{BB962C8B-B14F-4D97-AF65-F5344CB8AC3E}">
        <p14:creationId xmlns:p14="http://schemas.microsoft.com/office/powerpoint/2010/main" val="338584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טיפול במידע חסר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012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87E672-D08D-4C17-BD34-3A0DFD93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טיפול במידע חסר (</a:t>
            </a:r>
            <a:r>
              <a:rPr lang="en-US" dirty="0"/>
              <a:t>nan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A09342-6A53-426E-A210-7E2DED34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מספר גישות:</a:t>
            </a:r>
          </a:p>
          <a:p>
            <a:pPr lvl="1"/>
            <a:r>
              <a:rPr lang="he-IL" dirty="0"/>
              <a:t>מחיקת שורה (חיסרון: פגיעה בהתפלגות)</a:t>
            </a:r>
          </a:p>
          <a:p>
            <a:pPr lvl="1"/>
            <a:r>
              <a:rPr lang="he-IL" dirty="0"/>
              <a:t>החלפה ב </a:t>
            </a:r>
            <a:r>
              <a:rPr lang="en-US" dirty="0"/>
              <a:t>mean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median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most frequent</a:t>
            </a:r>
            <a:r>
              <a:rPr lang="he-IL" dirty="0"/>
              <a:t> (חיסרון: פגיעה בהתפלגות)</a:t>
            </a:r>
          </a:p>
          <a:p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יש את הפקודה: </a:t>
            </a:r>
            <a:r>
              <a:rPr lang="en-US" dirty="0"/>
              <a:t>Imputer</a:t>
            </a:r>
            <a:r>
              <a:rPr lang="he-IL" dirty="0"/>
              <a:t> ("מכשיר את המידע")</a:t>
            </a:r>
          </a:p>
        </p:txBody>
      </p:sp>
    </p:spTree>
    <p:extLst>
      <p:ext uri="{BB962C8B-B14F-4D97-AF65-F5344CB8AC3E}">
        <p14:creationId xmlns:p14="http://schemas.microsoft.com/office/powerpoint/2010/main" val="56227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CA31B-5C85-40BE-A161-A01191B1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מוטיבציה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98BC2E-04E3-446B-A9EB-BC193F16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בשימוש תכונות לא חיוניות, </a:t>
            </a:r>
            <a:r>
              <a:rPr lang="he-IL" dirty="0" err="1"/>
              <a:t>האלג</a:t>
            </a:r>
            <a:r>
              <a:rPr lang="he-IL" dirty="0"/>
              <a:t>' ללמידת מכונה מתאים עצמו גם לתכונות הללו ובכך יש פגיעה בביצועים (תוצאת ה </a:t>
            </a:r>
            <a:r>
              <a:rPr lang="en-US" dirty="0"/>
              <a:t>Score</a:t>
            </a:r>
            <a:r>
              <a:rPr lang="he-IL" dirty="0"/>
              <a:t>) (הקטנת </a:t>
            </a:r>
            <a:r>
              <a:rPr lang="en-US" dirty="0"/>
              <a:t>over fit</a:t>
            </a:r>
            <a:r>
              <a:rPr lang="he-IL" dirty="0"/>
              <a:t>)</a:t>
            </a:r>
          </a:p>
          <a:p>
            <a:r>
              <a:rPr lang="he-IL" dirty="0"/>
              <a:t>הקטנת ה </a:t>
            </a:r>
            <a:r>
              <a:rPr lang="en-US" dirty="0"/>
              <a:t>DB</a:t>
            </a:r>
            <a:r>
              <a:rPr lang="he-IL" dirty="0"/>
              <a:t> והאצת האימון והבדיקות.</a:t>
            </a:r>
          </a:p>
          <a:p>
            <a:r>
              <a:rPr lang="he-IL" dirty="0"/>
              <a:t>המטרה להשאיר את התכונות שממשפיעות באופן חזק על פונקציית המטרה </a:t>
            </a:r>
            <a:r>
              <a:rPr lang="en-US" dirty="0"/>
              <a:t>(Regression / Classification)</a:t>
            </a:r>
            <a:endParaRPr lang="he-IL" dirty="0"/>
          </a:p>
          <a:p>
            <a:r>
              <a:rPr lang="he-IL" dirty="0"/>
              <a:t>רוצים להוריד תכונות שיש בינם לבין עצמם קשר הדדי (הורדת כפילות / יתירות)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5483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מושגים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518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B4387E-7549-4A32-B35D-BC39BE67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158B5B-5058-4654-BE9F-0F41E498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Logistic Regression</a:t>
            </a:r>
            <a:endParaRPr lang="he-IL" dirty="0"/>
          </a:p>
          <a:p>
            <a:pPr lvl="1"/>
            <a:r>
              <a:rPr lang="he-IL" dirty="0"/>
              <a:t>אלג' שבעיקר מתאים לבעיות סיווג </a:t>
            </a:r>
            <a:r>
              <a:rPr lang="he-IL" dirty="0" err="1"/>
              <a:t>בינאראיות</a:t>
            </a:r>
            <a:endParaRPr lang="he-IL" dirty="0"/>
          </a:p>
          <a:p>
            <a:pPr lvl="1"/>
            <a:r>
              <a:rPr lang="he-IL" dirty="0"/>
              <a:t>שימוש ב </a:t>
            </a:r>
            <a:r>
              <a:rPr lang="en-US" dirty="0"/>
              <a:t>logit function</a:t>
            </a:r>
            <a:r>
              <a:rPr lang="he-IL" dirty="0"/>
              <a:t> שהיא </a:t>
            </a:r>
            <a:r>
              <a:rPr lang="en-US" dirty="0"/>
              <a:t>log(p/1-p)</a:t>
            </a:r>
            <a:endParaRPr lang="he-IL" dirty="0"/>
          </a:p>
          <a:p>
            <a:pPr lvl="2"/>
            <a:endParaRPr lang="he-IL" dirty="0"/>
          </a:p>
          <a:p>
            <a:r>
              <a:rPr lang="en-US" dirty="0" err="1"/>
              <a:t>Logodds</a:t>
            </a:r>
            <a:r>
              <a:rPr lang="he-IL" dirty="0"/>
              <a:t> – </a:t>
            </a:r>
            <a:r>
              <a:rPr lang="en-US" dirty="0"/>
              <a:t>log + odds</a:t>
            </a:r>
            <a:endParaRPr lang="he-IL" dirty="0"/>
          </a:p>
          <a:p>
            <a:pPr lvl="1"/>
            <a:r>
              <a:rPr lang="en-US" dirty="0"/>
              <a:t>Odds != probability</a:t>
            </a:r>
            <a:endParaRPr lang="he-IL" dirty="0"/>
          </a:p>
          <a:p>
            <a:pPr lvl="1"/>
            <a:r>
              <a:rPr lang="en-US" dirty="0"/>
              <a:t>Odds</a:t>
            </a:r>
            <a:r>
              <a:rPr lang="he-IL" dirty="0"/>
              <a:t> – סיכוי למתרחש חלקי הסיכוי שלא התרחש (4 ניצחונות מול 6 הפסדים)</a:t>
            </a:r>
          </a:p>
          <a:p>
            <a:pPr lvl="1"/>
            <a:r>
              <a:rPr lang="en-US" dirty="0"/>
              <a:t>Odds = p(ok)/1-p(ok)</a:t>
            </a:r>
          </a:p>
          <a:p>
            <a:pPr lvl="1"/>
            <a:r>
              <a:rPr lang="en-US" dirty="0" err="1"/>
              <a:t>Logodds</a:t>
            </a:r>
            <a:r>
              <a:rPr lang="en-US" dirty="0"/>
              <a:t> = Log(odds)</a:t>
            </a:r>
            <a:endParaRPr lang="he-IL" dirty="0"/>
          </a:p>
          <a:p>
            <a:pPr lvl="2"/>
            <a:r>
              <a:rPr lang="he-IL" dirty="0"/>
              <a:t>ערך שלילי, יותר סיכוי "להפסיד" או </a:t>
            </a:r>
            <a:r>
              <a:rPr lang="he-IL" dirty="0" err="1"/>
              <a:t>ששיך</a:t>
            </a:r>
            <a:r>
              <a:rPr lang="he-IL" dirty="0"/>
              <a:t> לקבוצה ב' ולהפך (חיובי)</a:t>
            </a:r>
          </a:p>
          <a:p>
            <a:pPr lvl="2"/>
            <a:endParaRPr lang="he-IL" dirty="0"/>
          </a:p>
          <a:p>
            <a:r>
              <a:rPr lang="en-US" dirty="0"/>
              <a:t>Gini Impurity</a:t>
            </a:r>
          </a:p>
          <a:p>
            <a:pPr lvl="1"/>
            <a:r>
              <a:rPr lang="he-IL" dirty="0"/>
              <a:t>חישוב "טומאה" – מה ההסתברות לחלוקת עץ שגויה (ככל שהערך נמוך יותר, כך עדיף להשתמש בתוכנה זו לחלוקה בעץ ברמה </a:t>
            </a:r>
            <a:r>
              <a:rPr lang="he-IL"/>
              <a:t>גבוהה יותר בעץ)</a:t>
            </a:r>
            <a:endParaRPr lang="he-IL" dirty="0"/>
          </a:p>
          <a:p>
            <a:pPr lvl="1"/>
            <a:r>
              <a:rPr lang="he-IL" dirty="0"/>
              <a:t>משתמשים </a:t>
            </a:r>
            <a:r>
              <a:rPr lang="he-IL" dirty="0" err="1"/>
              <a:t>באלג</a:t>
            </a:r>
            <a:r>
              <a:rPr lang="he-IL" dirty="0"/>
              <a:t>' עץ בחישובי העלים</a:t>
            </a:r>
          </a:p>
        </p:txBody>
      </p:sp>
    </p:spTree>
    <p:extLst>
      <p:ext uri="{BB962C8B-B14F-4D97-AF65-F5344CB8AC3E}">
        <p14:creationId xmlns:p14="http://schemas.microsoft.com/office/powerpoint/2010/main" val="546938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1135E6-DF0B-4524-8DCA-9C4DBE93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E0F612-6AC1-4225-9B04-AC9AA1C9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Methods</a:t>
            </a:r>
            <a:endParaRPr lang="he-IL" dirty="0"/>
          </a:p>
          <a:p>
            <a:pPr lvl="1"/>
            <a:r>
              <a:rPr lang="he-IL" dirty="0"/>
              <a:t>שילוב של מספר שיטות בסיס על מנת לקבל תוצאה טובה יותר.</a:t>
            </a:r>
          </a:p>
          <a:p>
            <a:pPr lvl="1"/>
            <a:r>
              <a:rPr lang="he-IL" dirty="0"/>
              <a:t>יש מספר שיטות:</a:t>
            </a:r>
          </a:p>
          <a:p>
            <a:pPr lvl="2"/>
            <a:r>
              <a:rPr lang="en-US" dirty="0"/>
              <a:t>Random Forest</a:t>
            </a:r>
            <a:r>
              <a:rPr lang="he-IL" dirty="0"/>
              <a:t> הינו שילוב של מספר אלג’ </a:t>
            </a:r>
            <a:r>
              <a:rPr lang="en-US" dirty="0"/>
              <a:t>Decision Tree</a:t>
            </a:r>
            <a:r>
              <a:rPr lang="he-IL" dirty="0"/>
              <a:t>.</a:t>
            </a:r>
          </a:p>
          <a:p>
            <a:pPr lvl="2"/>
            <a:r>
              <a:rPr lang="en-US" dirty="0"/>
              <a:t>Bagging</a:t>
            </a:r>
            <a:r>
              <a:rPr lang="he-IL" dirty="0"/>
              <a:t> – שיטה דומה ל </a:t>
            </a:r>
            <a:r>
              <a:rPr lang="en-US" dirty="0"/>
              <a:t>RF</a:t>
            </a:r>
            <a:endParaRPr lang="he-IL" dirty="0"/>
          </a:p>
          <a:p>
            <a:pPr lvl="2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9884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632501-42E2-42AF-95AE-976F27B0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3 (הסתברות)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A89D09-DE15-4B7C-8893-E8E6FBC7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</a:t>
            </a:r>
            <a:endParaRPr lang="he-IL" dirty="0"/>
          </a:p>
          <a:p>
            <a:pPr lvl="1"/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r>
              <a:rPr lang="he-IL" dirty="0"/>
              <a:t> – </a:t>
            </a:r>
            <a:r>
              <a:rPr lang="en-US" dirty="0"/>
              <a:t>Covariance  </a:t>
            </a:r>
            <a:r>
              <a:rPr lang="he-IL" dirty="0"/>
              <a:t> (שונות משותפת), מדד לקשר בין 2 משתנים.</a:t>
            </a:r>
          </a:p>
          <a:p>
            <a:pPr lvl="2"/>
            <a:r>
              <a:rPr lang="he-IL" dirty="0"/>
              <a:t>ערך חיובי -&gt; משתנים באותו כיון ושלילי להפך</a:t>
            </a:r>
          </a:p>
          <a:p>
            <a:pPr lvl="1"/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) = variance(x)</a:t>
            </a:r>
            <a:r>
              <a:rPr lang="he-IL" dirty="0"/>
              <a:t> </a:t>
            </a:r>
          </a:p>
          <a:p>
            <a:pPr lvl="1"/>
            <a:r>
              <a:rPr lang="en-US" dirty="0"/>
              <a:t>Covariance  matrix</a:t>
            </a:r>
            <a:r>
              <a:rPr lang="he-IL" dirty="0"/>
              <a:t> – מטריצה סימטרית שהאלכסון הינו שונות.</a:t>
            </a:r>
          </a:p>
          <a:p>
            <a:r>
              <a:rPr lang="en-US" dirty="0"/>
              <a:t> Scatter matrix </a:t>
            </a:r>
          </a:p>
          <a:p>
            <a:pPr lvl="1"/>
            <a:r>
              <a:rPr lang="he-IL" dirty="0"/>
              <a:t>מטריצה עם הערכות של שונות משותפת בין 2 משתנים</a:t>
            </a:r>
          </a:p>
          <a:p>
            <a:pPr lvl="1"/>
            <a:r>
              <a:rPr lang="he-IL" dirty="0"/>
              <a:t>משתמשים במטריצה זו סיוע ב </a:t>
            </a:r>
            <a:r>
              <a:rPr lang="en-US" dirty="0"/>
              <a:t>LDA Classifier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807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1AC397-FC0A-426E-B443-6F75D96E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4 (</a:t>
            </a:r>
            <a:r>
              <a:rPr lang="en-US" dirty="0"/>
              <a:t>bias VS variance</a:t>
            </a:r>
            <a:r>
              <a:rPr lang="he-IL" dirty="0"/>
              <a:t>)</a:t>
            </a: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80E29248-FF44-4FFA-855C-A0FC18743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162" y="2965141"/>
            <a:ext cx="4318497" cy="3629071"/>
          </a:xfrm>
          <a:prstGeom prst="rect">
            <a:avLst/>
          </a:prstGeom>
        </p:spPr>
      </p:pic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B95D01D3-FDD8-4ACC-91A4-9BD819CF6E0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Bias</a:t>
            </a:r>
            <a:r>
              <a:rPr lang="he-IL" dirty="0"/>
              <a:t> – מדד לסטייה בין החיזוי לבין הערך האמיתי</a:t>
            </a:r>
          </a:p>
          <a:p>
            <a:r>
              <a:rPr lang="en-US" dirty="0"/>
              <a:t>Variance</a:t>
            </a:r>
            <a:r>
              <a:rPr lang="he-IL" dirty="0"/>
              <a:t> – מדד להתפזרות המידע סביב ה </a:t>
            </a:r>
            <a:r>
              <a:rPr lang="en-US" dirty="0"/>
              <a:t>mean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85962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תהליך למידה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4129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4609AB5-34A0-4526-AABA-E4DE4362E011}"/>
              </a:ext>
            </a:extLst>
          </p:cNvPr>
          <p:cNvSpPr/>
          <p:nvPr/>
        </p:nvSpPr>
        <p:spPr>
          <a:xfrm>
            <a:off x="159798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Handle Empty Values</a:t>
            </a:r>
            <a:endParaRPr lang="he-IL" sz="1400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455A1AA-6082-4A3E-9532-8B7DFC1574DF}"/>
              </a:ext>
            </a:extLst>
          </p:cNvPr>
          <p:cNvSpPr/>
          <p:nvPr/>
        </p:nvSpPr>
        <p:spPr>
          <a:xfrm>
            <a:off x="2882284" y="335576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Discretization</a:t>
            </a:r>
            <a:endParaRPr lang="he-IL" sz="14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5792502-C08D-4F48-AA09-8F4286D5944F}"/>
              </a:ext>
            </a:extLst>
          </p:cNvPr>
          <p:cNvSpPr/>
          <p:nvPr/>
        </p:nvSpPr>
        <p:spPr>
          <a:xfrm>
            <a:off x="4243527" y="335576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Enum</a:t>
            </a:r>
            <a:endParaRPr lang="he-IL" sz="14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44FAF8B-F585-439C-8E89-B59AED2B9610}"/>
              </a:ext>
            </a:extLst>
          </p:cNvPr>
          <p:cNvSpPr/>
          <p:nvPr/>
        </p:nvSpPr>
        <p:spPr>
          <a:xfrm>
            <a:off x="5700947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FS</a:t>
            </a:r>
            <a:endParaRPr lang="he-IL" sz="1400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3920802-7B02-401C-A236-795F3187EBC5}"/>
              </a:ext>
            </a:extLst>
          </p:cNvPr>
          <p:cNvSpPr/>
          <p:nvPr/>
        </p:nvSpPr>
        <p:spPr>
          <a:xfrm>
            <a:off x="7158367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ALG</a:t>
            </a:r>
            <a:endParaRPr lang="he-IL" sz="1400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E9FC044-CAB1-40B3-AB95-441195FD6077}"/>
              </a:ext>
            </a:extLst>
          </p:cNvPr>
          <p:cNvSpPr/>
          <p:nvPr/>
        </p:nvSpPr>
        <p:spPr>
          <a:xfrm>
            <a:off x="8659435" y="3781318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SCORE</a:t>
            </a:r>
            <a:endParaRPr lang="he-IL" sz="1400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2DA0E8C-25FD-4020-8F82-69843E774E23}"/>
              </a:ext>
            </a:extLst>
          </p:cNvPr>
          <p:cNvSpPr/>
          <p:nvPr/>
        </p:nvSpPr>
        <p:spPr>
          <a:xfrm>
            <a:off x="10116104" y="3817398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RESULT</a:t>
            </a:r>
            <a:endParaRPr lang="he-IL" sz="1400" dirty="0"/>
          </a:p>
          <a:p>
            <a:pPr algn="ctr"/>
            <a:r>
              <a:rPr lang="en-US" sz="1400" dirty="0"/>
              <a:t>(ALG)</a:t>
            </a:r>
            <a:endParaRPr lang="he-IL" sz="1400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7E76C13-4B61-4E05-B82D-64A274AF8A75}"/>
              </a:ext>
            </a:extLst>
          </p:cNvPr>
          <p:cNvSpPr/>
          <p:nvPr/>
        </p:nvSpPr>
        <p:spPr>
          <a:xfrm>
            <a:off x="1521041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Feature Scaling</a:t>
            </a:r>
            <a:endParaRPr lang="he-IL" sz="1400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642D20AA-6152-4F04-AEAD-9C55C30D6098}"/>
              </a:ext>
            </a:extLst>
          </p:cNvPr>
          <p:cNvSpPr/>
          <p:nvPr/>
        </p:nvSpPr>
        <p:spPr>
          <a:xfrm>
            <a:off x="7177606" y="4501889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Hyperparameters </a:t>
            </a:r>
            <a:r>
              <a:rPr lang="en-US" sz="1400" dirty="0" err="1"/>
              <a:t>Tunning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88967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8027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694F31-262D-43DF-9B55-3EE7B660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107672"/>
            <a:ext cx="10515600" cy="1325563"/>
          </a:xfrm>
        </p:spPr>
        <p:txBody>
          <a:bodyPr/>
          <a:lstStyle/>
          <a:p>
            <a:r>
              <a:rPr lang="en-US" dirty="0"/>
              <a:t>Feature Scaling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DAA286-92DA-4858-A57C-A10BACEE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5" y="1337186"/>
            <a:ext cx="11567460" cy="52799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e-IL" dirty="0"/>
              <a:t>מוטיבציה:</a:t>
            </a:r>
          </a:p>
          <a:p>
            <a:r>
              <a:rPr lang="he-IL" dirty="0"/>
              <a:t>לכל תכונה יש את היחידות שלה (ק"ג / גרמים וכד') ולכן על מנת שלא יהיה מצב שאחד התכונות יקבל משקל גדול יותר מאשר תכונה אחרת, בגלל היחידות, אז מבצעים עדכון טווחים.</a:t>
            </a:r>
          </a:p>
          <a:p>
            <a:r>
              <a:rPr lang="he-IL" dirty="0"/>
              <a:t>אלג’ </a:t>
            </a:r>
            <a:r>
              <a:rPr lang="en-US" dirty="0"/>
              <a:t>ML</a:t>
            </a:r>
            <a:r>
              <a:rPr lang="he-IL" dirty="0"/>
              <a:t> מתכנסים מהר יותר לתוצאה כאשר התכונות מנורמלות ובאותו טווח.</a:t>
            </a:r>
          </a:p>
          <a:p>
            <a:endParaRPr lang="he-IL" dirty="0"/>
          </a:p>
          <a:p>
            <a:r>
              <a:rPr lang="en-US" dirty="0"/>
              <a:t>Scale</a:t>
            </a:r>
            <a:r>
              <a:rPr lang="he-IL" dirty="0"/>
              <a:t> (נקרא גם </a:t>
            </a:r>
            <a:r>
              <a:rPr lang="en-US" dirty="0"/>
              <a:t>normalize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לשנות את טווח הערכים ל </a:t>
            </a:r>
            <a:r>
              <a:rPr lang="en-US" dirty="0"/>
              <a:t>[0..1]</a:t>
            </a:r>
            <a:r>
              <a:rPr lang="he-IL" dirty="0"/>
              <a:t>. אין שינוי של צורת ההתפלגות.\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</a:t>
            </a:r>
            <a:r>
              <a:rPr lang="en-US" dirty="0" err="1"/>
              <a:t>MinMaxScaler</a:t>
            </a:r>
            <a:endParaRPr lang="he-IL" dirty="0"/>
          </a:p>
          <a:p>
            <a:r>
              <a:rPr lang="en-US" dirty="0"/>
              <a:t>Standardize</a:t>
            </a:r>
            <a:endParaRPr lang="he-IL" dirty="0"/>
          </a:p>
          <a:p>
            <a:pPr lvl="1"/>
            <a:r>
              <a:rPr lang="he-IL" dirty="0"/>
              <a:t>העברת כל הנתונים כך שה </a:t>
            </a:r>
            <a:r>
              <a:rPr lang="en-US" dirty="0"/>
              <a:t>Mean</a:t>
            </a:r>
            <a:r>
              <a:rPr lang="he-IL" dirty="0"/>
              <a:t> יהיה ב 0 וסטיית התקן תהיה 1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– </a:t>
            </a:r>
            <a:r>
              <a:rPr lang="en-US" dirty="0" err="1"/>
              <a:t>StandardScaler</a:t>
            </a:r>
            <a:r>
              <a:rPr lang="he-IL" dirty="0"/>
              <a:t> (נקרא גם </a:t>
            </a:r>
            <a:r>
              <a:rPr lang="en-US" dirty="0"/>
              <a:t>Z-Score</a:t>
            </a:r>
            <a:r>
              <a:rPr lang="he-IL" dirty="0"/>
              <a:t>)</a:t>
            </a:r>
          </a:p>
          <a:p>
            <a:r>
              <a:rPr lang="en-US" dirty="0"/>
              <a:t>Normalize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העברת כל הנתונים לטווח שבין </a:t>
            </a:r>
            <a:r>
              <a:rPr lang="en-US" dirty="0"/>
              <a:t>[-1, 1]</a:t>
            </a:r>
            <a:r>
              <a:rPr lang="he-IL" dirty="0"/>
              <a:t> (עובדים על שורות ולא עמודות).</a:t>
            </a:r>
          </a:p>
          <a:p>
            <a:pPr lvl="1"/>
            <a:r>
              <a:rPr lang="he-IL" dirty="0"/>
              <a:t>יש להשתמש בשיטה אם </a:t>
            </a:r>
            <a:r>
              <a:rPr lang="he-IL" dirty="0" err="1"/>
              <a:t>האלג</a:t>
            </a:r>
            <a:r>
              <a:rPr lang="he-IL" dirty="0"/>
              <a:t>' של </a:t>
            </a:r>
            <a:r>
              <a:rPr lang="en-US" dirty="0"/>
              <a:t>ML</a:t>
            </a:r>
            <a:r>
              <a:rPr lang="he-IL" dirty="0"/>
              <a:t>  מניח שהמידע מנורמל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- </a:t>
            </a:r>
            <a:r>
              <a:rPr lang="en-US" dirty="0"/>
              <a:t>Normalizer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דוגמאות לשימוש:</a:t>
            </a:r>
          </a:p>
          <a:p>
            <a:r>
              <a:rPr lang="en-US" dirty="0"/>
              <a:t>KNN</a:t>
            </a:r>
            <a:r>
              <a:rPr lang="he-IL" dirty="0"/>
              <a:t>, משתמש במרחק </a:t>
            </a:r>
            <a:r>
              <a:rPr lang="he-IL" dirty="0" err="1"/>
              <a:t>אוקלידי</a:t>
            </a:r>
            <a:r>
              <a:rPr lang="he-IL" dirty="0"/>
              <a:t>.</a:t>
            </a:r>
          </a:p>
          <a:p>
            <a:r>
              <a:rPr lang="en-US" dirty="0"/>
              <a:t>Random Forest</a:t>
            </a:r>
            <a:r>
              <a:rPr lang="he-IL" dirty="0"/>
              <a:t>, לא מבוסס מרחקים ולכן אין צורך לבצע </a:t>
            </a:r>
            <a:r>
              <a:rPr lang="en-US" dirty="0"/>
              <a:t>Feature Scaling</a:t>
            </a:r>
            <a:endParaRPr lang="he-IL" dirty="0"/>
          </a:p>
          <a:p>
            <a:r>
              <a:rPr lang="en-US" dirty="0"/>
              <a:t>Naïve Bayes</a:t>
            </a:r>
            <a:r>
              <a:rPr lang="he-IL" dirty="0"/>
              <a:t>, מבוסס הסתברות ולכן אין הרבה השפעה ל </a:t>
            </a:r>
            <a:r>
              <a:rPr lang="en-US" dirty="0"/>
              <a:t>feature scaling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53714-20FA-4999-9D67-2E6F45F2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113" y="2662749"/>
            <a:ext cx="3911602" cy="123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032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23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DBD322-010D-4D09-B4D0-C52ABE0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ישנם מספר טכניקות לבחירת קבוצת תכונות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A676B8-64D5-452C-8FE6-0A33E5A2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Filter Methods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Wrapper Methods</a:t>
            </a:r>
          </a:p>
          <a:p>
            <a:pPr marL="514350" indent="-514350">
              <a:buAutoNum type="arabicPeriod"/>
            </a:pPr>
            <a:r>
              <a:rPr lang="en-US" dirty="0"/>
              <a:t>Embedded Methods</a:t>
            </a:r>
          </a:p>
          <a:p>
            <a:pPr marL="514350" indent="-514350">
              <a:buAutoNum type="arabicPeriod"/>
            </a:pPr>
            <a:r>
              <a:rPr lang="en-US" dirty="0"/>
              <a:t>Hybrid Methods</a:t>
            </a:r>
          </a:p>
          <a:p>
            <a:pPr marL="514350" indent="-514350">
              <a:buAutoNum type="arabicPeriod"/>
            </a:pPr>
            <a:r>
              <a:rPr lang="en-US" dirty="0"/>
              <a:t>Advanced Methods</a:t>
            </a:r>
            <a:r>
              <a:rPr lang="he-IL" dirty="0"/>
              <a:t> (שיטות גנטיות)</a:t>
            </a:r>
          </a:p>
        </p:txBody>
      </p:sp>
    </p:spTree>
    <p:extLst>
      <p:ext uri="{BB962C8B-B14F-4D97-AF65-F5344CB8AC3E}">
        <p14:creationId xmlns:p14="http://schemas.microsoft.com/office/powerpoint/2010/main" val="1904535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DECD05-1091-405F-9DAA-0C4DFD47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 models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9E8CC5-CF2E-44AE-B485-88D65529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Linear Discrimination Analysis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Decision Tree / Random Forest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Multi-Layer Perceptron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6418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1CDCED-DA09-4BB2-8934-863187FE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/ SVC (Support Vector Classifier)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0A6CB1-C15B-40C6-B57B-19FE09A2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בהינתן מרחב (רב </a:t>
            </a:r>
            <a:r>
              <a:rPr lang="he-IL" dirty="0" err="1"/>
              <a:t>מימד</a:t>
            </a:r>
            <a:r>
              <a:rPr lang="he-IL" dirty="0"/>
              <a:t>) רוצים למצוא </a:t>
            </a:r>
            <a:r>
              <a:rPr lang="en-US" dirty="0" err="1"/>
              <a:t>hyperline</a:t>
            </a:r>
            <a:r>
              <a:rPr lang="he-IL" dirty="0"/>
              <a:t> שיחלק לקבוצות.</a:t>
            </a:r>
          </a:p>
          <a:p>
            <a:pPr lvl="1"/>
            <a:r>
              <a:rPr lang="he-IL" dirty="0"/>
              <a:t>כל שה </a:t>
            </a:r>
            <a:r>
              <a:rPr lang="en-US" dirty="0"/>
              <a:t>margin</a:t>
            </a:r>
            <a:r>
              <a:rPr lang="he-IL" dirty="0"/>
              <a:t> רחב יותר -&gt; כך החלוקה טובה יותר (פחות דגימות "בעיתיות"</a:t>
            </a:r>
          </a:p>
          <a:p>
            <a:r>
              <a:rPr lang="he-IL" dirty="0"/>
              <a:t>פרמטרים (</a:t>
            </a:r>
            <a:r>
              <a:rPr lang="en-US" dirty="0"/>
              <a:t>hyper-params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Kernel</a:t>
            </a:r>
            <a:r>
              <a:rPr lang="he-IL" dirty="0"/>
              <a:t> – </a:t>
            </a:r>
            <a:r>
              <a:rPr lang="he-IL" dirty="0" err="1"/>
              <a:t>מימד</a:t>
            </a:r>
            <a:r>
              <a:rPr lang="he-IL" dirty="0"/>
              <a:t> ה </a:t>
            </a:r>
            <a:r>
              <a:rPr lang="en-US" dirty="0" err="1"/>
              <a:t>hyperline</a:t>
            </a:r>
            <a:r>
              <a:rPr lang="he-IL" dirty="0"/>
              <a:t> (לינארי / </a:t>
            </a:r>
            <a:r>
              <a:rPr lang="he-IL" dirty="0" err="1"/>
              <a:t>פילנומי</a:t>
            </a:r>
            <a:r>
              <a:rPr lang="en-US" dirty="0"/>
              <a:t> </a:t>
            </a:r>
            <a:r>
              <a:rPr lang="he-IL" dirty="0"/>
              <a:t> / רדיאלי)</a:t>
            </a:r>
          </a:p>
          <a:p>
            <a:pPr lvl="1"/>
            <a:r>
              <a:rPr lang="en-US" dirty="0"/>
              <a:t>Gamma</a:t>
            </a:r>
            <a:r>
              <a:rPr lang="he-IL" dirty="0"/>
              <a:t> , עבור </a:t>
            </a:r>
            <a:r>
              <a:rPr lang="en-US" dirty="0" err="1"/>
              <a:t>hyperline</a:t>
            </a:r>
            <a:r>
              <a:rPr lang="he-IL" dirty="0"/>
              <a:t> שאינו לינארי, </a:t>
            </a:r>
            <a:r>
              <a:rPr lang="en-US" dirty="0"/>
              <a:t>SVC</a:t>
            </a:r>
            <a:r>
              <a:rPr lang="he-IL" dirty="0"/>
              <a:t> מנסה לתחום טוב יותר את הקבוצות.</a:t>
            </a:r>
          </a:p>
          <a:p>
            <a:pPr lvl="2"/>
            <a:r>
              <a:rPr lang="he-IL" dirty="0"/>
              <a:t>ככל שהערך גבוהה יותר, כך הצמצום של הקבוצה תחום יותר. אזהרה: </a:t>
            </a:r>
            <a:r>
              <a:rPr lang="en-US" dirty="0"/>
              <a:t>overfit</a:t>
            </a:r>
            <a:endParaRPr lang="he-IL" dirty="0"/>
          </a:p>
          <a:p>
            <a:pPr lvl="1"/>
            <a:r>
              <a:rPr lang="en-US" dirty="0"/>
              <a:t>C</a:t>
            </a:r>
            <a:r>
              <a:rPr lang="he-IL" dirty="0"/>
              <a:t> – מציין את ה"עונש" בחלוקה שגויה באימון. ככל ש </a:t>
            </a:r>
            <a:r>
              <a:rPr lang="en-US" dirty="0"/>
              <a:t>C</a:t>
            </a:r>
            <a:r>
              <a:rPr lang="he-IL" dirty="0"/>
              <a:t> גדול יותר ה </a:t>
            </a:r>
            <a:r>
              <a:rPr lang="en-US" dirty="0"/>
              <a:t>margin</a:t>
            </a:r>
            <a:r>
              <a:rPr lang="he-IL" dirty="0"/>
              <a:t> קצר יותר</a:t>
            </a:r>
          </a:p>
          <a:p>
            <a:pPr lvl="1"/>
            <a:r>
              <a:rPr lang="en-US" dirty="0"/>
              <a:t>Degree</a:t>
            </a:r>
            <a:r>
              <a:rPr lang="he-IL" dirty="0"/>
              <a:t> – דרגת הפולינום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74ADD3-C0CB-4EE9-8206-BC609AA1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77" y="4641573"/>
            <a:ext cx="2784424" cy="19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17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7BEA10-A50C-45EE-BF42-0314FFBCC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47680"/>
            <a:ext cx="2467312" cy="203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9BB59A-56CF-4943-820F-12570F58A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13" y="4760078"/>
            <a:ext cx="2345988" cy="19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6A3665A-D537-4A23-9B4D-54B703C8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  <a:r>
              <a:rPr lang="he-IL" dirty="0"/>
              <a:t> (אלג' סיווג)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DE8717-ED3D-403F-8000-C65BF4ED6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שיטה להורדת </a:t>
            </a:r>
            <a:r>
              <a:rPr lang="he-IL" dirty="0" err="1"/>
              <a:t>מימדים</a:t>
            </a:r>
            <a:r>
              <a:rPr lang="he-IL" dirty="0"/>
              <a:t>, תוך שמירה על רוב המידע החשוב. (כלומר </a:t>
            </a:r>
            <a:r>
              <a:rPr lang="he-IL" dirty="0" err="1"/>
              <a:t>המימד</a:t>
            </a:r>
            <a:r>
              <a:rPr lang="he-IL" dirty="0"/>
              <a:t> אליו מטילים מכיל מידע רלוונטי)</a:t>
            </a:r>
          </a:p>
          <a:p>
            <a:r>
              <a:rPr lang="he-IL" dirty="0"/>
              <a:t>מטילים את המידע (תכונות) למערכת צירים כך ש:</a:t>
            </a:r>
          </a:p>
          <a:p>
            <a:pPr lvl="1"/>
            <a:r>
              <a:rPr lang="he-IL" dirty="0"/>
              <a:t>שונות </a:t>
            </a:r>
            <a:r>
              <a:rPr lang="he-IL" dirty="0" err="1"/>
              <a:t>מימאלית</a:t>
            </a:r>
            <a:endParaRPr lang="he-IL" dirty="0"/>
          </a:p>
          <a:p>
            <a:pPr lvl="1"/>
            <a:r>
              <a:rPr lang="he-IL" dirty="0"/>
              <a:t>המרחק בין ה </a:t>
            </a:r>
            <a:r>
              <a:rPr lang="en-US" dirty="0"/>
              <a:t>mean</a:t>
            </a:r>
            <a:r>
              <a:rPr lang="he-IL" dirty="0"/>
              <a:t>ים של הקבוצות הינו מקסימאלי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BC9ACD6-CB8E-4EDD-B970-CCD0103D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75" y="4687220"/>
            <a:ext cx="2345988" cy="207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82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8411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3F3B18-1992-44CA-9CCF-79F5F16E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Tunning</a:t>
            </a:r>
            <a:r>
              <a:rPr lang="en-US" dirty="0"/>
              <a:t> Hyperparameters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FCBAAF-840A-4EAE-AF35-C96ADBE5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GridSearchCV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מצבע מעבר על מספר </a:t>
            </a:r>
            <a:r>
              <a:rPr lang="en-US" dirty="0"/>
              <a:t>hyperparameters</a:t>
            </a:r>
            <a:r>
              <a:rPr lang="he-IL" dirty="0"/>
              <a:t> ומחזיר את הטוב שבהם</a:t>
            </a:r>
          </a:p>
          <a:p>
            <a:pPr lvl="1"/>
            <a:r>
              <a:rPr lang="he-IL" dirty="0"/>
              <a:t>מתבצע עם </a:t>
            </a:r>
            <a:r>
              <a:rPr lang="en-US" dirty="0"/>
              <a:t>KFOLD</a:t>
            </a:r>
            <a:r>
              <a:rPr lang="he-IL" dirty="0"/>
              <a:t> (ולכן מספר </a:t>
            </a:r>
            <a:r>
              <a:rPr lang="he-IL" dirty="0" err="1"/>
              <a:t>איטרציות</a:t>
            </a:r>
            <a:r>
              <a:rPr lang="he-IL" dirty="0"/>
              <a:t> ככל בין מספר הפרמטרים)</a:t>
            </a:r>
          </a:p>
          <a:p>
            <a:pPr lvl="1"/>
            <a:r>
              <a:rPr lang="he-IL" dirty="0"/>
              <a:t>טוב לעבודה עם </a:t>
            </a:r>
            <a:r>
              <a:rPr lang="en-US" dirty="0"/>
              <a:t>pipeline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907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 Validation Techniques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4215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0A11AC-E468-4EEB-8FA1-B197F3BD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</a:t>
            </a:r>
            <a:r>
              <a:rPr lang="en-US" dirty="0"/>
              <a:t>Cross Validation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9B6EB1-EC9C-4B92-AA3C-864F96E6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Holdout</a:t>
            </a:r>
            <a:r>
              <a:rPr lang="he-IL" dirty="0"/>
              <a:t> , בסיסי </a:t>
            </a:r>
            <a:r>
              <a:rPr lang="en-US" dirty="0"/>
              <a:t>(split)</a:t>
            </a:r>
            <a:r>
              <a:rPr lang="he-IL" dirty="0"/>
              <a:t>.</a:t>
            </a:r>
          </a:p>
          <a:p>
            <a:r>
              <a:rPr lang="en-US" dirty="0" err="1"/>
              <a:t>Kfold</a:t>
            </a:r>
            <a:endParaRPr lang="he-IL" dirty="0"/>
          </a:p>
          <a:p>
            <a:r>
              <a:rPr lang="en-US" dirty="0"/>
              <a:t>Random subsamples</a:t>
            </a:r>
          </a:p>
          <a:p>
            <a:pPr lvl="1"/>
            <a:r>
              <a:rPr lang="he-IL" dirty="0"/>
              <a:t>בכל פעם בוחרים באופן אקראי את הדגימות לאימון ולבחינה</a:t>
            </a:r>
          </a:p>
          <a:p>
            <a:r>
              <a:rPr lang="en-US" dirty="0"/>
              <a:t>Leave one out</a:t>
            </a:r>
            <a:endParaRPr lang="he-IL" dirty="0"/>
          </a:p>
          <a:p>
            <a:pPr lvl="1"/>
            <a:r>
              <a:rPr lang="he-IL" dirty="0"/>
              <a:t>כמו </a:t>
            </a:r>
            <a:r>
              <a:rPr lang="en-US" dirty="0" err="1"/>
              <a:t>kfold</a:t>
            </a:r>
            <a:r>
              <a:rPr lang="he-IL" dirty="0"/>
              <a:t> כאשר </a:t>
            </a:r>
            <a:r>
              <a:rPr lang="en-US" dirty="0"/>
              <a:t>k</a:t>
            </a:r>
            <a:r>
              <a:rPr lang="he-IL" dirty="0"/>
              <a:t> שווה למספר הדגימות.</a:t>
            </a:r>
          </a:p>
          <a:p>
            <a:pPr lvl="1"/>
            <a:r>
              <a:rPr lang="he-IL" dirty="0"/>
              <a:t>בכל פעם יש רק דגימה אחת לבחינה וכל השאר לאימון</a:t>
            </a:r>
          </a:p>
          <a:p>
            <a:r>
              <a:rPr lang="en-US" dirty="0"/>
              <a:t>Leave p out</a:t>
            </a:r>
            <a:endParaRPr lang="he-IL" dirty="0"/>
          </a:p>
          <a:p>
            <a:pPr lvl="1"/>
            <a:r>
              <a:rPr lang="he-IL" dirty="0"/>
              <a:t>בדומה ל </a:t>
            </a:r>
            <a:r>
              <a:rPr lang="en-US" dirty="0"/>
              <a:t>leave one out</a:t>
            </a:r>
            <a:r>
              <a:rPr lang="he-IL" dirty="0"/>
              <a:t> רק ש </a:t>
            </a:r>
            <a:r>
              <a:rPr lang="en-US" dirty="0"/>
              <a:t>p</a:t>
            </a:r>
            <a:r>
              <a:rPr lang="he-IL" dirty="0"/>
              <a:t> הינו מספר הדגימות לבחינה</a:t>
            </a:r>
          </a:p>
        </p:txBody>
      </p:sp>
    </p:spTree>
    <p:extLst>
      <p:ext uri="{BB962C8B-B14F-4D97-AF65-F5344CB8AC3E}">
        <p14:creationId xmlns:p14="http://schemas.microsoft.com/office/powerpoint/2010/main" val="4265622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Scoring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2709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E1AF631D-4517-401D-98DD-6FD2967C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024" y="3273074"/>
            <a:ext cx="3148197" cy="89429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3949573-314D-43F5-9632-DC41BFB7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172" y="5205240"/>
            <a:ext cx="2486025" cy="81915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38317005-73CE-4860-A550-99ECE9967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624" y="4300255"/>
            <a:ext cx="2438400" cy="8191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9B2B5F3-EAD5-47CA-9EBD-1F124F9FC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14" y="1336228"/>
            <a:ext cx="2648320" cy="19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DA3504D-FC74-40E9-93A9-87B2C1D1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B23106-A251-484A-8F67-5D0C16EB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Confusion matrix</a:t>
            </a:r>
            <a:endParaRPr lang="he-IL" dirty="0"/>
          </a:p>
          <a:p>
            <a:pPr lvl="1"/>
            <a:r>
              <a:rPr lang="he-IL" dirty="0"/>
              <a:t>מדד ביצועים לבעיות סיווג</a:t>
            </a:r>
          </a:p>
          <a:p>
            <a:r>
              <a:rPr lang="en-US" dirty="0"/>
              <a:t>AUC-ROC curve</a:t>
            </a:r>
            <a:endParaRPr lang="he-IL" dirty="0"/>
          </a:p>
          <a:p>
            <a:pPr lvl="1"/>
            <a:r>
              <a:rPr lang="he-IL" dirty="0"/>
              <a:t>מדד ביצועים לבעיית סיווג</a:t>
            </a:r>
          </a:p>
          <a:p>
            <a:r>
              <a:rPr lang="en-US" dirty="0"/>
              <a:t>F1 Score</a:t>
            </a:r>
            <a:endParaRPr lang="he-IL" dirty="0"/>
          </a:p>
          <a:p>
            <a:pPr lvl="1"/>
            <a:endParaRPr lang="he-IL" dirty="0"/>
          </a:p>
          <a:p>
            <a:r>
              <a:rPr lang="en-US" dirty="0"/>
              <a:t>Precision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מדד לדיוק אחוז הדיוק החיובי.</a:t>
            </a:r>
          </a:p>
          <a:p>
            <a:r>
              <a:rPr lang="en-US" dirty="0"/>
              <a:t>Recall</a:t>
            </a:r>
            <a:endParaRPr lang="he-IL" dirty="0"/>
          </a:p>
          <a:p>
            <a:pPr lvl="1"/>
            <a:r>
              <a:rPr lang="he-IL" dirty="0"/>
              <a:t>מדד דיוק חיובי שצלחנו לנבא</a:t>
            </a:r>
          </a:p>
        </p:txBody>
      </p:sp>
    </p:spTree>
    <p:extLst>
      <p:ext uri="{BB962C8B-B14F-4D97-AF65-F5344CB8AC3E}">
        <p14:creationId xmlns:p14="http://schemas.microsoft.com/office/powerpoint/2010/main" val="820330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שאלות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613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9ADCD9-C906-4AE5-B90E-0D10328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Model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975BF5-68F0-4E28-BEE2-9B35E0844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8181" cy="4351338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שיטה המשתמשת במאפייני התכונות בלבד (</a:t>
            </a:r>
            <a:r>
              <a:rPr lang="en-US" dirty="0"/>
              <a:t>entropy, mutual information, correlation</a:t>
            </a:r>
            <a:r>
              <a:rPr lang="he-IL" dirty="0"/>
              <a:t>)</a:t>
            </a:r>
          </a:p>
          <a:p>
            <a:r>
              <a:rPr lang="he-IL" dirty="0"/>
              <a:t>שיטה מהירה ולרוב משתמשים בה כשלב ראשון בשרשרת בחירת התכונות</a:t>
            </a:r>
          </a:p>
          <a:p>
            <a:r>
              <a:rPr lang="he-IL" dirty="0"/>
              <a:t>שיטה טובה להורדת תכונות כפלות ותכונות שאין להם קשר למטרה</a:t>
            </a:r>
          </a:p>
          <a:p>
            <a:r>
              <a:rPr lang="en-US" dirty="0"/>
              <a:t>- Univariate feature selection</a:t>
            </a:r>
            <a:r>
              <a:rPr lang="he-IL" dirty="0"/>
              <a:t> קשר בין תכונה ל </a:t>
            </a:r>
            <a:r>
              <a:rPr lang="en-US" dirty="0"/>
              <a:t>TARGET</a:t>
            </a:r>
            <a:endParaRPr lang="he-IL" dirty="0"/>
          </a:p>
          <a:p>
            <a:r>
              <a:rPr lang="en-US" dirty="0"/>
              <a:t>Multivariate filter methods</a:t>
            </a:r>
            <a:r>
              <a:rPr lang="he-IL" dirty="0"/>
              <a:t> – קשר בין התכונות (אחד לשני)</a:t>
            </a:r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 ה </a:t>
            </a:r>
            <a:r>
              <a:rPr lang="en-US" dirty="0"/>
              <a:t>Filter Model</a:t>
            </a:r>
            <a:r>
              <a:rPr lang="he-IL" dirty="0"/>
              <a:t> – אין התייחסות בין המאפיינים להשפעה על תוצאת האלגוריתם</a:t>
            </a:r>
          </a:p>
          <a:p>
            <a:pPr lvl="1"/>
            <a:r>
              <a:rPr lang="he-IL" dirty="0"/>
              <a:t>בחינת המאפיינים בהם פרטני ולא כקבוצה</a:t>
            </a:r>
          </a:p>
          <a:p>
            <a:r>
              <a:rPr lang="he-IL" dirty="0"/>
              <a:t>השימוש ב </a:t>
            </a:r>
            <a:r>
              <a:rPr lang="en-US" dirty="0"/>
              <a:t>Filter Model</a:t>
            </a:r>
            <a:r>
              <a:rPr lang="he-IL" dirty="0"/>
              <a:t> הינו רידוד תכונות שאינן משפיעות על ה </a:t>
            </a:r>
            <a:r>
              <a:rPr lang="en-US" dirty="0"/>
              <a:t>TARGET</a:t>
            </a:r>
            <a:r>
              <a:rPr lang="he-IL" dirty="0"/>
              <a:t> ומכילות כפילויות עם תכונות נוספות.</a:t>
            </a:r>
          </a:p>
        </p:txBody>
      </p:sp>
    </p:spTree>
    <p:extLst>
      <p:ext uri="{BB962C8B-B14F-4D97-AF65-F5344CB8AC3E}">
        <p14:creationId xmlns:p14="http://schemas.microsoft.com/office/powerpoint/2010/main" val="3447540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למה לפצל ל </a:t>
            </a:r>
            <a:r>
              <a:rPr lang="en-US" dirty="0"/>
              <a:t>train and test</a:t>
            </a:r>
            <a:r>
              <a:rPr lang="he-IL" dirty="0"/>
              <a:t> ? אם גם ככה רק לבחירת תכונות, נעבוד על </a:t>
            </a:r>
            <a:r>
              <a:rPr lang="he-IL" dirty="0" err="1"/>
              <a:t>הכל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יש טעם בבעיית </a:t>
            </a:r>
            <a:r>
              <a:rPr lang="en-US" dirty="0"/>
              <a:t>classification</a:t>
            </a:r>
            <a:r>
              <a:rPr lang="he-IL" dirty="0"/>
              <a:t> לבדוק עם אלג' שאינו </a:t>
            </a:r>
            <a:r>
              <a:rPr lang="en-US" dirty="0"/>
              <a:t>random forest</a:t>
            </a:r>
            <a:r>
              <a:rPr lang="he-IL" dirty="0"/>
              <a:t> ?</a:t>
            </a:r>
          </a:p>
          <a:p>
            <a:r>
              <a:rPr lang="en-US" dirty="0"/>
              <a:t>Embedded model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אם אני לא משתמש בשיטה זו לאחר מכן האם עדיין לפצל ל </a:t>
            </a:r>
            <a:r>
              <a:rPr lang="en-US" dirty="0"/>
              <a:t>train and test</a:t>
            </a:r>
            <a:r>
              <a:rPr lang="he-IL" dirty="0"/>
              <a:t> ? (אם כן למה ?)</a:t>
            </a:r>
          </a:p>
          <a:p>
            <a:pPr lvl="1"/>
            <a:r>
              <a:rPr lang="he-IL" dirty="0"/>
              <a:t>האם </a:t>
            </a:r>
            <a:r>
              <a:rPr lang="en-US" dirty="0"/>
              <a:t>Lasso</a:t>
            </a:r>
            <a:r>
              <a:rPr lang="he-IL" dirty="0"/>
              <a:t> מתאים בעיקר לבעיות </a:t>
            </a:r>
            <a:r>
              <a:rPr lang="en-US" dirty="0" err="1"/>
              <a:t>regresion</a:t>
            </a:r>
            <a:r>
              <a:rPr lang="he-IL" dirty="0"/>
              <a:t> או גם </a:t>
            </a:r>
            <a:r>
              <a:rPr lang="en-US" dirty="0"/>
              <a:t>classification</a:t>
            </a:r>
            <a:endParaRPr lang="he-IL" dirty="0"/>
          </a:p>
          <a:p>
            <a:pPr lvl="1"/>
            <a:r>
              <a:rPr lang="he-IL" dirty="0"/>
              <a:t>אם אני לא משתמש באותו אלג' לאחר מכן:</a:t>
            </a:r>
          </a:p>
          <a:p>
            <a:pPr lvl="2"/>
            <a:r>
              <a:rPr lang="he-IL" dirty="0"/>
              <a:t>האם כדאי להשתמש בשיטה ? (נניח נעבוד טוב יותר ב </a:t>
            </a:r>
            <a:r>
              <a:rPr lang="en-US" dirty="0"/>
              <a:t>Deep Learning</a:t>
            </a:r>
            <a:r>
              <a:rPr lang="he-IL" dirty="0"/>
              <a:t>) ?</a:t>
            </a:r>
          </a:p>
          <a:p>
            <a:pPr lvl="2"/>
            <a:r>
              <a:rPr lang="he-IL" dirty="0"/>
              <a:t>האם עדיין צריך לחלק ב </a:t>
            </a:r>
            <a:r>
              <a:rPr lang="en-US" dirty="0"/>
              <a:t>Cross</a:t>
            </a:r>
            <a:r>
              <a:rPr lang="he-IL" dirty="0"/>
              <a:t> את המידע ולבדוק עם </a:t>
            </a:r>
            <a:r>
              <a:rPr lang="en-US" dirty="0"/>
              <a:t>train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בשימוש ב </a:t>
            </a:r>
            <a:r>
              <a:rPr lang="en-US" dirty="0"/>
              <a:t>Random Forest</a:t>
            </a:r>
            <a:r>
              <a:rPr lang="he-IL" dirty="0"/>
              <a:t>, התוצאה הינה ה"חשיבות" של כל תוכנה:</a:t>
            </a:r>
          </a:p>
          <a:p>
            <a:pPr lvl="2"/>
            <a:r>
              <a:rPr lang="he-IL" dirty="0"/>
              <a:t>בפועל אין הורדת תוכנות</a:t>
            </a:r>
          </a:p>
          <a:p>
            <a:pPr lvl="2"/>
            <a:r>
              <a:rPr lang="he-IL" dirty="0"/>
              <a:t>מה ההבדל בין שיטה זו לבין ה </a:t>
            </a:r>
            <a:r>
              <a:rPr lang="en-US" dirty="0"/>
              <a:t>wrapper</a:t>
            </a:r>
            <a:r>
              <a:rPr lang="he-IL" dirty="0"/>
              <a:t> עם </a:t>
            </a:r>
            <a:r>
              <a:rPr lang="en-US" dirty="0"/>
              <a:t>Random Forest</a:t>
            </a:r>
            <a:endParaRPr lang="he-IL" dirty="0"/>
          </a:p>
          <a:p>
            <a:r>
              <a:rPr lang="he-IL" dirty="0"/>
              <a:t>בכל השיטות (של </a:t>
            </a:r>
            <a:r>
              <a:rPr lang="en-US" dirty="0"/>
              <a:t> filter model</a:t>
            </a:r>
            <a:r>
              <a:rPr lang="he-IL" dirty="0"/>
              <a:t> יחד עם </a:t>
            </a:r>
            <a:r>
              <a:rPr lang="en-US" dirty="0"/>
              <a:t>random forest</a:t>
            </a:r>
            <a:r>
              <a:rPr lang="he-IL" dirty="0"/>
              <a:t> וזהו ?), נראה שיש מספר המגדיר את המספר המקסימאלי של תכונות לבחירה. למה ? זה צריך להיות לפי סינון אחר (נניח תוצאה / סף)</a:t>
            </a:r>
          </a:p>
          <a:p>
            <a:r>
              <a:rPr lang="he-IL" dirty="0"/>
              <a:t>לעבור שוב ולוודא האם </a:t>
            </a:r>
            <a:r>
              <a:rPr lang="he-IL"/>
              <a:t>נכונה השאלה - מהבנתי </a:t>
            </a:r>
            <a:r>
              <a:rPr lang="he-IL" dirty="0"/>
              <a:t>מ </a:t>
            </a:r>
            <a:r>
              <a:rPr lang="en-US" dirty="0" err="1"/>
              <a:t>kfold</a:t>
            </a:r>
            <a:r>
              <a:rPr lang="he-IL" dirty="0"/>
              <a:t> לא ניתן לקבל את רשימת התכונות (אם יש התנגשות בין הרצות) אלא לקחת את התוצאה </a:t>
            </a:r>
            <a:r>
              <a:rPr lang="en-US" dirty="0"/>
              <a:t>(feature importance)</a:t>
            </a:r>
            <a:r>
              <a:rPr lang="he-IL" dirty="0"/>
              <a:t> ומשם לחלץ לפי סף </a:t>
            </a:r>
            <a:r>
              <a:rPr lang="he-IL" dirty="0" err="1"/>
              <a:t>מסויים</a:t>
            </a:r>
            <a:endParaRPr lang="he-IL" dirty="0"/>
          </a:p>
          <a:p>
            <a:r>
              <a:rPr lang="he-IL" dirty="0"/>
              <a:t>נראה שאין טעם להשתמש ב </a:t>
            </a:r>
            <a:r>
              <a:rPr lang="en-US" dirty="0"/>
              <a:t>TREE</a:t>
            </a:r>
            <a:r>
              <a:rPr lang="he-IL" dirty="0"/>
              <a:t> לבד ?</a:t>
            </a:r>
          </a:p>
          <a:p>
            <a:r>
              <a:rPr lang="he-IL" dirty="0"/>
              <a:t>יש הרבה שיטות ממאמרים </a:t>
            </a:r>
            <a:r>
              <a:rPr lang="en-US" dirty="0"/>
              <a:t>IEEE</a:t>
            </a:r>
            <a:r>
              <a:rPr lang="he-IL" dirty="0"/>
              <a:t> שלא נמצאים ב </a:t>
            </a:r>
            <a:r>
              <a:rPr lang="en-US" dirty="0" err="1"/>
              <a:t>sklearn</a:t>
            </a:r>
            <a:r>
              <a:rPr lang="he-IL" dirty="0"/>
              <a:t>. אם אני מבין נכון בגלל שלא נמצא שם, אז אין טעם לבדוק ? אחרת היה </a:t>
            </a:r>
            <a:r>
              <a:rPr lang="he-IL" dirty="0" err="1"/>
              <a:t>פופלארי</a:t>
            </a:r>
            <a:r>
              <a:rPr lang="he-IL" dirty="0"/>
              <a:t> והיה נכנס ?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9974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err="1"/>
              <a:t>בבעית</a:t>
            </a:r>
            <a:r>
              <a:rPr lang="he-IL" dirty="0"/>
              <a:t> ה </a:t>
            </a:r>
            <a:r>
              <a:rPr lang="en-US" dirty="0"/>
              <a:t>NBA</a:t>
            </a:r>
            <a:r>
              <a:rPr lang="he-IL" dirty="0"/>
              <a:t>, נראה שה </a:t>
            </a:r>
            <a:r>
              <a:rPr lang="en-US" dirty="0" err="1"/>
              <a:t>cor</a:t>
            </a:r>
            <a:r>
              <a:rPr lang="he-IL" dirty="0"/>
              <a:t> עם ה </a:t>
            </a:r>
            <a:r>
              <a:rPr lang="en-US" dirty="0"/>
              <a:t>TARGET</a:t>
            </a:r>
            <a:r>
              <a:rPr lang="he-IL" dirty="0"/>
              <a:t> קטן מ 0.4</a:t>
            </a:r>
            <a:br>
              <a:rPr lang="en-US" dirty="0"/>
            </a:br>
            <a:r>
              <a:rPr lang="he-IL" dirty="0"/>
              <a:t>אז בעצם הייתי מסנן את </a:t>
            </a:r>
            <a:r>
              <a:rPr lang="he-IL" dirty="0" err="1"/>
              <a:t>הכל</a:t>
            </a:r>
            <a:r>
              <a:rPr lang="he-IL" dirty="0"/>
              <a:t> ?</a:t>
            </a:r>
          </a:p>
          <a:p>
            <a:r>
              <a:rPr lang="en-US" dirty="0"/>
              <a:t>Lasso</a:t>
            </a:r>
            <a:r>
              <a:rPr lang="he-IL" dirty="0"/>
              <a:t> לא מתאים ל </a:t>
            </a:r>
            <a:r>
              <a:rPr lang="en-US" dirty="0"/>
              <a:t>classification</a:t>
            </a:r>
            <a:r>
              <a:rPr lang="he-IL" dirty="0"/>
              <a:t> ? (ראה </a:t>
            </a:r>
            <a:r>
              <a:rPr lang="en-US" dirty="0" err="1"/>
              <a:t>cross_val_predict</a:t>
            </a:r>
            <a:r>
              <a:rPr lang="he-IL" dirty="0"/>
              <a:t>)</a:t>
            </a:r>
          </a:p>
          <a:p>
            <a:r>
              <a:rPr lang="he-IL" dirty="0"/>
              <a:t>כיוונן </a:t>
            </a:r>
            <a:r>
              <a:rPr lang="en-US" dirty="0" err="1"/>
              <a:t>hyperparmaaters</a:t>
            </a:r>
            <a:r>
              <a:rPr lang="he-IL" dirty="0"/>
              <a:t> ?</a:t>
            </a:r>
            <a:r>
              <a:rPr lang="en-US" dirty="0"/>
              <a:t> </a:t>
            </a:r>
            <a:r>
              <a:rPr lang="he-IL" dirty="0"/>
              <a:t>מתי עושים ? זה יכול להשפיע ב:</a:t>
            </a:r>
          </a:p>
          <a:p>
            <a:pPr lvl="1"/>
            <a:r>
              <a:rPr lang="en-US" dirty="0"/>
              <a:t>Feature selection (wrapper/embedded)</a:t>
            </a:r>
            <a:endParaRPr lang="he-IL" dirty="0"/>
          </a:p>
          <a:p>
            <a:pPr lvl="1"/>
            <a:r>
              <a:rPr lang="he-IL"/>
              <a:t>בחירת </a:t>
            </a:r>
            <a:r>
              <a:rPr lang="en-US"/>
              <a:t>model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512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E90D95-673A-44C8-8AF8-5E5B7760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- 3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4A7483-4BFE-4463-B6DF-A252594B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Cross_validate</a:t>
            </a:r>
            <a:r>
              <a:rPr lang="he-IL" dirty="0"/>
              <a:t> ניתן לתת מספר </a:t>
            </a:r>
            <a:r>
              <a:rPr lang="en-US" dirty="0"/>
              <a:t>score</a:t>
            </a:r>
            <a:r>
              <a:rPr lang="he-IL" dirty="0"/>
              <a:t>ים שונים לבחינה</a:t>
            </a:r>
          </a:p>
          <a:p>
            <a:pPr lvl="1"/>
            <a:r>
              <a:rPr lang="he-IL" dirty="0"/>
              <a:t>למה באמת משנה מדד ה </a:t>
            </a:r>
            <a:r>
              <a:rPr lang="en-US" dirty="0"/>
              <a:t>score</a:t>
            </a:r>
            <a:r>
              <a:rPr lang="he-IL" dirty="0"/>
              <a:t> ? כמה זה יכול להשפיע ?</a:t>
            </a:r>
          </a:p>
          <a:p>
            <a:r>
              <a:rPr lang="he-IL" dirty="0"/>
              <a:t>מהבנתי:</a:t>
            </a:r>
          </a:p>
          <a:p>
            <a:pPr lvl="1"/>
            <a:r>
              <a:rPr lang="he-IL" dirty="0"/>
              <a:t>כדאי לבצע </a:t>
            </a:r>
            <a:r>
              <a:rPr lang="en-US" dirty="0"/>
              <a:t>scaling</a:t>
            </a:r>
            <a:r>
              <a:rPr lang="he-IL" dirty="0"/>
              <a:t> לפני </a:t>
            </a:r>
            <a:r>
              <a:rPr lang="en-US" dirty="0"/>
              <a:t>feature selection</a:t>
            </a:r>
            <a:r>
              <a:rPr lang="he-IL" dirty="0"/>
              <a:t>, האם נכון ?</a:t>
            </a:r>
          </a:p>
        </p:txBody>
      </p:sp>
    </p:spTree>
    <p:extLst>
      <p:ext uri="{BB962C8B-B14F-4D97-AF65-F5344CB8AC3E}">
        <p14:creationId xmlns:p14="http://schemas.microsoft.com/office/powerpoint/2010/main" val="1448348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5B19A7-4B51-4263-9909-E7743DBA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- 4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F686FE-F8E2-4F3F-AE46-71CBBD63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he-IL" dirty="0"/>
          </a:p>
          <a:p>
            <a:pPr lvl="1"/>
            <a:r>
              <a:rPr lang="he-IL" dirty="0"/>
              <a:t>כיצד לטפל </a:t>
            </a:r>
            <a:r>
              <a:rPr lang="he-IL" dirty="0" err="1"/>
              <a:t>בחיסרונות</a:t>
            </a:r>
            <a:r>
              <a:rPr lang="he-IL" dirty="0"/>
              <a:t> ?</a:t>
            </a:r>
          </a:p>
          <a:p>
            <a:r>
              <a:rPr lang="en-US" dirty="0"/>
              <a:t>KOLMOGOROV SMIRNOV</a:t>
            </a:r>
            <a:endParaRPr lang="he-IL" dirty="0"/>
          </a:p>
          <a:p>
            <a:pPr lvl="1"/>
            <a:r>
              <a:rPr lang="he-IL" dirty="0"/>
              <a:t>האם ההתפלגות חייבת להיות נורמאלית ? </a:t>
            </a:r>
            <a:r>
              <a:rPr lang="he-IL" dirty="0">
                <a:highlight>
                  <a:srgbClr val="FFFF00"/>
                </a:highlight>
              </a:rPr>
              <a:t>לא</a:t>
            </a:r>
          </a:p>
          <a:p>
            <a:pPr lvl="1"/>
            <a:r>
              <a:rPr lang="he-IL" dirty="0"/>
              <a:t>דוגמא לשימוש ב </a:t>
            </a:r>
            <a:r>
              <a:rPr lang="en-US" dirty="0"/>
              <a:t>ML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למה לא ראיתי תמיכה ב </a:t>
            </a:r>
            <a:r>
              <a:rPr lang="en-US" dirty="0" err="1"/>
              <a:t>sklearn</a:t>
            </a:r>
            <a:r>
              <a:rPr lang="he-IL" dirty="0"/>
              <a:t> לסיווג </a:t>
            </a:r>
            <a:r>
              <a:rPr lang="en-US" dirty="0"/>
              <a:t>(un/supervised)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15391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err="1"/>
              <a:t>התסברות</a:t>
            </a:r>
            <a:r>
              <a:rPr lang="he-IL" dirty="0"/>
              <a:t> </a:t>
            </a:r>
            <a:r>
              <a:rPr lang="he-IL" dirty="0" err="1"/>
              <a:t>וסטיסטיקה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25692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EFFCDF-1469-4B08-B0A7-CA7FA3D8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הסתברות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457763-B028-4A89-8372-657023AF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PDF</a:t>
            </a:r>
            <a:endParaRPr lang="he-IL" dirty="0"/>
          </a:p>
          <a:p>
            <a:pPr lvl="1"/>
            <a:r>
              <a:rPr lang="he-IL" dirty="0"/>
              <a:t>סיכוי שמ"מ יתקיים</a:t>
            </a:r>
          </a:p>
          <a:p>
            <a:pPr lvl="1"/>
            <a:r>
              <a:rPr lang="he-IL" dirty="0"/>
              <a:t>נניח </a:t>
            </a:r>
            <a:r>
              <a:rPr lang="en-US" dirty="0"/>
              <a:t>f(x)</a:t>
            </a:r>
            <a:r>
              <a:rPr lang="he-IL" dirty="0"/>
              <a:t> מה הסיכוי ש </a:t>
            </a:r>
            <a:r>
              <a:rPr lang="en-US" dirty="0"/>
              <a:t>X</a:t>
            </a:r>
            <a:r>
              <a:rPr lang="he-IL" dirty="0"/>
              <a:t> יתקיים</a:t>
            </a:r>
          </a:p>
          <a:p>
            <a:r>
              <a:rPr lang="en-US" dirty="0"/>
              <a:t>CDF</a:t>
            </a:r>
            <a:endParaRPr lang="he-IL" dirty="0"/>
          </a:p>
          <a:p>
            <a:pPr lvl="1"/>
            <a:r>
              <a:rPr lang="he-IL" dirty="0"/>
              <a:t>סיכוי שמ"מ יהיה קטן שווה לערך </a:t>
            </a:r>
            <a:r>
              <a:rPr lang="he-IL" dirty="0" err="1"/>
              <a:t>מסויים</a:t>
            </a:r>
            <a:endParaRPr lang="he-IL" dirty="0"/>
          </a:p>
          <a:p>
            <a:pPr lvl="1"/>
            <a:r>
              <a:rPr lang="he-IL" dirty="0"/>
              <a:t>לדוגמא: עבור </a:t>
            </a:r>
            <a:r>
              <a:rPr lang="en-US" dirty="0"/>
              <a:t>x=3</a:t>
            </a:r>
            <a:r>
              <a:rPr lang="he-IL" dirty="0"/>
              <a:t>, בודקים את כל הטווח </a:t>
            </a:r>
            <a:r>
              <a:rPr lang="en-US" dirty="0"/>
              <a:t>[1..3]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BFD86D2-C365-4BB3-97E8-9297EDED4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89" y="1284626"/>
            <a:ext cx="4124325" cy="4714875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E26A7783-AFDE-4345-8BBF-F0AB04D38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61" y="104434"/>
            <a:ext cx="3219121" cy="158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221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hypothesis </a:t>
            </a:r>
            <a:endParaRPr lang="he-IL" sz="2400" dirty="0"/>
          </a:p>
          <a:p>
            <a:pPr lvl="1"/>
            <a:r>
              <a:rPr lang="he-IL" dirty="0"/>
              <a:t>השערה שאין לה מספיק ראיות ולכן יש צורך ביותר ניסויים (על מנת להוכיח או להפריך)</a:t>
            </a:r>
          </a:p>
          <a:p>
            <a:endParaRPr lang="he-IL" dirty="0"/>
          </a:p>
          <a:p>
            <a:r>
              <a:rPr lang="en-US" dirty="0"/>
              <a:t>null hypothesis</a:t>
            </a:r>
          </a:p>
          <a:p>
            <a:pPr lvl="1"/>
            <a:r>
              <a:rPr lang="he-IL" dirty="0"/>
              <a:t>הפרכת השערה</a:t>
            </a:r>
          </a:p>
          <a:p>
            <a:pPr lvl="1"/>
            <a:r>
              <a:rPr lang="he-IL" dirty="0"/>
              <a:t>זו השערה האומרת כי אין כל שוני בין שני המשתנים בהשערה.</a:t>
            </a:r>
          </a:p>
          <a:p>
            <a:pPr lvl="1"/>
            <a:r>
              <a:rPr lang="en-US" dirty="0"/>
              <a:t>Null</a:t>
            </a:r>
            <a:r>
              <a:rPr lang="he-IL" dirty="0"/>
              <a:t> - בהינתן 2 קבוצות דגימה, ה </a:t>
            </a:r>
            <a:r>
              <a:rPr lang="en-US" dirty="0"/>
              <a:t>mean</a:t>
            </a:r>
            <a:r>
              <a:rPr lang="he-IL" dirty="0"/>
              <a:t> שלהם שווה</a:t>
            </a:r>
          </a:p>
          <a:p>
            <a:pPr lvl="1"/>
            <a:r>
              <a:rPr lang="en-US" dirty="0"/>
              <a:t>Alternative</a:t>
            </a:r>
            <a:r>
              <a:rPr lang="he-IL" dirty="0"/>
              <a:t> – אימות העשרה</a:t>
            </a:r>
          </a:p>
          <a:p>
            <a:pPr lvl="1"/>
            <a:endParaRPr lang="he-IL" dirty="0"/>
          </a:p>
          <a:p>
            <a:r>
              <a:rPr lang="en-US" dirty="0"/>
              <a:t>Critical value</a:t>
            </a:r>
            <a:endParaRPr lang="he-IL" dirty="0"/>
          </a:p>
          <a:p>
            <a:pPr lvl="1"/>
            <a:r>
              <a:rPr lang="he-IL" dirty="0"/>
              <a:t>נקודה(נקודות) על הגרף שמציינות שדגימות מעבר לסף זה אינם מקיימות את </a:t>
            </a:r>
            <a:r>
              <a:rPr lang="en-US" dirty="0"/>
              <a:t>null hypothesis</a:t>
            </a:r>
            <a:r>
              <a:rPr lang="he-IL" dirty="0"/>
              <a:t>. </a:t>
            </a:r>
          </a:p>
          <a:p>
            <a:pPr lvl="1"/>
            <a:r>
              <a:rPr lang="he-IL" dirty="0"/>
              <a:t>ככל שהערך גבוהה יותר, כך סיכוי נמוך שההסתברות של 2 דגימות שייכות לאותה התפלגות</a:t>
            </a:r>
          </a:p>
        </p:txBody>
      </p:sp>
    </p:spTree>
    <p:extLst>
      <p:ext uri="{BB962C8B-B14F-4D97-AF65-F5344CB8AC3E}">
        <p14:creationId xmlns:p14="http://schemas.microsoft.com/office/powerpoint/2010/main" val="26157817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 test</a:t>
            </a:r>
            <a:r>
              <a:rPr lang="he-IL" dirty="0"/>
              <a:t> (בדיקה האם קבוצות זהות או שונות)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/>
          </a:bodyPr>
          <a:lstStyle/>
          <a:p>
            <a:pPr lvl="1"/>
            <a:r>
              <a:rPr lang="he-IL" dirty="0"/>
              <a:t>כל שהערך </a:t>
            </a:r>
            <a:r>
              <a:rPr lang="he-IL" dirty="0" err="1"/>
              <a:t>התוצאתי</a:t>
            </a:r>
            <a:r>
              <a:rPr lang="he-IL" dirty="0"/>
              <a:t> גבוה – סיכוי גבוהה שהקבוצות שונות</a:t>
            </a:r>
          </a:p>
          <a:p>
            <a:pPr lvl="1"/>
            <a:r>
              <a:rPr lang="he-IL" dirty="0"/>
              <a:t>מבחן הבודק את השוני בדגימות בין קבוצות והשוני בתוך הקבוצות.</a:t>
            </a:r>
          </a:p>
          <a:p>
            <a:pPr lvl="1"/>
            <a:r>
              <a:rPr lang="he-IL" dirty="0">
                <a:highlight>
                  <a:srgbClr val="FFFF00"/>
                </a:highlight>
              </a:rPr>
              <a:t>הנחה: התפלגות נורמאלית (ניתן להניח שלא במרחב דגימה גדולה עם סיכוי לשגיאה)</a:t>
            </a:r>
          </a:p>
          <a:p>
            <a:pPr lvl="1"/>
            <a:r>
              <a:rPr lang="he-IL" dirty="0"/>
              <a:t>מבחן </a:t>
            </a:r>
            <a:r>
              <a:rPr lang="en-US" dirty="0"/>
              <a:t>t</a:t>
            </a:r>
            <a:r>
              <a:rPr lang="he-IL" dirty="0"/>
              <a:t> משווה </a:t>
            </a:r>
            <a:r>
              <a:rPr lang="en-US" dirty="0"/>
              <a:t>mean</a:t>
            </a:r>
            <a:r>
              <a:rPr lang="he-IL" dirty="0"/>
              <a:t> של 2 קבוצת דגימות</a:t>
            </a:r>
          </a:p>
          <a:p>
            <a:pPr lvl="1"/>
            <a:r>
              <a:rPr lang="he-IL" dirty="0"/>
              <a:t>מבחן </a:t>
            </a:r>
            <a:r>
              <a:rPr lang="en-US" dirty="0"/>
              <a:t>t</a:t>
            </a:r>
            <a:r>
              <a:rPr lang="he-IL" dirty="0"/>
              <a:t> משמש כאשר הממוצע וסטיית התקן של מרחב הדגימה לא ידוע.</a:t>
            </a:r>
          </a:p>
          <a:p>
            <a:pPr lvl="1"/>
            <a:endParaRPr lang="he-IL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09ECF6B-BEB0-430B-ADC1-725C7045D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957" y="3844550"/>
            <a:ext cx="4868761" cy="292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3972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test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/>
          </a:bodyPr>
          <a:lstStyle/>
          <a:p>
            <a:pPr lvl="1"/>
            <a:r>
              <a:rPr lang="he-IL" dirty="0"/>
              <a:t>מבחן </a:t>
            </a:r>
            <a:r>
              <a:rPr lang="en-US" dirty="0"/>
              <a:t>Z</a:t>
            </a:r>
            <a:r>
              <a:rPr lang="he-IL" dirty="0"/>
              <a:t> בודק שדגימה שייכת לאותה אוכלוסיית מדגם</a:t>
            </a:r>
          </a:p>
          <a:p>
            <a:pPr lvl="1"/>
            <a:r>
              <a:rPr lang="he-IL" dirty="0"/>
              <a:t>הנחה: התפלגות נורמאלית</a:t>
            </a:r>
          </a:p>
        </p:txBody>
      </p:sp>
      <p:pic>
        <p:nvPicPr>
          <p:cNvPr id="8" name="Picture 4" descr="Z TEST OF HYPOTHESIS ABOUT mu">
            <a:extLst>
              <a:ext uri="{FF2B5EF4-FFF2-40B4-BE49-F238E27FC236}">
                <a16:creationId xmlns:a16="http://schemas.microsoft.com/office/drawing/2014/main" id="{67099621-F4D6-4527-9082-C52175401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017" y="2913201"/>
            <a:ext cx="5018433" cy="284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0532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/>
          </a:bodyPr>
          <a:lstStyle/>
          <a:p>
            <a:r>
              <a:rPr lang="en-US" dirty="0"/>
              <a:t>ANOVA</a:t>
            </a:r>
            <a:endParaRPr lang="he-IL" dirty="0"/>
          </a:p>
          <a:p>
            <a:pPr lvl="1"/>
            <a:r>
              <a:rPr lang="he-IL" dirty="0"/>
              <a:t>בדיקה האם למספר דגימות יש את אותו </a:t>
            </a:r>
            <a:r>
              <a:rPr lang="en-US" dirty="0"/>
              <a:t>mean </a:t>
            </a:r>
            <a:r>
              <a:rPr lang="he-IL" dirty="0"/>
              <a:t> (או שאחת או יותר מהדגימות שונה משמעותית מהאחרות)</a:t>
            </a:r>
          </a:p>
          <a:p>
            <a:r>
              <a:rPr lang="en-US" dirty="0"/>
              <a:t>Chi-Square Test</a:t>
            </a:r>
            <a:r>
              <a:rPr lang="he-IL" dirty="0"/>
              <a:t>	</a:t>
            </a:r>
          </a:p>
          <a:p>
            <a:pPr lvl="1"/>
            <a:r>
              <a:rPr lang="he-IL" dirty="0"/>
              <a:t>מבחן זה נועד להשוות בין משתני קטגוריה</a:t>
            </a:r>
          </a:p>
          <a:p>
            <a:pPr lvl="1"/>
            <a:r>
              <a:rPr lang="he-IL" dirty="0"/>
              <a:t>ערך נמוך – אותה קטגוריה</a:t>
            </a: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8138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14DBF3-3BF9-40E5-8449-5B82D312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</a:t>
            </a:r>
            <a:r>
              <a:rPr lang="he-IL" dirty="0" err="1"/>
              <a:t>לאלג</a:t>
            </a:r>
            <a:r>
              <a:rPr lang="he-IL" dirty="0"/>
              <a:t>' בשיטת </a:t>
            </a:r>
            <a:r>
              <a:rPr lang="en-US" dirty="0"/>
              <a:t>Filter Model</a:t>
            </a:r>
            <a:r>
              <a:rPr lang="he-IL" dirty="0"/>
              <a:t> : </a:t>
            </a:r>
            <a:r>
              <a:rPr lang="en-US" dirty="0"/>
              <a:t>FCBF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DFF1EA-A09F-4399-9C0C-32F30452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FCBF</a:t>
            </a:r>
            <a:r>
              <a:rPr lang="he-IL" dirty="0"/>
              <a:t> – </a:t>
            </a:r>
            <a:r>
              <a:rPr lang="en-US" dirty="0"/>
              <a:t>Fast Correlation Based Filter </a:t>
            </a:r>
            <a:endParaRPr lang="he-IL" dirty="0"/>
          </a:p>
          <a:p>
            <a:r>
              <a:rPr lang="he-IL" dirty="0"/>
              <a:t>אלג' המתאים (מבחינת תוצאה) למספר רב של מאפיינים (מאות/אלפים)</a:t>
            </a:r>
          </a:p>
          <a:p>
            <a:r>
              <a:rPr lang="he-IL" dirty="0"/>
              <a:t>שימוש באנטרופיה (מדד למידת אקראיות מדגם)</a:t>
            </a:r>
          </a:p>
          <a:p>
            <a:pPr lvl="1"/>
            <a:r>
              <a:rPr lang="he-IL" dirty="0"/>
              <a:t>השימוש באנטרופיה עבור אי הכנת מידע עודף </a:t>
            </a:r>
            <a:r>
              <a:rPr lang="en-US" dirty="0"/>
              <a:t>redundant features</a:t>
            </a:r>
            <a:r>
              <a:rPr lang="he-IL" dirty="0"/>
              <a:t> (עד כמה אין קורלציה בין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 2 שלבים:</a:t>
            </a:r>
          </a:p>
          <a:p>
            <a:pPr lvl="1"/>
            <a:r>
              <a:rPr lang="en-US" dirty="0"/>
              <a:t>SU – Symmetrical Uncertainty</a:t>
            </a:r>
            <a:r>
              <a:rPr lang="he-IL" dirty="0"/>
              <a:t> (נוסחה המרחיבה את נוסחת האנטרופיה)</a:t>
            </a:r>
          </a:p>
          <a:p>
            <a:pPr lvl="1"/>
            <a:r>
              <a:rPr lang="he-IL" dirty="0"/>
              <a:t>מוציאים את כל המאפיינים שחישוב ה </a:t>
            </a:r>
            <a:r>
              <a:rPr lang="en-US" dirty="0"/>
              <a:t>SU</a:t>
            </a:r>
            <a:r>
              <a:rPr lang="he-IL" dirty="0"/>
              <a:t> שלהם קטן מסף מסוים</a:t>
            </a:r>
          </a:p>
          <a:p>
            <a:pPr lvl="1"/>
            <a:r>
              <a:rPr lang="he-IL" dirty="0"/>
              <a:t>מהמאפיינים שנשארו, זורקים את המאפיינים שיש להם יתירות (זורקים את המאפיין בעל ציון </a:t>
            </a:r>
            <a:r>
              <a:rPr lang="en-US" dirty="0"/>
              <a:t>SU</a:t>
            </a:r>
            <a:r>
              <a:rPr lang="he-IL" dirty="0"/>
              <a:t> נמוך יותר)</a:t>
            </a:r>
          </a:p>
          <a:p>
            <a:pPr lvl="1"/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64707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A5353B-B0EC-4E55-B1FF-553D38FC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 SMIRNOV TEST</a:t>
            </a:r>
            <a:r>
              <a:rPr lang="he-IL" dirty="0"/>
              <a:t> (1/2)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9FDB96-E8D1-40C5-A68C-823EC5AF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מבחן המציין האם 2 מערכי נתונים שונים משמעותית אחד מהשני</a:t>
            </a:r>
          </a:p>
          <a:p>
            <a:r>
              <a:rPr lang="he-IL" dirty="0"/>
              <a:t>ניתן גם לבדוק האם התפלגות מסוימת היא נורמאלית או לא.</a:t>
            </a:r>
          </a:p>
          <a:p>
            <a:r>
              <a:rPr lang="he-IL" dirty="0"/>
              <a:t>דוגמא:</a:t>
            </a:r>
          </a:p>
          <a:p>
            <a:pPr lvl="1"/>
            <a:r>
              <a:rPr lang="he-IL" dirty="0"/>
              <a:t>בהינתן התפלגויות שונות (</a:t>
            </a:r>
            <a:r>
              <a:rPr lang="he-IL" dirty="0" err="1"/>
              <a:t>היסטוגרמות</a:t>
            </a:r>
            <a:r>
              <a:rPr lang="he-IL" dirty="0"/>
              <a:t>) רוצים לבדוק האם מדובר במספר משתמשים שונים (וכמה).</a:t>
            </a:r>
          </a:p>
          <a:p>
            <a:pPr lvl="1"/>
            <a:r>
              <a:rPr lang="he-IL" dirty="0"/>
              <a:t>כלומר אם המבחן מציין </a:t>
            </a:r>
            <a:r>
              <a:rPr lang="he-IL" dirty="0" err="1"/>
              <a:t>שהתפפלגויות</a:t>
            </a:r>
            <a:r>
              <a:rPr lang="he-IL" dirty="0"/>
              <a:t> שונות -&gt; 2 משתמשים שונים -&gt; כך </a:t>
            </a:r>
            <a:r>
              <a:rPr lang="he-IL"/>
              <a:t>נבדוק לכל זוג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522211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A5353B-B0EC-4E55-B1FF-553D38FC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 SMIRNOV TEST</a:t>
            </a:r>
            <a:r>
              <a:rPr lang="he-IL" dirty="0"/>
              <a:t> (2/2)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9FDB96-E8D1-40C5-A68C-823EC5AF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מיועד ל </a:t>
            </a:r>
            <a:r>
              <a:rPr lang="en-US" dirty="0"/>
              <a:t>unsupervised learning</a:t>
            </a:r>
            <a:r>
              <a:rPr lang="he-IL" dirty="0"/>
              <a:t> (לדוגמא: בדיקת מספר רכיבי קשירות)</a:t>
            </a:r>
          </a:p>
          <a:p>
            <a:r>
              <a:rPr lang="he-IL" dirty="0"/>
              <a:t>אין הנחה לגבי סוג ההתפלגות</a:t>
            </a:r>
          </a:p>
          <a:p>
            <a:r>
              <a:rPr lang="he-IL" dirty="0"/>
              <a:t>המבחן מחליט עד כמה 2 דגימות שונות זו מי זו</a:t>
            </a:r>
          </a:p>
          <a:p>
            <a:pPr lvl="1"/>
            <a:r>
              <a:rPr lang="he-IL" dirty="0"/>
              <a:t>מבררים האם 2 דגימות שייכות לאותה התפלגות</a:t>
            </a:r>
            <a:r>
              <a:rPr lang="en-US" dirty="0"/>
              <a:t>.</a:t>
            </a:r>
          </a:p>
          <a:p>
            <a:pPr lvl="1"/>
            <a:r>
              <a:rPr lang="he-IL" dirty="0"/>
              <a:t>ככל שהתוצאה גבוהה יותר, כך 2 דגימות שונות זו מי זה</a:t>
            </a:r>
          </a:p>
          <a:p>
            <a:r>
              <a:rPr lang="he-IL" dirty="0"/>
              <a:t>דרך פעולה:</a:t>
            </a:r>
          </a:p>
          <a:p>
            <a:pPr lvl="1"/>
            <a:r>
              <a:rPr lang="he-IL" dirty="0"/>
              <a:t>בונים </a:t>
            </a:r>
            <a:r>
              <a:rPr lang="en-US" dirty="0"/>
              <a:t>network graph</a:t>
            </a:r>
            <a:endParaRPr lang="he-IL" dirty="0"/>
          </a:p>
          <a:p>
            <a:pPr lvl="2"/>
            <a:r>
              <a:rPr lang="he-IL" dirty="0"/>
              <a:t>צמתים – דגימות</a:t>
            </a:r>
          </a:p>
          <a:p>
            <a:pPr lvl="2"/>
            <a:r>
              <a:rPr lang="he-IL" dirty="0"/>
              <a:t>קשתות -  ערך </a:t>
            </a:r>
            <a:r>
              <a:rPr lang="en-US" dirty="0" err="1"/>
              <a:t>ks</a:t>
            </a:r>
            <a:r>
              <a:rPr lang="en-US" dirty="0"/>
              <a:t> test</a:t>
            </a:r>
            <a:r>
              <a:rPr lang="he-IL" dirty="0"/>
              <a:t>. ערך נמוך – הצמתים קרובים ולהפך.</a:t>
            </a:r>
          </a:p>
          <a:p>
            <a:endParaRPr lang="he-I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F58325-E078-4475-9E9A-A61ED288D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8" y="2613129"/>
            <a:ext cx="2776330" cy="277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648E786-8729-4A4C-9377-953C36349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1" y="5311548"/>
            <a:ext cx="1643821" cy="154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86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8EF07-20DF-43CC-A807-ECD0A4D8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EE156C-9129-49ED-A3B4-D779FE55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ניתן להשתמש בכל אלג' של </a:t>
            </a:r>
            <a:r>
              <a:rPr lang="en-US" dirty="0"/>
              <a:t>ML</a:t>
            </a:r>
            <a:endParaRPr lang="he-IL" dirty="0"/>
          </a:p>
          <a:p>
            <a:r>
              <a:rPr lang="he-IL" dirty="0"/>
              <a:t>ביצועים (תוצאה) טובה בין השיטות האחרות</a:t>
            </a:r>
          </a:p>
          <a:p>
            <a:r>
              <a:rPr lang="he-IL" dirty="0"/>
              <a:t>תהליך:</a:t>
            </a:r>
          </a:p>
          <a:p>
            <a:pPr lvl="1"/>
            <a:r>
              <a:rPr lang="he-IL" dirty="0"/>
              <a:t>בחירת קבוצת תכונות</a:t>
            </a:r>
          </a:p>
          <a:p>
            <a:pPr lvl="1"/>
            <a:r>
              <a:rPr lang="he-IL" dirty="0"/>
              <a:t>הרצת עם אלג’ </a:t>
            </a:r>
            <a:r>
              <a:rPr lang="en-US" dirty="0"/>
              <a:t>ML</a:t>
            </a:r>
            <a:endParaRPr lang="he-IL" dirty="0"/>
          </a:p>
          <a:p>
            <a:pPr lvl="1"/>
            <a:r>
              <a:rPr lang="he-IL" dirty="0"/>
              <a:t>ממשיכים כל עוד לא הגענו לתוצאה הרצויה. (</a:t>
            </a:r>
            <a:r>
              <a:rPr lang="en-US" dirty="0"/>
              <a:t>Score / num of features, num of iterations</a:t>
            </a:r>
            <a:r>
              <a:rPr lang="he-IL" dirty="0"/>
              <a:t>)</a:t>
            </a:r>
          </a:p>
          <a:p>
            <a:r>
              <a:rPr lang="he-IL" dirty="0"/>
              <a:t>מספר שיטות לבחירת המאפיינים:</a:t>
            </a:r>
          </a:p>
          <a:p>
            <a:pPr lvl="1"/>
            <a:r>
              <a:rPr lang="en-US" dirty="0"/>
              <a:t>Forward/Backward/Exhaustive/Bidirectional</a:t>
            </a:r>
          </a:p>
          <a:p>
            <a:pPr marL="457200" lvl="1" indent="0">
              <a:buNone/>
            </a:pPr>
            <a:endParaRPr lang="he-IL" dirty="0"/>
          </a:p>
          <a:p>
            <a:r>
              <a:rPr lang="he-IL" dirty="0"/>
              <a:t>שיטת </a:t>
            </a:r>
            <a:r>
              <a:rPr lang="en-US" dirty="0"/>
              <a:t>SFS/SBS</a:t>
            </a:r>
            <a:r>
              <a:rPr lang="he-IL" dirty="0"/>
              <a:t> עלולות לספק תוצאה </a:t>
            </a:r>
            <a:r>
              <a:rPr lang="he-IL" dirty="0" err="1"/>
              <a:t>אופיטלמלית</a:t>
            </a:r>
            <a:r>
              <a:rPr lang="he-IL" dirty="0"/>
              <a:t> מקומית ולא גלובאלית</a:t>
            </a:r>
          </a:p>
          <a:p>
            <a:pPr lvl="1"/>
            <a:r>
              <a:rPr lang="he-IL" dirty="0"/>
              <a:t>ישנם שיטות המאפשרות לתקן זאת (הרצה מספר פעמים עם קבוצה שונה של מאפיינים)</a:t>
            </a:r>
          </a:p>
          <a:p>
            <a:pPr lvl="1"/>
            <a:r>
              <a:rPr lang="he-IL" dirty="0"/>
              <a:t>ניתן להריץ גם </a:t>
            </a:r>
            <a:r>
              <a:rPr lang="en-US" dirty="0"/>
              <a:t>SFS</a:t>
            </a:r>
            <a:r>
              <a:rPr lang="he-IL" dirty="0"/>
              <a:t> ולאחר מכן </a:t>
            </a:r>
            <a:r>
              <a:rPr lang="en-US" dirty="0"/>
              <a:t>SBS</a:t>
            </a:r>
            <a:r>
              <a:rPr lang="he-IL" dirty="0"/>
              <a:t> אם התוצאה גדלה ולא קטנה.</a:t>
            </a:r>
          </a:p>
          <a:p>
            <a:pPr lvl="1"/>
            <a:endParaRPr lang="he-IL" dirty="0"/>
          </a:p>
          <a:p>
            <a:r>
              <a:rPr lang="he-IL" dirty="0"/>
              <a:t>חסרונות:</a:t>
            </a:r>
          </a:p>
          <a:p>
            <a:pPr lvl="1"/>
            <a:r>
              <a:rPr lang="he-IL" dirty="0"/>
              <a:t>זמן יקר בביצוע (עבור כל קבוצת תכונות שנבחנת מריצים אלג’ </a:t>
            </a:r>
            <a:r>
              <a:rPr lang="en-US" dirty="0"/>
              <a:t>ML</a:t>
            </a:r>
            <a:r>
              <a:rPr lang="he-IL" dirty="0"/>
              <a:t>) ולכן בדרך כלל משתמשים לאחר ה </a:t>
            </a:r>
            <a:r>
              <a:rPr lang="en-US" dirty="0"/>
              <a:t>Filter Model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11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שילוב בחירת תכונות במן בניית </a:t>
            </a:r>
            <a:r>
              <a:rPr lang="he-IL" dirty="0" err="1"/>
              <a:t>האלג</a:t>
            </a:r>
            <a:r>
              <a:rPr lang="he-IL" dirty="0"/>
              <a:t>'  (בזמן האימון).</a:t>
            </a:r>
          </a:p>
          <a:p>
            <a:pPr lvl="1"/>
            <a:r>
              <a:rPr lang="he-IL" dirty="0"/>
              <a:t>זו שיטה מהירה כמו </a:t>
            </a:r>
            <a:r>
              <a:rPr lang="en-US" dirty="0"/>
              <a:t>Filter Methods</a:t>
            </a:r>
            <a:r>
              <a:rPr lang="he-IL" dirty="0"/>
              <a:t> ויעילה כמו </a:t>
            </a:r>
            <a:r>
              <a:rPr lang="en-US" dirty="0"/>
              <a:t>Wrapper Methods</a:t>
            </a:r>
            <a:r>
              <a:rPr lang="he-IL" dirty="0"/>
              <a:t>.</a:t>
            </a:r>
          </a:p>
          <a:p>
            <a:r>
              <a:rPr lang="he-IL" dirty="0"/>
              <a:t>בשיטה זו עובדים עם אלג' אשר יש להם </a:t>
            </a:r>
            <a:r>
              <a:rPr lang="en-US" dirty="0"/>
              <a:t>feature selection</a:t>
            </a:r>
            <a:r>
              <a:rPr lang="he-IL" dirty="0"/>
              <a:t> עצמאי.</a:t>
            </a:r>
          </a:p>
          <a:p>
            <a:r>
              <a:rPr lang="he-IL" dirty="0"/>
              <a:t>התוצאה הינה </a:t>
            </a:r>
            <a:r>
              <a:rPr lang="en-US" dirty="0">
                <a:highlight>
                  <a:srgbClr val="FFFF00"/>
                </a:highlight>
              </a:rPr>
              <a:t>feature importance</a:t>
            </a:r>
            <a:endParaRPr lang="he-IL" dirty="0">
              <a:highlight>
                <a:srgbClr val="FFFF00"/>
              </a:highlight>
            </a:endParaRPr>
          </a:p>
          <a:p>
            <a:r>
              <a:rPr lang="he-IL" dirty="0"/>
              <a:t>שיטה מומלצת אם עובדים עם אותו מודל מאוחר יותר (לא רק בבחירת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בוויסות הפרמטרים (</a:t>
            </a:r>
            <a:r>
              <a:rPr lang="en-US" dirty="0"/>
              <a:t>Regularization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L1 (</a:t>
            </a:r>
            <a:r>
              <a:rPr lang="en-US" dirty="0">
                <a:highlight>
                  <a:srgbClr val="FFFF00"/>
                </a:highlight>
              </a:rPr>
              <a:t>Lasso</a:t>
            </a:r>
            <a:r>
              <a:rPr lang="en-US" dirty="0"/>
              <a:t>)</a:t>
            </a:r>
            <a:endParaRPr lang="he-IL" dirty="0"/>
          </a:p>
          <a:p>
            <a:pPr lvl="2"/>
            <a:r>
              <a:rPr lang="he-IL" dirty="0"/>
              <a:t>מקטין חלק מהפרמטרים ל 0 וכך זורק חלק מהתוכנות</a:t>
            </a:r>
          </a:p>
          <a:p>
            <a:pPr lvl="1"/>
            <a:r>
              <a:rPr lang="en-US" dirty="0"/>
              <a:t>L2 (</a:t>
            </a:r>
            <a:r>
              <a:rPr lang="en-US" dirty="0">
                <a:highlight>
                  <a:srgbClr val="FFFF00"/>
                </a:highlight>
              </a:rPr>
              <a:t>Ridge</a:t>
            </a:r>
            <a:r>
              <a:rPr lang="en-US" dirty="0"/>
              <a:t>)</a:t>
            </a:r>
          </a:p>
          <a:p>
            <a:pPr lvl="2"/>
            <a:r>
              <a:rPr lang="he-IL" dirty="0"/>
              <a:t>נותן משקל נמוך לפרמטרים (תוכנות) חלשות, אך לא זורק אותם – פחות שימושי בפועל.</a:t>
            </a:r>
          </a:p>
          <a:p>
            <a:pPr lvl="1"/>
            <a:r>
              <a:rPr lang="en-US" dirty="0" err="1"/>
              <a:t>Elasic</a:t>
            </a:r>
            <a:r>
              <a:rPr lang="en-US" dirty="0"/>
              <a:t> Net</a:t>
            </a:r>
            <a:r>
              <a:rPr lang="he-IL" dirty="0"/>
              <a:t> – שילוב של </a:t>
            </a:r>
            <a:r>
              <a:rPr lang="en-US" dirty="0"/>
              <a:t>L1/L2</a:t>
            </a:r>
            <a:endParaRPr lang="he-IL" dirty="0"/>
          </a:p>
          <a:p>
            <a:r>
              <a:rPr lang="he-IL" dirty="0"/>
              <a:t>ב </a:t>
            </a:r>
            <a:r>
              <a:rPr lang="en-US" dirty="0"/>
              <a:t>Random Forest</a:t>
            </a:r>
            <a:endParaRPr lang="he-IL" dirty="0"/>
          </a:p>
          <a:p>
            <a:pPr lvl="1"/>
            <a:r>
              <a:rPr lang="he-IL" dirty="0" err="1"/>
              <a:t>האלג</a:t>
            </a:r>
            <a:r>
              <a:rPr lang="he-IL" dirty="0"/>
              <a:t>' בודק חשיבות תכונה</a:t>
            </a:r>
          </a:p>
          <a:p>
            <a:pPr lvl="2"/>
            <a:r>
              <a:rPr lang="he-IL" dirty="0"/>
              <a:t>ב </a:t>
            </a:r>
            <a:r>
              <a:rPr lang="en-US" dirty="0"/>
              <a:t>classification</a:t>
            </a:r>
            <a:r>
              <a:rPr lang="he-IL" dirty="0"/>
              <a:t> לפי </a:t>
            </a:r>
            <a:r>
              <a:rPr lang="en-US" dirty="0"/>
              <a:t>Entropy/Information Gain</a:t>
            </a:r>
            <a:endParaRPr lang="he-IL" dirty="0"/>
          </a:p>
          <a:p>
            <a:pPr lvl="2"/>
            <a:r>
              <a:rPr lang="he-IL" dirty="0"/>
              <a:t>ב </a:t>
            </a:r>
            <a:r>
              <a:rPr lang="en-US" dirty="0"/>
              <a:t>regression</a:t>
            </a:r>
            <a:r>
              <a:rPr lang="he-IL" dirty="0"/>
              <a:t> לפי שונות</a:t>
            </a:r>
          </a:p>
          <a:p>
            <a:pPr lvl="1"/>
            <a:r>
              <a:rPr lang="he-IL" dirty="0"/>
              <a:t>כל עץ מקבל קבוצה אקראית של תכונות ודגימות ולכן פחות מועד ל </a:t>
            </a:r>
            <a:r>
              <a:rPr lang="en-US" dirty="0"/>
              <a:t>over fitting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070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שילוב של השיטות מעלה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Filter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pPr lvl="1"/>
            <a:r>
              <a:rPr lang="en-US" dirty="0"/>
              <a:t>Embedded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r>
              <a:rPr lang="en-US" dirty="0">
                <a:highlight>
                  <a:srgbClr val="FFFF00"/>
                </a:highlight>
              </a:rPr>
              <a:t>Recursive Feature Elimination</a:t>
            </a:r>
            <a:r>
              <a:rPr lang="he-IL" dirty="0">
                <a:highlight>
                  <a:srgbClr val="FFFF00"/>
                </a:highlight>
              </a:rPr>
              <a:t> </a:t>
            </a:r>
            <a:r>
              <a:rPr lang="en-US" dirty="0"/>
              <a:t>(RFE)</a:t>
            </a:r>
            <a:r>
              <a:rPr lang="he-IL" dirty="0"/>
              <a:t> או </a:t>
            </a:r>
            <a:r>
              <a:rPr lang="en-US" dirty="0"/>
              <a:t>RFECV</a:t>
            </a:r>
            <a:endParaRPr lang="he-IL" dirty="0"/>
          </a:p>
          <a:p>
            <a:pPr lvl="1"/>
            <a:r>
              <a:rPr lang="he-IL" dirty="0"/>
              <a:t>מריצים </a:t>
            </a:r>
            <a:r>
              <a:rPr lang="en-US" dirty="0"/>
              <a:t>model</a:t>
            </a:r>
            <a:r>
              <a:rPr lang="he-IL" dirty="0"/>
              <a:t> עם </a:t>
            </a:r>
            <a:r>
              <a:rPr lang="en-US" dirty="0"/>
              <a:t>Train</a:t>
            </a:r>
            <a:r>
              <a:rPr lang="he-IL" dirty="0"/>
              <a:t> לקבל </a:t>
            </a:r>
            <a:r>
              <a:rPr lang="en-US" dirty="0"/>
              <a:t>importance</a:t>
            </a:r>
            <a:r>
              <a:rPr lang="he-IL" dirty="0"/>
              <a:t> (נניח </a:t>
            </a:r>
            <a:r>
              <a:rPr lang="en-US" dirty="0"/>
              <a:t>Lasso/Tree</a:t>
            </a:r>
            <a:r>
              <a:rPr lang="he-IL" dirty="0"/>
              <a:t> וכד')</a:t>
            </a:r>
          </a:p>
          <a:p>
            <a:pPr lvl="1"/>
            <a:r>
              <a:rPr lang="he-IL" dirty="0"/>
              <a:t>מורידים </a:t>
            </a:r>
            <a:r>
              <a:rPr lang="en-US" dirty="0"/>
              <a:t>feature</a:t>
            </a:r>
            <a:r>
              <a:rPr lang="he-IL" dirty="0"/>
              <a:t> הכי פחות חשוב ומריצים שוב </a:t>
            </a:r>
            <a:r>
              <a:rPr lang="en-US" dirty="0"/>
              <a:t>model</a:t>
            </a:r>
            <a:endParaRPr lang="he-IL" dirty="0"/>
          </a:p>
          <a:p>
            <a:pPr lvl="2"/>
            <a:r>
              <a:rPr lang="he-IL" dirty="0"/>
              <a:t>אם ה </a:t>
            </a:r>
            <a:r>
              <a:rPr lang="en-US" dirty="0"/>
              <a:t>score</a:t>
            </a:r>
            <a:r>
              <a:rPr lang="he-IL" dirty="0"/>
              <a:t> ירד -&gt; נשמור את ה </a:t>
            </a:r>
            <a:r>
              <a:rPr lang="en-US" dirty="0"/>
              <a:t>feature</a:t>
            </a:r>
            <a:r>
              <a:rPr lang="he-IL" dirty="0"/>
              <a:t> אחרת נזרוק</a:t>
            </a:r>
          </a:p>
          <a:p>
            <a:pPr lvl="1"/>
            <a:r>
              <a:rPr lang="he-IL" dirty="0"/>
              <a:t>נמשיך עד אשר נעבור על כל ה </a:t>
            </a:r>
            <a:r>
              <a:rPr lang="en-US" dirty="0"/>
              <a:t>feature</a:t>
            </a:r>
            <a:r>
              <a:rPr lang="he-IL" dirty="0"/>
              <a:t>ים	</a:t>
            </a:r>
          </a:p>
          <a:p>
            <a:pPr lvl="1"/>
            <a:r>
              <a:rPr lang="he-IL" dirty="0"/>
              <a:t>בניגוד ל </a:t>
            </a:r>
            <a:r>
              <a:rPr lang="en-US" dirty="0"/>
              <a:t>SBS</a:t>
            </a:r>
            <a:r>
              <a:rPr lang="he-IL" dirty="0"/>
              <a:t>, כאן המודל מספק </a:t>
            </a:r>
            <a:r>
              <a:rPr lang="en-US" dirty="0"/>
              <a:t>importance</a:t>
            </a:r>
            <a:r>
              <a:rPr lang="he-IL" dirty="0"/>
              <a:t> ו </a:t>
            </a:r>
            <a:r>
              <a:rPr lang="en-US" dirty="0"/>
              <a:t>score</a:t>
            </a:r>
            <a:r>
              <a:rPr lang="he-IL" dirty="0"/>
              <a:t> ביחד</a:t>
            </a:r>
          </a:p>
          <a:p>
            <a:r>
              <a:rPr lang="en-US" dirty="0"/>
              <a:t>Recursive Feature Addition</a:t>
            </a:r>
            <a:endParaRPr lang="he-IL" dirty="0"/>
          </a:p>
          <a:p>
            <a:pPr lvl="1"/>
            <a:r>
              <a:rPr lang="he-IL" dirty="0"/>
              <a:t>בניגוד ל </a:t>
            </a:r>
            <a:r>
              <a:rPr lang="en-US" dirty="0"/>
              <a:t>SFS</a:t>
            </a:r>
            <a:r>
              <a:rPr lang="he-IL" dirty="0"/>
              <a:t> (שכל פעם בוחר מאפיין ובודק תוצאה עם השאר)</a:t>
            </a:r>
          </a:p>
          <a:p>
            <a:pPr lvl="1"/>
            <a:r>
              <a:rPr lang="he-IL" dirty="0"/>
              <a:t>פה לפי ה </a:t>
            </a:r>
            <a:r>
              <a:rPr lang="en-US" dirty="0"/>
              <a:t>importance</a:t>
            </a:r>
            <a:r>
              <a:rPr lang="he-IL" dirty="0"/>
              <a:t> בוחר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195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B0B681-781F-4023-962E-8A480327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00" y="365125"/>
            <a:ext cx="8191500" cy="1325563"/>
          </a:xfrm>
        </p:spPr>
        <p:txBody>
          <a:bodyPr/>
          <a:lstStyle/>
          <a:p>
            <a:r>
              <a:rPr lang="en-US" dirty="0"/>
              <a:t>PCA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52753F-7CB0-4817-9381-859E808D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שיטה להורדת </a:t>
            </a:r>
            <a:r>
              <a:rPr lang="he-IL" dirty="0" err="1"/>
              <a:t>מימדים</a:t>
            </a:r>
            <a:r>
              <a:rPr lang="he-IL" dirty="0"/>
              <a:t>.</a:t>
            </a:r>
          </a:p>
          <a:p>
            <a:r>
              <a:rPr lang="he-IL" dirty="0"/>
              <a:t>מטילים את המידע </a:t>
            </a:r>
            <a:r>
              <a:rPr lang="he-IL" dirty="0" err="1"/>
              <a:t>למימד</a:t>
            </a:r>
            <a:r>
              <a:rPr lang="he-IL" dirty="0"/>
              <a:t> אחר כך ש:</a:t>
            </a:r>
          </a:p>
          <a:p>
            <a:pPr lvl="1"/>
            <a:r>
              <a:rPr lang="he-IL" dirty="0"/>
              <a:t>ציר עם ה </a:t>
            </a:r>
            <a:r>
              <a:rPr lang="en-US" dirty="0"/>
              <a:t>variance</a:t>
            </a:r>
            <a:r>
              <a:rPr lang="he-IL" dirty="0"/>
              <a:t> (שונות) הכי גדול יהיה ציר </a:t>
            </a:r>
            <a:r>
              <a:rPr lang="en-US" dirty="0"/>
              <a:t>X</a:t>
            </a:r>
            <a:endParaRPr lang="he-IL" dirty="0"/>
          </a:p>
          <a:p>
            <a:pPr lvl="1"/>
            <a:r>
              <a:rPr lang="he-IL" dirty="0"/>
              <a:t>ציר עם ה </a:t>
            </a:r>
            <a:r>
              <a:rPr lang="en-US" dirty="0"/>
              <a:t>variance</a:t>
            </a:r>
            <a:r>
              <a:rPr lang="he-IL" dirty="0"/>
              <a:t> השני הכיל גדול יהיה ציר </a:t>
            </a:r>
            <a:r>
              <a:rPr lang="en-US" dirty="0"/>
              <a:t>Y</a:t>
            </a:r>
            <a:endParaRPr lang="he-IL" dirty="0"/>
          </a:p>
          <a:p>
            <a:pPr lvl="1"/>
            <a:r>
              <a:rPr lang="he-IL" dirty="0"/>
              <a:t>כך הלאה.</a:t>
            </a:r>
          </a:p>
          <a:p>
            <a:r>
              <a:rPr lang="en-US" dirty="0"/>
              <a:t>PCA</a:t>
            </a:r>
            <a:r>
              <a:rPr lang="he-IL" dirty="0"/>
              <a:t> מדרג את הצירים לפי ה </a:t>
            </a:r>
            <a:r>
              <a:rPr lang="en-US" dirty="0"/>
              <a:t>variance</a:t>
            </a:r>
            <a:r>
              <a:rPr lang="he-IL" dirty="0"/>
              <a:t>.</a:t>
            </a:r>
          </a:p>
          <a:p>
            <a:r>
              <a:rPr lang="he-IL" dirty="0"/>
              <a:t>לא מומלץ להשתמש כאשר המאפיינים מכילים מידע </a:t>
            </a:r>
            <a:r>
              <a:rPr lang="he-IL" dirty="0" err="1"/>
              <a:t>דיסקטי</a:t>
            </a:r>
            <a:r>
              <a:rPr lang="he-IL" dirty="0"/>
              <a:t> / קטגוריות (ראה חיסרון)</a:t>
            </a:r>
          </a:p>
          <a:p>
            <a:r>
              <a:rPr lang="he-IL" dirty="0"/>
              <a:t>ניתן לצייר את כמות המאפיינים מול השונות שניתן לקבל ולהחליט כמה מאפיינים נרצה לשמר</a:t>
            </a:r>
          </a:p>
          <a:p>
            <a:endParaRPr lang="he-IL" dirty="0"/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דוגמא: החלטה האם קבוצה תעלה לגמר או לא:</a:t>
            </a:r>
          </a:p>
          <a:p>
            <a:pPr lvl="2"/>
            <a:r>
              <a:rPr lang="he-IL" dirty="0"/>
              <a:t>השונות של ניצחונות קטנה יותר משונות של כמה השחקנים רצים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C29B76-98F7-414C-82A9-243906693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3223"/>
            <a:ext cx="2654300" cy="198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707DA1-0442-42CA-851B-CE711F29E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36349"/>
            <a:ext cx="44005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73639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2418</Words>
  <Application>Microsoft Office PowerPoint</Application>
  <PresentationFormat>מסך רחב</PresentationFormat>
  <Paragraphs>355</Paragraphs>
  <Slides>51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ערכת נושא Office</vt:lpstr>
      <vt:lpstr>Feature Selection</vt:lpstr>
      <vt:lpstr>מוטיבציה</vt:lpstr>
      <vt:lpstr>ישנם מספר טכניקות לבחירת קבוצת תכונות</vt:lpstr>
      <vt:lpstr>Filter Model</vt:lpstr>
      <vt:lpstr>דוגמא לאלג' בשיטת Filter Model : FCBF</vt:lpstr>
      <vt:lpstr>Wrapper Methods</vt:lpstr>
      <vt:lpstr>Embedded Methods</vt:lpstr>
      <vt:lpstr>Hybrid Methods</vt:lpstr>
      <vt:lpstr>PCA</vt:lpstr>
      <vt:lpstr>Discretization</vt:lpstr>
      <vt:lpstr>Discretization (נכון בבעיות classifcation)</vt:lpstr>
      <vt:lpstr>Feature Extraction</vt:lpstr>
      <vt:lpstr>Feature Engineering</vt:lpstr>
      <vt:lpstr>sklearn</vt:lpstr>
      <vt:lpstr>sklearn</vt:lpstr>
      <vt:lpstr>sklearn</vt:lpstr>
      <vt:lpstr>תובנות sklearn </vt:lpstr>
      <vt:lpstr>טיפול במידע חסר</vt:lpstr>
      <vt:lpstr>טיפול במידע חסר (nan)</vt:lpstr>
      <vt:lpstr>מושגים</vt:lpstr>
      <vt:lpstr>מושגים - 1</vt:lpstr>
      <vt:lpstr>מושגים - 2</vt:lpstr>
      <vt:lpstr>מושגים – 3 (הסתברות)</vt:lpstr>
      <vt:lpstr>מושגים – 4 (bias VS variance)</vt:lpstr>
      <vt:lpstr>תהליך למידה</vt:lpstr>
      <vt:lpstr>מצגת של PowerPoint‏</vt:lpstr>
      <vt:lpstr>Scaling</vt:lpstr>
      <vt:lpstr>Feature Scaling</vt:lpstr>
      <vt:lpstr>Classification</vt:lpstr>
      <vt:lpstr>Classifications models</vt:lpstr>
      <vt:lpstr>SVM / SVC (Support Vector Classifier)</vt:lpstr>
      <vt:lpstr>Linear Discriminant Analysis (אלג' סיווג)</vt:lpstr>
      <vt:lpstr>Hyperparameters</vt:lpstr>
      <vt:lpstr>Tunning Hyperparameters</vt:lpstr>
      <vt:lpstr>Cross Validation Techniques</vt:lpstr>
      <vt:lpstr>סוגי Cross Validation</vt:lpstr>
      <vt:lpstr>Scoring</vt:lpstr>
      <vt:lpstr>Score</vt:lpstr>
      <vt:lpstr>שאלות</vt:lpstr>
      <vt:lpstr>שאלות - 1</vt:lpstr>
      <vt:lpstr>שאלות - 2</vt:lpstr>
      <vt:lpstr>שאלות - 3</vt:lpstr>
      <vt:lpstr>שאלות - 4</vt:lpstr>
      <vt:lpstr>התסברות וסטיסטיקה</vt:lpstr>
      <vt:lpstr>מושגים – הסתברות </vt:lpstr>
      <vt:lpstr>statistical tests</vt:lpstr>
      <vt:lpstr>Student T test (בדיקה האם קבוצות זהות או שונות)</vt:lpstr>
      <vt:lpstr>Z test</vt:lpstr>
      <vt:lpstr>statistical tests</vt:lpstr>
      <vt:lpstr>KOLMOGOROV SMIRNOV TEST (1/2)</vt:lpstr>
      <vt:lpstr>KOLMOGOROV SMIRNOV TEST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amitliron@gmail.com</dc:creator>
  <cp:lastModifiedBy>amitliron@gmail.com</cp:lastModifiedBy>
  <cp:revision>236</cp:revision>
  <dcterms:created xsi:type="dcterms:W3CDTF">2020-03-23T16:35:32Z</dcterms:created>
  <dcterms:modified xsi:type="dcterms:W3CDTF">2020-04-03T13:34:54Z</dcterms:modified>
</cp:coreProperties>
</file>