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8B2B3A-671D-4EC8-869B-5BB901122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1AE8408-03F1-45EB-8DF1-9D4815B79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96612F7-8ECF-4BD9-B028-1EBFE02C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6F00A5-4DDC-4207-B3E3-6C50AFD1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1212D0-7D99-448B-8700-DDDE9BB0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066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9EADCD-BF30-44CF-AF3F-29CC1F10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CE5D19C-6B36-4FBD-966F-DE70DA86C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8DD22E-50C6-4BF9-AB10-A9823E81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D211E6-C697-4FAC-846A-338FB212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007AAD-4577-43AF-B974-721A9445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747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5C488FA-884A-4DD1-8B35-954514709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0844FA0-84BF-4987-BFC2-9611FCB1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92AF29-5CB2-45F9-A1FD-8347DC60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F14188-67BD-4B1A-BE69-D193752D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45C8C4-29D4-46CB-987F-A863ED1B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37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5ECD01-7BC2-4F4E-AB7C-7C9B5711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2715A2-1A40-4FA3-9801-CE0B3D09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BBB48E-D70D-466A-8C26-90B9675E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E45C94-D999-4467-887D-02FE9D5F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59F19E-C478-4484-9E4B-3AB445EA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60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9C38FF-88A9-4BBD-85C2-12623AFF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305BCED-D682-4564-A88E-F7CC88A5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F280A2-A1A8-4C04-B7ED-AAA0A1E0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43C2E08-FAF9-41A3-A115-FC16EC4D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0C0C12-59BD-4B56-AF7E-C6D88993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48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B2EE08-F57A-4FAB-853B-16AE0BB0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AFB1ED-1B1B-4EA2-86E9-2741D9A03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36DF338-0F00-46FB-85DE-4DA42C6B1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0902B2-6E86-48BE-87E8-BBB3D88A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4192BF-62D7-49ED-AEF6-17017209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CC241C3-C8B3-4862-B997-AA01369A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3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7EA8EE-BB11-49BA-8126-6308C171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3234485-E78A-4BB1-8FC3-237C244DC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5B86FE-C962-4E72-A056-90298D938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E6870C0-460F-4857-BD90-B4D360F6A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26C830F-2229-4B64-AC45-64686CB21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D48DC56-B1B2-4943-A787-82B40513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8A2A4C0-7C66-4832-96DC-F92FBFEF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91391D7-1876-4B7E-9178-83B62E9A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10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EB4C4A-F44E-4BF7-8324-C0C49B73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16D6655-4205-43D1-82C1-5F4C0494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3BB343A-81E7-4C95-8CC3-F3BF6BE1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DA3C0A5-EFE3-4AA1-8A97-7B41E961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21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72CEB74-8323-4BFF-BC41-FC7FEF42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9B6CE0-4AF8-48AF-87D3-DBD5D39D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D2CE076-F3AA-4BF6-868B-428D04D8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737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895CAA-0FE6-4EF2-8396-C625B4C8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4705BB-5202-46F5-A33A-7EEF0BA5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73B448-10C5-4E6E-B688-E91EC3B0E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38D4D1D-C495-4B47-BFC2-7EE223EF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F0EAACB-5FEA-4D47-A5B4-F1B310D5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2C4618C-A478-46BB-9CA0-526F997A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927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68EEF7-1984-4C65-A9F0-931DCA4D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146F787-1457-4E97-B083-EBFC95FEA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B042E2A-2512-4E2F-8B1F-487960967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14D989E-852B-4366-9432-BDA84C7C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FDB6DE4-F8A9-4603-8187-6A389998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9DE3A39-68EA-4156-8A3B-2560CA32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08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0EDEDCD-F038-4475-960E-4BDDAC40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467EC14-6093-4B4C-8736-4003589E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05716D-C835-4D8B-AD9E-46E524A77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CF682E-269E-42F8-8323-E335FBFBD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9B18C0-8339-4912-BEBE-1D2B8B050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57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36BC6E-4512-4307-8E8C-205BC1537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2935883-56E0-4592-B5B5-D615CA667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79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59D76A-4C6A-404E-A8F1-77C83D1B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3A5EB5-C343-4663-BE12-28A77144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מדד לאי וודאות.</a:t>
            </a:r>
          </a:p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3 מטופלים ממתינים לתשובה:</a:t>
            </a:r>
          </a:p>
          <a:p>
            <a:pPr lvl="2"/>
            <a:r>
              <a:rPr lang="he-IL" dirty="0"/>
              <a:t>מטפול </a:t>
            </a:r>
            <a:r>
              <a:rPr lang="en-US" dirty="0"/>
              <a:t>A</a:t>
            </a:r>
            <a:r>
              <a:rPr lang="he-IL" dirty="0"/>
              <a:t> – סיכוי שחולה 80% - אי וודאות הכי קטנה</a:t>
            </a:r>
          </a:p>
          <a:p>
            <a:pPr lvl="2"/>
            <a:r>
              <a:rPr lang="he-IL" dirty="0"/>
              <a:t>מטפול </a:t>
            </a:r>
            <a:r>
              <a:rPr lang="en-US" dirty="0"/>
              <a:t>B</a:t>
            </a:r>
            <a:r>
              <a:rPr lang="he-IL" dirty="0"/>
              <a:t> – סיכוי שחולה 30%</a:t>
            </a:r>
          </a:p>
          <a:p>
            <a:pPr lvl="2"/>
            <a:r>
              <a:rPr lang="he-IL" dirty="0"/>
              <a:t>מטפול </a:t>
            </a:r>
            <a:r>
              <a:rPr lang="en-US" dirty="0"/>
              <a:t>C</a:t>
            </a:r>
            <a:r>
              <a:rPr lang="he-IL" dirty="0"/>
              <a:t> – סיכוי שחולה 50% - אי וודאות הכי גדולה</a:t>
            </a:r>
          </a:p>
          <a:p>
            <a:r>
              <a:rPr lang="he-IL" dirty="0"/>
              <a:t>להתפלגויות נורמאלית יש אי וודאות גדולה יותר</a:t>
            </a:r>
          </a:p>
          <a:p>
            <a:r>
              <a:rPr lang="he-IL" dirty="0"/>
              <a:t>ככל שיש יותר משתנים בעלי התפלגות נורמאלית -&gt; אי וודאות גדולה יותר	נניח להטלת </a:t>
            </a:r>
            <a:r>
              <a:rPr lang="he-IL" dirty="0" err="1"/>
              <a:t>קוביה</a:t>
            </a:r>
            <a:r>
              <a:rPr lang="he-IL" dirty="0"/>
              <a:t> יש אי וודאות גדולה יותר מהטלת מטבע</a:t>
            </a:r>
          </a:p>
          <a:p>
            <a:r>
              <a:rPr lang="en-US" dirty="0"/>
              <a:t>H(X, Y) = H(X) + H(Y)</a:t>
            </a:r>
            <a:r>
              <a:rPr lang="he-IL" dirty="0"/>
              <a:t> כאשר </a:t>
            </a:r>
            <a:r>
              <a:rPr lang="en-US" dirty="0"/>
              <a:t>X,Y</a:t>
            </a:r>
            <a:r>
              <a:rPr lang="he-IL" dirty="0"/>
              <a:t> </a:t>
            </a:r>
            <a:r>
              <a:rPr lang="he-IL" dirty="0" err="1"/>
              <a:t>בת"ל</a:t>
            </a:r>
            <a:endParaRPr lang="he-IL" dirty="0"/>
          </a:p>
          <a:p>
            <a:pPr lvl="1"/>
            <a:endParaRPr lang="he-IL" dirty="0"/>
          </a:p>
          <a:p>
            <a:pPr lvl="2"/>
            <a:endParaRPr lang="he-IL" dirty="0"/>
          </a:p>
          <a:p>
            <a:pPr lvl="2"/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5ABC75-5884-4249-A943-170EE807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4" y="2095500"/>
            <a:ext cx="4031444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A01595-6952-4DE6-A7E7-C86C913B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  <a:r>
              <a:rPr lang="he-IL" dirty="0"/>
              <a:t> (נקרא גם </a:t>
            </a:r>
            <a:r>
              <a:rPr lang="en-US" dirty="0"/>
              <a:t>Log loss</a:t>
            </a:r>
            <a:r>
              <a:rPr lang="he-IL"/>
              <a:t>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0D5DF9-8063-4D12-A6A1-04877046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מדד להערכת השוני בין 2 התפלגויות (כמה שונות אחת </a:t>
            </a:r>
            <a:r>
              <a:rPr lang="he-IL" dirty="0" err="1"/>
              <a:t>מהשניה</a:t>
            </a:r>
            <a:r>
              <a:rPr lang="he-IL" dirty="0"/>
              <a:t>)</a:t>
            </a:r>
          </a:p>
          <a:p>
            <a:r>
              <a:rPr lang="he-IL" dirty="0"/>
              <a:t>נניח יש 3 קבוצות ו 2 התפלגויות שונות</a:t>
            </a:r>
          </a:p>
          <a:p>
            <a:pPr lvl="1"/>
            <a:r>
              <a:rPr lang="he-IL" dirty="0"/>
              <a:t>נניח התפלגות אחת אמיתית והשנייה היא תוצאת ניבוי של ה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אז תוצאת ה </a:t>
            </a:r>
            <a:r>
              <a:rPr lang="en-US" dirty="0"/>
              <a:t>cross entropy = 0.4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he-IL" dirty="0"/>
          </a:p>
          <a:p>
            <a:r>
              <a:rPr lang="en-US" dirty="0"/>
              <a:t>Cross entropy</a:t>
            </a:r>
            <a:r>
              <a:rPr lang="he-IL" dirty="0"/>
              <a:t> משמש כפונקציית </a:t>
            </a:r>
            <a:r>
              <a:rPr lang="en-US" dirty="0"/>
              <a:t>loss</a:t>
            </a:r>
            <a:endParaRPr lang="he-IL" dirty="0"/>
          </a:p>
          <a:p>
            <a:pPr lvl="1"/>
            <a:endParaRPr lang="he-IL" dirty="0"/>
          </a:p>
          <a:p>
            <a:pPr lvl="1"/>
            <a:endParaRPr lang="he-IL" dirty="0"/>
          </a:p>
        </p:txBody>
      </p:sp>
      <p:pic>
        <p:nvPicPr>
          <p:cNvPr id="2050" name="Picture 2" descr="Cross entropy loss formula">
            <a:extLst>
              <a:ext uri="{FF2B5EF4-FFF2-40B4-BE49-F238E27FC236}">
                <a16:creationId xmlns:a16="http://schemas.microsoft.com/office/drawing/2014/main" id="{0B47C0A5-9B00-4491-8E9E-6BEE0E80F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95" y="3734594"/>
            <a:ext cx="28575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0E6E21C-4F04-45C5-BEB0-BEFDFAEE89D0}"/>
              </a:ext>
            </a:extLst>
          </p:cNvPr>
          <p:cNvGraphicFramePr>
            <a:graphicFrameLocks noGrp="1"/>
          </p:cNvGraphicFramePr>
          <p:nvPr/>
        </p:nvGraphicFramePr>
        <p:xfrm>
          <a:off x="6710807" y="3578275"/>
          <a:ext cx="3662257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36980">
                  <a:extLst>
                    <a:ext uri="{9D8B030D-6E8A-4147-A177-3AD203B41FA5}">
                      <a16:colId xmlns:a16="http://schemas.microsoft.com/office/drawing/2014/main" val="2268629873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1415196913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39683376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281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4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התפלגות </a:t>
                      </a:r>
                      <a:r>
                        <a:rPr lang="en-US" dirty="0"/>
                        <a:t>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9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התפלגות </a:t>
                      </a:r>
                      <a:r>
                        <a:rPr lang="en-US" dirty="0"/>
                        <a:t>II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60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7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4A1951-7CFA-4FC1-A10A-8548E8AF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(Cumulative distribution function)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59F5A2-391D-4CF7-8E27-5F500E64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פונקציית הסתברות מצטברת</a:t>
            </a:r>
          </a:p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אנו רוצים לדעת מה ההסתברות של אדם להיות בגבוה לכל היותר 1.80</a:t>
            </a:r>
          </a:p>
          <a:p>
            <a:pPr lvl="1"/>
            <a:r>
              <a:rPr lang="en-US" dirty="0"/>
              <a:t>F(X) = F(X = 1.8) = 0.93</a:t>
            </a:r>
            <a:r>
              <a:rPr lang="he-IL" dirty="0"/>
              <a:t> כלומר 93% סיכוי שאדם בגובה עד 1.80 ס"מ</a:t>
            </a:r>
          </a:p>
          <a:p>
            <a:r>
              <a:rPr lang="en-US" dirty="0"/>
              <a:t>P(a &lt;= x &lt;= b) = F(b) – F(a)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100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55AD62-8C67-4F04-9550-300C27AC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587"/>
          </a:xfrm>
        </p:spPr>
        <p:txBody>
          <a:bodyPr/>
          <a:lstStyle/>
          <a:p>
            <a:r>
              <a:rPr lang="en-US" dirty="0"/>
              <a:t>ECDF (Empirical CDF)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C868F8-4C6B-4AC2-960A-344E4DD9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128712"/>
            <a:ext cx="11419840" cy="5048251"/>
          </a:xfrm>
        </p:spPr>
        <p:txBody>
          <a:bodyPr/>
          <a:lstStyle/>
          <a:p>
            <a:r>
              <a:rPr lang="he-IL" dirty="0"/>
              <a:t>הערכה ל </a:t>
            </a:r>
            <a:r>
              <a:rPr lang="en-US" dirty="0"/>
              <a:t>CDF</a:t>
            </a:r>
            <a:endParaRPr lang="he-IL" dirty="0"/>
          </a:p>
          <a:p>
            <a:pPr lvl="1"/>
            <a:r>
              <a:rPr lang="en-US" dirty="0"/>
              <a:t>CDF</a:t>
            </a:r>
            <a:r>
              <a:rPr lang="he-IL" dirty="0"/>
              <a:t> הינו תאורטי (כאשר יש אינסוף דגימות</a:t>
            </a:r>
          </a:p>
          <a:p>
            <a:r>
              <a:rPr lang="he-IL" dirty="0"/>
              <a:t>מסומן כ </a:t>
            </a:r>
            <a:r>
              <a:rPr lang="en-US" dirty="0"/>
              <a:t>G(x)</a:t>
            </a:r>
            <a:r>
              <a:rPr lang="he-IL" dirty="0"/>
              <a:t> ומתבסס על ניסויים / דגימות (ולכן נקרא </a:t>
            </a:r>
            <a:r>
              <a:rPr lang="en-US" dirty="0"/>
              <a:t>empirical</a:t>
            </a:r>
            <a:r>
              <a:rPr lang="he-IL" dirty="0"/>
              <a:t>).</a:t>
            </a:r>
          </a:p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הטלת מטבע, כאשר </a:t>
            </a:r>
            <a:r>
              <a:rPr lang="en-US" dirty="0"/>
              <a:t>X=1</a:t>
            </a:r>
            <a:r>
              <a:rPr lang="he-IL" dirty="0"/>
              <a:t> עבור </a:t>
            </a:r>
            <a:r>
              <a:rPr lang="en-US" dirty="0"/>
              <a:t>head</a:t>
            </a:r>
            <a:r>
              <a:rPr lang="he-IL" dirty="0"/>
              <a:t> ו </a:t>
            </a:r>
            <a:r>
              <a:rPr lang="en-US" dirty="0"/>
              <a:t>x=0</a:t>
            </a:r>
            <a:r>
              <a:rPr lang="he-IL" dirty="0"/>
              <a:t> עבור </a:t>
            </a:r>
            <a:r>
              <a:rPr lang="en-US" dirty="0"/>
              <a:t>tail</a:t>
            </a:r>
            <a:br>
              <a:rPr lang="en-US" dirty="0"/>
            </a:br>
            <a:endParaRPr lang="he-IL" dirty="0"/>
          </a:p>
          <a:p>
            <a:r>
              <a:rPr lang="he-IL" dirty="0"/>
              <a:t>ניתן לראות את ההבדל בין </a:t>
            </a:r>
            <a:br>
              <a:rPr lang="en-US" dirty="0"/>
            </a:br>
            <a:r>
              <a:rPr lang="en-US" dirty="0"/>
              <a:t>CDF</a:t>
            </a:r>
            <a:r>
              <a:rPr lang="he-IL" dirty="0"/>
              <a:t> תאורטי ל </a:t>
            </a:r>
            <a:r>
              <a:rPr lang="en-US" dirty="0"/>
              <a:t>ECDF</a:t>
            </a:r>
            <a:r>
              <a:rPr lang="he-IL" dirty="0"/>
              <a:t> (מעשי):</a:t>
            </a:r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96286B9-0936-44F3-B99A-3C9A1F974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78" y="2809240"/>
            <a:ext cx="3744298" cy="1967667"/>
          </a:xfrm>
          <a:prstGeom prst="rect">
            <a:avLst/>
          </a:prstGeom>
        </p:spPr>
      </p:pic>
      <p:pic>
        <p:nvPicPr>
          <p:cNvPr id="1026" name="Picture 2" descr="Empirical CDF vs CDF">
            <a:extLst>
              <a:ext uri="{FF2B5EF4-FFF2-40B4-BE49-F238E27FC236}">
                <a16:creationId xmlns:a16="http://schemas.microsoft.com/office/drawing/2014/main" id="{2C094BC7-CA24-4477-B5CD-A5F05F26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40" y="4886959"/>
            <a:ext cx="4191000" cy="190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9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21E3C2-4504-4B1B-8ADB-1B74321E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hypothesis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991A83-300D-4A06-BD7D-4BDAE042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השערה – טענה לא מוכחת המתבססת על ניסויים.</a:t>
            </a:r>
          </a:p>
          <a:p>
            <a:pPr lvl="1"/>
            <a:r>
              <a:rPr lang="he-IL" dirty="0"/>
              <a:t>דוגמא:</a:t>
            </a:r>
          </a:p>
          <a:p>
            <a:pPr lvl="2"/>
            <a:r>
              <a:rPr lang="he-IL" dirty="0"/>
              <a:t>השקיית צמחים בסודה גורמת להם לגדול מהר יותר מאשר השקיה במים.</a:t>
            </a:r>
          </a:p>
          <a:p>
            <a:pPr lvl="2"/>
            <a:r>
              <a:rPr lang="he-IL" dirty="0"/>
              <a:t>הטענה נבדקה במשך חודש ונראתה נכונה.</a:t>
            </a:r>
          </a:p>
          <a:p>
            <a:r>
              <a:rPr lang="he-IL" dirty="0"/>
              <a:t>השערת האפס </a:t>
            </a:r>
          </a:p>
          <a:p>
            <a:pPr lvl="1"/>
            <a:r>
              <a:rPr lang="he-IL" dirty="0"/>
              <a:t>השערת האפס מציינת שאין הבדל בין המשתנים בהשערה</a:t>
            </a:r>
          </a:p>
          <a:p>
            <a:pPr lvl="1"/>
            <a:r>
              <a:rPr lang="he-IL" dirty="0"/>
              <a:t>דוגמא:</a:t>
            </a:r>
          </a:p>
          <a:p>
            <a:pPr lvl="2"/>
            <a:r>
              <a:rPr lang="he-IL" dirty="0"/>
              <a:t>אין הבדל סטטיסטי משמעותי בין השקיית מים להשקיית סודה</a:t>
            </a:r>
          </a:p>
          <a:p>
            <a:pPr lvl="1"/>
            <a:r>
              <a:rPr lang="he-IL" dirty="0" err="1"/>
              <a:t>בדר"כ</a:t>
            </a:r>
            <a:r>
              <a:rPr lang="he-IL" dirty="0"/>
              <a:t> מנסיים לשלול את השערת האפס ורוצים להראות שיש </a:t>
            </a:r>
            <a:r>
              <a:rPr lang="he-IL"/>
              <a:t>הבדל משמעותי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936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FDCC15-89FA-4AFC-9F6D-2A9FAABE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(student test)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816068-68F9-4320-AD02-25857DBE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מבחן הבודק האם 2 קבוצות/דגימות/אוכלוסיות דומות זו לזו.</a:t>
            </a:r>
          </a:p>
          <a:p>
            <a:r>
              <a:rPr lang="he-IL" dirty="0"/>
              <a:t>המבחן משווה את ה </a:t>
            </a:r>
            <a:r>
              <a:rPr lang="en-US" dirty="0"/>
              <a:t>mean</a:t>
            </a:r>
            <a:r>
              <a:rPr lang="he-IL" dirty="0"/>
              <a:t> של 2 קבוצות, ללא קשר לסטיית תקן</a:t>
            </a:r>
            <a:r>
              <a:rPr lang="en-US"/>
              <a:t> </a:t>
            </a:r>
            <a:endParaRPr lang="he-IL" dirty="0"/>
          </a:p>
          <a:p>
            <a:r>
              <a:rPr lang="he-IL" dirty="0"/>
              <a:t>הנחה: הקבוצות בעלי התפלגות נורמאלית</a:t>
            </a:r>
          </a:p>
          <a:p>
            <a:r>
              <a:rPr lang="he-IL" dirty="0"/>
              <a:t>תוצאת:</a:t>
            </a:r>
          </a:p>
          <a:p>
            <a:pPr lvl="1"/>
            <a:r>
              <a:rPr lang="en-US" dirty="0"/>
              <a:t>T-test</a:t>
            </a:r>
            <a:r>
              <a:rPr lang="he-IL" dirty="0"/>
              <a:t> – ככל שהערך קרוב ל 0:</a:t>
            </a:r>
          </a:p>
          <a:p>
            <a:pPr lvl="2"/>
            <a:r>
              <a:rPr lang="he-IL" dirty="0"/>
              <a:t> 2 הקבוצות דומות אחת לשנייה (מבחינת דגימות).</a:t>
            </a:r>
          </a:p>
          <a:p>
            <a:pPr lvl="1"/>
            <a:r>
              <a:rPr lang="en-US" dirty="0"/>
              <a:t>P-value</a:t>
            </a:r>
            <a:endParaRPr lang="he-IL" dirty="0"/>
          </a:p>
          <a:p>
            <a:pPr lvl="2"/>
            <a:r>
              <a:rPr lang="he-IL" dirty="0"/>
              <a:t>ככל שקרוב ל 1 -&gt; הקבוצות דומות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422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2931ED-E853-47F9-9706-0690D959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Kolmogorov-Smirnov test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C3CAF1-78A3-4D90-A10C-AEE7B4294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825625"/>
            <a:ext cx="11510128" cy="4351338"/>
          </a:xfrm>
        </p:spPr>
        <p:txBody>
          <a:bodyPr/>
          <a:lstStyle/>
          <a:p>
            <a:r>
              <a:rPr lang="he-IL" dirty="0"/>
              <a:t>מבחן הבודק אם 2 קבוצות נתונים שונות משמעותית אחת מהשנייה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student test (T-test)</a:t>
            </a:r>
            <a:r>
              <a:rPr lang="he-IL" dirty="0"/>
              <a:t> (המניח התפלגות נורמאלית) , כאן אין הנחה לגבי ההתפלגות.</a:t>
            </a:r>
          </a:p>
          <a:p>
            <a:r>
              <a:rPr lang="he-IL" dirty="0"/>
              <a:t>דוגמא לשימוש:</a:t>
            </a:r>
          </a:p>
          <a:p>
            <a:pPr lvl="1"/>
            <a:r>
              <a:rPr lang="he-IL" dirty="0"/>
              <a:t>כאשר יש לנו </a:t>
            </a:r>
            <a:r>
              <a:rPr lang="en-US" dirty="0"/>
              <a:t>Missing values</a:t>
            </a:r>
            <a:r>
              <a:rPr lang="he-IL" dirty="0"/>
              <a:t> ואנו רוצים לדעת האם ההתפלגות היא נורמאלית או אחרת.</a:t>
            </a:r>
          </a:p>
          <a:p>
            <a:pPr lvl="1"/>
            <a:r>
              <a:rPr lang="he-IL" dirty="0"/>
              <a:t>אז נרצה להשוות בין התפלגות ידועה (נניח נורמאלית) לבין ההתפלגות הנתונה (עם ערכים חסרים)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46108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430</Words>
  <Application>Microsoft Office PowerPoint</Application>
  <PresentationFormat>מסך רחב</PresentationFormat>
  <Paragraphs>67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ערכת נושא Office</vt:lpstr>
      <vt:lpstr>Math</vt:lpstr>
      <vt:lpstr>Entropy</vt:lpstr>
      <vt:lpstr>Cross entropy (נקרא גם Log loss)</vt:lpstr>
      <vt:lpstr>CDF (Cumulative distribution function)</vt:lpstr>
      <vt:lpstr>ECDF (Empirical CDF)</vt:lpstr>
      <vt:lpstr>Null hypothesis</vt:lpstr>
      <vt:lpstr>T-test (student test)</vt:lpstr>
      <vt:lpstr>Kolmogorov-Smirnov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amitliron@gmail.com</dc:creator>
  <cp:lastModifiedBy>amitliron@gmail.com</cp:lastModifiedBy>
  <cp:revision>39</cp:revision>
  <dcterms:created xsi:type="dcterms:W3CDTF">2020-04-17T13:28:27Z</dcterms:created>
  <dcterms:modified xsi:type="dcterms:W3CDTF">2020-04-18T14:41:06Z</dcterms:modified>
</cp:coreProperties>
</file>