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6" r:id="rId8"/>
    <p:sldId id="266" r:id="rId9"/>
    <p:sldId id="259" r:id="rId10"/>
    <p:sldId id="265" r:id="rId11"/>
    <p:sldId id="257" r:id="rId12"/>
    <p:sldId id="264" r:id="rId13"/>
    <p:sldId id="261" r:id="rId14"/>
    <p:sldId id="263" r:id="rId15"/>
    <p:sldId id="262" r:id="rId16"/>
    <p:sldId id="270" r:id="rId17"/>
    <p:sldId id="277" r:id="rId18"/>
    <p:sldId id="286" r:id="rId19"/>
    <p:sldId id="272" r:id="rId20"/>
    <p:sldId id="290" r:id="rId21"/>
    <p:sldId id="291" r:id="rId22"/>
    <p:sldId id="271" r:id="rId23"/>
    <p:sldId id="289" r:id="rId24"/>
    <p:sldId id="274" r:id="rId25"/>
    <p:sldId id="273" r:id="rId26"/>
    <p:sldId id="275" r:id="rId27"/>
    <p:sldId id="278" r:id="rId28"/>
    <p:sldId id="279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92" r:id="rId37"/>
    <p:sldId id="293" r:id="rId3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2" Type="http://schemas.openxmlformats.org/officeDocument/2006/relationships/hyperlink" Target="https://scikit-learn.org/stable/modules/generated/sklearn.feature_selection.VarianceThreshold.html#sklearn.feature_selection.VarianceThreshol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משמש כאן גם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מאפיינים)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</a:t>
            </a:r>
            <a:r>
              <a:rPr lang="he-IL" dirty="0" err="1"/>
              <a:t>נוסחא</a:t>
            </a:r>
            <a:r>
              <a:rPr lang="he-IL" dirty="0"/>
              <a:t> המרחיבה את </a:t>
            </a:r>
            <a:r>
              <a:rPr lang="he-IL" dirty="0" err="1"/>
              <a:t>נוסחאת</a:t>
            </a:r>
            <a:r>
              <a:rPr lang="he-IL" dirty="0"/>
              <a:t>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A0385-9D48-49CD-A272-1C7FA7DE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1C62054-ADC9-4274-869C-04401A79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85821"/>
              </p:ext>
            </p:extLst>
          </p:nvPr>
        </p:nvGraphicFramePr>
        <p:xfrm>
          <a:off x="838203" y="1825625"/>
          <a:ext cx="10515597" cy="202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2784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78697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413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Forward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Backword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יש הרבה </a:t>
                      </a:r>
                      <a:r>
                        <a:rPr lang="en-US" dirty="0"/>
                        <a:t>Feature</a:t>
                      </a:r>
                      <a:r>
                        <a:rPr lang="he-IL" dirty="0"/>
                        <a:t>ים (אלפים) לא יעיל חישובית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Randomized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 צורך בהרבה </a:t>
                      </a:r>
                      <a:r>
                        <a:rPr lang="he-IL" dirty="0" err="1"/>
                        <a:t>איטרציות</a:t>
                      </a:r>
                      <a:r>
                        <a:rPr lang="he-IL" dirty="0"/>
                        <a:t> על מנת להגיע לתוצאה טובה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2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F3105-DECF-45D3-A7DA-73053F7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Sklearn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AC4479A-3AF0-4E58-8E9B-CF4945391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480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064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665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sklearn.feature_selection.VarianceThreshold"/>
                        </a:rPr>
                        <a:t>VarianceThreshold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מוריד את כל המאפיינים שלא עוברים סף שונות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klearn.feature_selection.SelectKBest"/>
                        </a:rPr>
                        <a:t>SelectKBest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</a:t>
                      </a:r>
                      <a:r>
                        <a:rPr lang="en-US" dirty="0"/>
                        <a:t>K</a:t>
                      </a:r>
                      <a:r>
                        <a:rPr lang="he-IL" dirty="0"/>
                        <a:t>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SelectPercentile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אחוזון עליון של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9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854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049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</a:t>
            </a:r>
            <a:r>
              <a:rPr lang="he-IL"/>
              <a:t>יכול להשפיע ?</a:t>
            </a:r>
          </a:p>
        </p:txBody>
      </p:sp>
    </p:spTree>
    <p:extLst>
      <p:ext uri="{BB962C8B-B14F-4D97-AF65-F5344CB8AC3E}">
        <p14:creationId xmlns:p14="http://schemas.microsoft.com/office/powerpoint/2010/main" val="64247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חיוניים,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רוצים להשאיר את התכונות שממשפיעים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</a:t>
            </a:r>
            <a:r>
              <a:rPr lang="he-IL"/>
              <a:t>את הפקודה: </a:t>
            </a:r>
            <a:r>
              <a:rPr lang="en-US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הסתברות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1"/>
            <a:r>
              <a:rPr lang="he-IL" dirty="0"/>
              <a:t>ערך חיובי -&gt; משתנים באותו כיון </a:t>
            </a:r>
            <a:r>
              <a:rPr lang="he-IL"/>
              <a:t>ושלילי להפך</a:t>
            </a:r>
            <a:endParaRPr lang="he-IL" dirty="0"/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ECF68F-C804-4917-9B95-AB8F72A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להשלמה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BF896A-F127-462E-9205-DCA9CD22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propagation function</a:t>
            </a:r>
            <a:endParaRPr lang="he-IL" dirty="0"/>
          </a:p>
          <a:p>
            <a:r>
              <a:rPr lang="en-US" dirty="0"/>
              <a:t>Linear Discriminant Analysis</a:t>
            </a:r>
            <a:endParaRPr lang="he-IL" dirty="0"/>
          </a:p>
          <a:p>
            <a:pPr lvl="1"/>
            <a:r>
              <a:rPr lang="he-IL" dirty="0"/>
              <a:t>משמש ל </a:t>
            </a:r>
            <a:r>
              <a:rPr lang="en-US" dirty="0"/>
              <a:t>classify</a:t>
            </a:r>
            <a:r>
              <a:rPr lang="he-IL" dirty="0"/>
              <a:t> על בסיס </a:t>
            </a:r>
            <a:r>
              <a:rPr lang="en-US" dirty="0"/>
              <a:t>variance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83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Empty Values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9DD5021-AEF6-441C-8775-E9DC0EF4F8AC}"/>
              </a:ext>
            </a:extLst>
          </p:cNvPr>
          <p:cNvSpPr/>
          <p:nvPr/>
        </p:nvSpPr>
        <p:spPr>
          <a:xfrm>
            <a:off x="1519561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variance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3882501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544201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Enum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712137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8623179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ALG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9920056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SCORE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1216933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RESULT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2879324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Scaling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3" y="1602658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186"/>
            <a:ext cx="11093245" cy="52799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במאפייני התכונות בלבד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 ולרוב משתמשים בה כשלב ראשון בשרשרת בחירת התכונות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טובה להורדת תכונות כפלות ותכונות שאין להם קשר למטרה</a:t>
            </a:r>
          </a:p>
          <a:p>
            <a:pPr marL="971550" lvl="1" indent="-514350">
              <a:buAutoNum type="arabicPeriod"/>
            </a:pPr>
            <a:r>
              <a:rPr lang="en-US" dirty="0"/>
              <a:t>Pearson correlation coefficient</a:t>
            </a:r>
            <a:r>
              <a:rPr lang="he-IL" dirty="0"/>
              <a:t> / </a:t>
            </a:r>
            <a:r>
              <a:rPr lang="en-US" dirty="0"/>
              <a:t>Mutual Information</a:t>
            </a:r>
            <a:r>
              <a:rPr lang="he-IL" dirty="0"/>
              <a:t> / </a:t>
            </a:r>
            <a:r>
              <a:rPr lang="en-US" dirty="0"/>
              <a:t>Chi-squared Score</a:t>
            </a:r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751" y="1825625"/>
            <a:ext cx="4318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4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Holdout</a:t>
            </a:r>
            <a:r>
              <a:rPr lang="he-IL" dirty="0"/>
              <a:t> , בסיס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חיסרון: 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157C6-4DA2-448D-A6F2-5FC9859C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5767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528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</a:t>
            </a:r>
            <a:r>
              <a:rPr lang="en-US" dirty="0"/>
              <a:t>PCA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כיצד ב </a:t>
            </a:r>
            <a:r>
              <a:rPr lang="en-US" dirty="0"/>
              <a:t>SKLEARN</a:t>
            </a:r>
            <a:r>
              <a:rPr lang="he-IL" dirty="0"/>
              <a:t> יודע לבחור את </a:t>
            </a:r>
            <a:r>
              <a:rPr lang="en-US" dirty="0"/>
              <a:t>K</a:t>
            </a:r>
            <a:r>
              <a:rPr lang="he-IL" dirty="0"/>
              <a:t> הכי טובים ?</a:t>
            </a:r>
          </a:p>
          <a:p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משתמשים ב </a:t>
            </a:r>
            <a:r>
              <a:rPr lang="en-US" dirty="0"/>
              <a:t>Filter Model</a:t>
            </a:r>
            <a:r>
              <a:rPr lang="he-IL" dirty="0"/>
              <a:t> לרדד את התכונות (שאינם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נוספות)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/>
              <a:t>feature importance</a:t>
            </a:r>
            <a:endParaRPr lang="he-IL" dirty="0"/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(Lasso)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(Ridge)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/>
              <a:t>Recursive Feature Elimination</a:t>
            </a:r>
            <a:r>
              <a:rPr lang="he-IL" dirty="0"/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/>
              <a:t> בוחר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Complete</a:t>
            </a:r>
            <a:r>
              <a:rPr lang="he-IL" dirty="0"/>
              <a:t> </a:t>
            </a:r>
          </a:p>
          <a:p>
            <a:pPr marL="971550" lvl="1" indent="-514350">
              <a:buAutoNum type="arabicPeriod"/>
            </a:pPr>
            <a:r>
              <a:rPr lang="he-IL" dirty="0"/>
              <a:t>עובר על כל הקבוצות האפשריות (</a:t>
            </a:r>
            <a:r>
              <a:rPr lang="en-US" dirty="0"/>
              <a:t>2^N</a:t>
            </a:r>
            <a:r>
              <a:rPr lang="he-IL" dirty="0"/>
              <a:t> אפשרויות)</a:t>
            </a:r>
          </a:p>
          <a:p>
            <a:pPr marL="971550" lvl="1" indent="-514350">
              <a:buAutoNum type="arabicPeriod"/>
            </a:pPr>
            <a:r>
              <a:rPr lang="he-IL" dirty="0"/>
              <a:t>מניב תוצאה אופטימאלית.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יקר במשאבים ובזמן.</a:t>
            </a:r>
          </a:p>
          <a:p>
            <a:pPr marL="514350" indent="-514350">
              <a:buAutoNum type="arabicPeriod"/>
            </a:pPr>
            <a:r>
              <a:rPr lang="en-US" dirty="0"/>
              <a:t>Sequential Search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en-US" dirty="0"/>
              <a:t>Forward/backward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מתכנס לתוצאה אופטימאלית מקומית ולא גלובאלית.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ניתן לשלב את 2 השיטות ?</a:t>
            </a:r>
          </a:p>
          <a:p>
            <a:pPr marL="514350" indent="-514350">
              <a:buAutoNum type="arabicPeriod"/>
            </a:pPr>
            <a:r>
              <a:rPr lang="en-US" dirty="0"/>
              <a:t>Random</a:t>
            </a:r>
          </a:p>
          <a:p>
            <a:pPr marL="971550" lvl="1" indent="-514350">
              <a:buAutoNum type="arabicPeriod"/>
            </a:pPr>
            <a:r>
              <a:rPr lang="he-IL" dirty="0"/>
              <a:t>מטרה: להתגבר על מציאת אופטימום מקומי</a:t>
            </a:r>
          </a:p>
          <a:p>
            <a:pPr marL="971550" lvl="1" indent="-514350">
              <a:buAutoNum type="arabicPeriod"/>
            </a:pPr>
            <a:r>
              <a:rPr lang="he-IL" dirty="0"/>
              <a:t>מריצים מספר </a:t>
            </a:r>
            <a:r>
              <a:rPr lang="he-IL" dirty="0" err="1"/>
              <a:t>איטרציות</a:t>
            </a:r>
            <a:r>
              <a:rPr lang="he-IL" dirty="0"/>
              <a:t>, כאשר בכל </a:t>
            </a:r>
            <a:r>
              <a:rPr lang="he-IL" dirty="0" err="1"/>
              <a:t>אינטרציה</a:t>
            </a:r>
            <a:r>
              <a:rPr lang="he-IL" dirty="0"/>
              <a:t> מגרילים קבוצה התחלתית שונה.</a:t>
            </a:r>
          </a:p>
          <a:p>
            <a:pPr marL="971550" lvl="1" indent="-514350">
              <a:buAutoNum type="arabicPeriod"/>
            </a:pPr>
            <a:r>
              <a:rPr lang="he-IL" dirty="0"/>
              <a:t>רצים עם אלג' </a:t>
            </a:r>
            <a:r>
              <a:rPr lang="he-IL" dirty="0" err="1"/>
              <a:t>גנטים</a:t>
            </a:r>
            <a:r>
              <a:rPr lang="he-IL" dirty="0"/>
              <a:t>.</a:t>
            </a:r>
          </a:p>
          <a:p>
            <a:pPr marL="971550" lvl="1" indent="-514350">
              <a:buAutoNum type="arabicPeriod"/>
            </a:pPr>
            <a:r>
              <a:rPr lang="he-IL" dirty="0"/>
              <a:t>בסוף בוחרים את התוצאה האופטימלית מבין כל התוצאות</a:t>
            </a:r>
          </a:p>
        </p:txBody>
      </p:sp>
    </p:spTree>
    <p:extLst>
      <p:ext uri="{BB962C8B-B14F-4D97-AF65-F5344CB8AC3E}">
        <p14:creationId xmlns:p14="http://schemas.microsoft.com/office/powerpoint/2010/main" val="65405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D11B11-C425-4033-84BB-80362FD2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להערכת איכות קבוצת המאפיינים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6BC29E-3BD7-4FD5-A2B6-B178C0C2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Filter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אין שימוש </a:t>
            </a:r>
            <a:r>
              <a:rPr lang="he-IL" dirty="0" err="1"/>
              <a:t>באלג</a:t>
            </a:r>
            <a:r>
              <a:rPr lang="he-IL" dirty="0"/>
              <a:t>' (לכן אין השפעה בבחירת אלג') ולכן יעיל במבני נתונים בעלי </a:t>
            </a:r>
            <a:r>
              <a:rPr lang="he-IL" dirty="0" err="1"/>
              <a:t>מימד</a:t>
            </a:r>
            <a:r>
              <a:rPr lang="he-IL" dirty="0"/>
              <a:t> גבוהה.</a:t>
            </a:r>
          </a:p>
          <a:p>
            <a:pPr marL="971550" lvl="1" indent="-514350">
              <a:buAutoNum type="arabicPeriod"/>
            </a:pPr>
            <a:r>
              <a:rPr lang="he-IL" dirty="0"/>
              <a:t>יש שימוש במאפיינים </a:t>
            </a:r>
            <a:r>
              <a:rPr lang="he-IL" dirty="0" err="1"/>
              <a:t>סטיסטים</a:t>
            </a:r>
            <a:r>
              <a:rPr lang="he-IL" dirty="0"/>
              <a:t> (לדוגמא: אנטרופיה, קורלציה לינארית)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</a:t>
            </a:r>
          </a:p>
          <a:p>
            <a:pPr marL="971550" lvl="1" indent="-514350">
              <a:buAutoNum type="arabicPeriod"/>
            </a:pPr>
            <a:r>
              <a:rPr lang="he-IL" dirty="0" err="1"/>
              <a:t>לוודוקא</a:t>
            </a:r>
            <a:r>
              <a:rPr lang="he-IL" dirty="0"/>
              <a:t> נותנת את התוצאה </a:t>
            </a:r>
            <a:r>
              <a:rPr lang="he-IL" dirty="0" err="1"/>
              <a:t>האופטמלית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השיטה מספקת משקל למאפיין / שילוב מספר מאפיינים וזורקת את המאפיינים בעלי המשקל הקטן יותר</a:t>
            </a:r>
          </a:p>
          <a:p>
            <a:pPr marL="514350" indent="-514350">
              <a:buAutoNum type="arabicPeriod"/>
            </a:pPr>
            <a:r>
              <a:rPr lang="en-US" dirty="0"/>
              <a:t>Wrapper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</a:t>
            </a:r>
            <a:r>
              <a:rPr lang="he-IL" dirty="0" err="1"/>
              <a:t>באלג</a:t>
            </a:r>
            <a:r>
              <a:rPr lang="he-IL" dirty="0"/>
              <a:t>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Classification</a:t>
            </a:r>
            <a:r>
              <a:rPr lang="he-IL" dirty="0"/>
              <a:t> (</a:t>
            </a:r>
            <a:r>
              <a:rPr lang="en-US" dirty="0"/>
              <a:t>SVM, ANN, BAYESIAN, NN, DT</a:t>
            </a:r>
            <a:r>
              <a:rPr lang="he-IL" dirty="0"/>
              <a:t>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איטית מאוד</a:t>
            </a:r>
          </a:p>
          <a:p>
            <a:pPr marL="514350" indent="-514350">
              <a:buAutoNum type="arabicPeriod"/>
            </a:pPr>
            <a:r>
              <a:rPr lang="en-US" dirty="0"/>
              <a:t>Hybrid</a:t>
            </a:r>
            <a:r>
              <a:rPr lang="he-IL" dirty="0"/>
              <a:t>***</a:t>
            </a:r>
          </a:p>
          <a:p>
            <a:pPr marL="971550" lvl="1" indent="-514350">
              <a:buAutoNum type="arabicPeriod"/>
            </a:pPr>
            <a:r>
              <a:rPr lang="he-IL" dirty="0"/>
              <a:t>שילוב 2 השיטות מעלה</a:t>
            </a:r>
          </a:p>
          <a:p>
            <a:pPr marL="971550" lvl="1" indent="-514350">
              <a:buAutoNum type="arabicPeriod"/>
            </a:pPr>
            <a:r>
              <a:rPr lang="he-IL" dirty="0"/>
              <a:t>בהתחלה יחד עם שיטת ה </a:t>
            </a:r>
            <a:r>
              <a:rPr lang="en-US" dirty="0"/>
              <a:t>Filter</a:t>
            </a:r>
            <a:r>
              <a:rPr lang="he-IL" dirty="0"/>
              <a:t> זורקים מאפיינים שאין בהם כלל שימוש ולאחר מכן מפעילים את שיטת ה </a:t>
            </a:r>
            <a:r>
              <a:rPr lang="en-US" dirty="0"/>
              <a:t>Wrapper</a:t>
            </a:r>
            <a:r>
              <a:rPr lang="he-IL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Embedded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בשיטה זו, חלק בחירת המאפיינים וחלק הלימוד לא מופרדים. בחירת המאפיינים מתבצעת בזמן הלימוד</a:t>
            </a:r>
          </a:p>
          <a:p>
            <a:pPr marL="971550" lvl="1" indent="-514350">
              <a:buAutoNum type="arabicPeriod"/>
            </a:pPr>
            <a:r>
              <a:rPr lang="he-IL" dirty="0"/>
              <a:t>דוגמאות: </a:t>
            </a:r>
            <a:r>
              <a:rPr lang="en-US" dirty="0"/>
              <a:t>RFE (Recursive Feature Elimination)</a:t>
            </a:r>
            <a:endParaRPr lang="he-IL" dirty="0"/>
          </a:p>
          <a:p>
            <a:pPr marL="1428750" lvl="2" indent="-514350">
              <a:buAutoNum type="arabicPeriod"/>
            </a:pPr>
            <a:r>
              <a:rPr lang="he-IL" dirty="0"/>
              <a:t>משתמש ב </a:t>
            </a:r>
            <a:r>
              <a:rPr lang="en-US" dirty="0"/>
              <a:t>SVM</a:t>
            </a:r>
            <a:r>
              <a:rPr lang="he-IL" dirty="0"/>
              <a:t>, מתחיל מקבוצת מאפיינים מלאה ובכל הרצה של </a:t>
            </a:r>
            <a:r>
              <a:rPr lang="he-IL" dirty="0" err="1"/>
              <a:t>האלג</a:t>
            </a:r>
            <a:r>
              <a:rPr lang="he-IL" dirty="0"/>
              <a:t>', מעיף את המשקל הנמוך יותר.</a:t>
            </a:r>
          </a:p>
          <a:p>
            <a:pPr marL="1428750" lvl="2" indent="-514350">
              <a:buAutoNum type="arabicPeriod"/>
            </a:pPr>
            <a:r>
              <a:rPr lang="he-IL" dirty="0"/>
              <a:t>יש צורך להגדיר את מספר </a:t>
            </a:r>
            <a:r>
              <a:rPr lang="he-IL"/>
              <a:t>המאפיינים הסופי ?</a:t>
            </a:r>
            <a:endParaRPr lang="en-US" dirty="0"/>
          </a:p>
          <a:p>
            <a:pPr marL="914400" lvl="2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93556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2279</Words>
  <Application>Microsoft Office PowerPoint</Application>
  <PresentationFormat>מסך רחב</PresentationFormat>
  <Paragraphs>322</Paragraphs>
  <Slides>37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Wrapper Methods</vt:lpstr>
      <vt:lpstr>Embedded Methods</vt:lpstr>
      <vt:lpstr>Hybrid Methods</vt:lpstr>
      <vt:lpstr>ישנם מספר טכניקות לבחירת קבוצת מאפיינים</vt:lpstr>
      <vt:lpstr>שיטות להערכת איכות קבוצת המאפיינים</vt:lpstr>
      <vt:lpstr>דוגמא לאלג' בשיטת Filter Model : FCBF</vt:lpstr>
      <vt:lpstr>Filter Model</vt:lpstr>
      <vt:lpstr>Sklearn</vt:lpstr>
      <vt:lpstr>Discretization (נכון בבעיות classifcation)</vt:lpstr>
      <vt:lpstr>Feature Extraction</vt:lpstr>
      <vt:lpstr>Feature Engineering</vt:lpstr>
      <vt:lpstr>שאלות - 1</vt:lpstr>
      <vt:lpstr>שאלות - 2</vt:lpstr>
      <vt:lpstr>שאלות - 3</vt:lpstr>
      <vt:lpstr>תובנות sklearn </vt:lpstr>
      <vt:lpstr>sklearn</vt:lpstr>
      <vt:lpstr>טיפול במידע חסר (nan)</vt:lpstr>
      <vt:lpstr>מושגים - 1</vt:lpstr>
      <vt:lpstr>מושגים - 2</vt:lpstr>
      <vt:lpstr>מושגים - הסתברות</vt:lpstr>
      <vt:lpstr>מושגים להשלמה</vt:lpstr>
      <vt:lpstr>מצגת של PowerPoint‏</vt:lpstr>
      <vt:lpstr>Feature Scaling</vt:lpstr>
      <vt:lpstr>Classifications models</vt:lpstr>
      <vt:lpstr>Tunning Hyperparameters</vt:lpstr>
      <vt:lpstr>מצגת של PowerPoint‏</vt:lpstr>
      <vt:lpstr>sklearn</vt:lpstr>
      <vt:lpstr>סוגי Cross Validation</vt:lpstr>
      <vt:lpstr>Score</vt:lpstr>
      <vt:lpstr>Classifiers</vt:lpstr>
      <vt:lpstr>SVM / SVC (Support Vector Classifier)</vt:lpstr>
      <vt:lpstr>PCA</vt:lpstr>
      <vt:lpstr>שאלות PCA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174</cp:revision>
  <dcterms:created xsi:type="dcterms:W3CDTF">2020-03-23T16:35:32Z</dcterms:created>
  <dcterms:modified xsi:type="dcterms:W3CDTF">2020-04-01T10:11:22Z</dcterms:modified>
</cp:coreProperties>
</file>