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76" r:id="rId4"/>
    <p:sldId id="279" r:id="rId5"/>
    <p:sldId id="280" r:id="rId6"/>
    <p:sldId id="273" r:id="rId7"/>
    <p:sldId id="274" r:id="rId8"/>
    <p:sldId id="282" r:id="rId9"/>
    <p:sldId id="281" r:id="rId10"/>
    <p:sldId id="290" r:id="rId11"/>
    <p:sldId id="283" r:id="rId12"/>
    <p:sldId id="285" r:id="rId13"/>
    <p:sldId id="287" r:id="rId14"/>
    <p:sldId id="286" r:id="rId15"/>
    <p:sldId id="288" r:id="rId16"/>
    <p:sldId id="289" r:id="rId17"/>
    <p:sldId id="275" r:id="rId18"/>
    <p:sldId id="284" r:id="rId19"/>
    <p:sldId id="269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76B5A-931A-466A-865B-6411670F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1E1C99-DCA8-4643-9644-BF80833E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963C0-BDBE-4DD3-9C02-3A32856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73C3F8-A738-4C57-AA18-1273868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BD767-1666-423E-9878-AC1C467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7878C-A4EE-4DC7-9364-4AC1425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A856E-5650-4F09-B68C-B5C8AB16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A07B56-F3BF-4E5D-B98B-3A6B0E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FBABB-042C-411F-88F5-4F8CAAF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9CB7A-4B6F-43B4-B02B-FC30293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7A2A1D-5BAD-4AB8-82D6-573F827A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502C10-A6D0-4021-AA7D-7E70DA9E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E03F-CCE6-40D8-B363-D49CAA4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F68BA-493F-4A6F-91A3-3A84791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ED9F7-1AE6-49E3-8972-2D9958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7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C50D2-C8C0-418A-8650-EBDB4DCB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5C4EE-EC96-4F63-B9EC-851C6CDC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D08417-8FAE-4B40-AEA8-92DAEB7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FB72F-E36B-4113-9BC0-ABCEFB6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68D59-D829-40D3-9E32-15F8E0A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DAB99-46DA-4E19-9D9D-E19E62C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64447A-0DAF-402E-9B48-07B28D73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4FBC3-4ED9-4631-8BF3-005E544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30FEF3-9BB2-4C93-A6D6-132A162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2CE697-1AF6-481E-A98A-E4A9A088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222-A01A-47BE-AB7D-52C3BF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6268C8-9365-4AB9-B5AF-889F63A8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95F6E1-C2D1-4D85-9BDF-1C11F6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03B7D2-B85E-47E7-A191-A0F64B9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D882CB-D123-4A78-A3AB-4B593EE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CEE05-3A52-44A5-975D-CA88567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71E65-BBF9-4FDC-9D4E-7EC90E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2E0BF-0D60-4D28-B2F3-62330039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C99AD-68A5-420D-9F7E-02522333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4B3A32-C228-4978-AF7B-066E7093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412FA7-4B57-4FE0-B0BE-51529F39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036DCA-5453-47FE-A179-B02F2D9A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1A98D9-5911-44B0-9BA2-5627D21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97DDDA-EED8-45A3-B903-687F5D5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7FE0D9-5DFC-4949-9716-2031766F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3CAA6E-0B6A-4726-8B02-395D17A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45202E-F965-4F93-8231-DECE732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6C921F-CE76-4979-AC52-19B37DF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AC54B4-786B-4084-83CE-C68214D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7DC631-BAAE-4655-8991-99D0ED6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D008A8-590E-45F7-B262-721DFF5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7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4E282-01E9-49BE-AAA8-4660BE4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AAB25D-E6FE-4DEE-A308-BE3F8CF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839421-12F5-4FF8-AB71-F2FBEFF6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2244DC-9499-4DAE-A623-BA23C4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6E3F5-9EB8-45FA-A2E0-71153FC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FA47C-D612-4436-B5AF-E983316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2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DF24C-C2B0-4FE6-BED1-FBADF11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C320C3-F68F-40EB-8148-538E4194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78F73E-94FC-47F7-99BE-8E93B35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0F67F3-F747-41DE-8242-81EF9F65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9D8A2-E0E2-4F0F-8663-0F3D55A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6C8496-7BEF-4242-BF9D-E7E3FC9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7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1EC036-6DD8-4345-B93E-158AF43B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6938F-111C-4739-BD6C-903F4AD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41AEA-DDD4-4C3B-A3E4-858900AA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7E8C-70FF-403C-A429-12AC23178795}" type="datetimeFigureOut">
              <a:rPr lang="he-IL" smtClean="0"/>
              <a:t>כ"ב/ניסן/תש"פ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DCB70-2E52-4D09-B102-E72E7DB9E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1B8433-602F-4420-AA39-90CD94C0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simplified-math-behind-dropout-in-deep-learning-6d50f3f4727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003E9E-7AED-48C2-9971-F8C51B4E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6D7B4C-0E90-4003-89AC-58772F15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41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50247-4633-4C5E-B752-DC4C5448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Loss function: </a:t>
            </a:r>
            <a:r>
              <a:rPr lang="en-US" dirty="0" err="1"/>
              <a:t>categorical_crossentropy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DEF58-2E8F-4AC6-982F-36F56ECB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cross entropy</a:t>
            </a:r>
            <a:r>
              <a:rPr lang="he-IL" dirty="0"/>
              <a:t> נקרא גם </a:t>
            </a:r>
            <a:r>
              <a:rPr lang="en-US" dirty="0"/>
              <a:t>log loss</a:t>
            </a:r>
            <a:endParaRPr lang="he-IL" dirty="0"/>
          </a:p>
          <a:p>
            <a:r>
              <a:rPr lang="he-IL" dirty="0"/>
              <a:t>בכל פונקציות ה </a:t>
            </a:r>
            <a:r>
              <a:rPr lang="en-US" dirty="0"/>
              <a:t>loss</a:t>
            </a:r>
            <a:r>
              <a:rPr lang="he-IL" dirty="0"/>
              <a:t> כמו גם פה:</a:t>
            </a:r>
          </a:p>
          <a:p>
            <a:pPr lvl="1"/>
            <a:r>
              <a:rPr lang="he-IL" dirty="0"/>
              <a:t>לחיזוי תקין לתת </a:t>
            </a:r>
            <a:r>
              <a:rPr lang="en-US" dirty="0"/>
              <a:t>loss = 0</a:t>
            </a:r>
            <a:endParaRPr lang="he-IL" dirty="0"/>
          </a:p>
          <a:p>
            <a:pPr lvl="1"/>
            <a:r>
              <a:rPr lang="he-IL" dirty="0"/>
              <a:t> רוצים לתת </a:t>
            </a:r>
            <a:r>
              <a:rPr lang="en-US" dirty="0"/>
              <a:t>bad penalty</a:t>
            </a:r>
            <a:r>
              <a:rPr lang="he-IL" dirty="0"/>
              <a:t> לחיזוי לא תקין (</a:t>
            </a:r>
            <a:r>
              <a:rPr lang="en-US" dirty="0"/>
              <a:t>loss != 0</a:t>
            </a:r>
            <a:r>
              <a:rPr lang="he-IL" dirty="0"/>
              <a:t>)</a:t>
            </a:r>
          </a:p>
          <a:p>
            <a:r>
              <a:rPr lang="en-US" dirty="0"/>
              <a:t>Log [0..1)</a:t>
            </a:r>
            <a:r>
              <a:rPr lang="he-IL" dirty="0"/>
              <a:t> נותן ערך שלילי (כלומר </a:t>
            </a:r>
            <a:r>
              <a:rPr lang="en-US" dirty="0"/>
              <a:t>bad penalty</a:t>
            </a:r>
            <a:r>
              <a:rPr lang="he-IL" dirty="0"/>
              <a:t>)</a:t>
            </a:r>
          </a:p>
          <a:p>
            <a:r>
              <a:rPr lang="he-IL" dirty="0"/>
              <a:t>מתורת האינפורמציה:</a:t>
            </a:r>
          </a:p>
          <a:p>
            <a:pPr lvl="1"/>
            <a:r>
              <a:rPr lang="he-IL" dirty="0" err="1"/>
              <a:t>לארועים</a:t>
            </a:r>
            <a:r>
              <a:rPr lang="he-IL" dirty="0"/>
              <a:t> נדירים יש צורך בייצוג של יותר ביטים</a:t>
            </a:r>
          </a:p>
          <a:p>
            <a:r>
              <a:rPr lang="en-US" dirty="0"/>
              <a:t>Cross entropy</a:t>
            </a:r>
            <a:endParaRPr lang="he-IL" dirty="0"/>
          </a:p>
          <a:p>
            <a:pPr lvl="1"/>
            <a:r>
              <a:rPr lang="he-IL" dirty="0"/>
              <a:t>בהינתן 2 התפלגויות </a:t>
            </a:r>
            <a:r>
              <a:rPr lang="en-US" dirty="0"/>
              <a:t>P, Q</a:t>
            </a:r>
            <a:r>
              <a:rPr lang="he-IL" dirty="0"/>
              <a:t> אז פונקציה זו מודדת את יחס </a:t>
            </a:r>
            <a:r>
              <a:rPr lang="he-IL" dirty="0" err="1"/>
              <a:t>האנטרופיות</a:t>
            </a:r>
            <a:r>
              <a:rPr lang="he-IL" dirty="0"/>
              <a:t> בין 2 ההתפלגויות על אותו מרחב מדגם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D2A91AE-8D5F-4CCA-A3FE-EAB0289F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03" y="5583979"/>
            <a:ext cx="3736436" cy="11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E4ED09-3D63-47F2-8FD8-BB2457D0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D802FA-4F74-4985-B3ED-EB89ACBC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Autofit/>
          </a:bodyPr>
          <a:lstStyle/>
          <a:p>
            <a:r>
              <a:rPr lang="he-IL" sz="2400" dirty="0"/>
              <a:t>מבצעים </a:t>
            </a:r>
            <a:r>
              <a:rPr lang="en-US" sz="2400" dirty="0"/>
              <a:t>forward propagation</a:t>
            </a:r>
            <a:r>
              <a:rPr lang="he-IL" sz="2400" dirty="0"/>
              <a:t> ומחשבים ערך חזוי ושגיאה</a:t>
            </a:r>
          </a:p>
          <a:p>
            <a:r>
              <a:rPr lang="he-IL" sz="2400" dirty="0"/>
              <a:t>לפי פונקציית אופטימיזציה, חוזרים אחורה ומעדכנים משקלים (מהסוף להתחלה)</a:t>
            </a:r>
          </a:p>
          <a:p>
            <a:r>
              <a:rPr lang="he-IL" sz="2400" dirty="0"/>
              <a:t>מתחילים מערכי משקל </a:t>
            </a:r>
            <a:r>
              <a:rPr lang="he-IL" sz="2400" dirty="0" err="1"/>
              <a:t>אקראים</a:t>
            </a:r>
            <a:endParaRPr lang="he-IL" sz="24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250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84B8F4-FB6F-4387-9560-4BD6D7F2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dying neuron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4680FF-86A1-483B-BF59-8A2904F3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בעיה ב </a:t>
            </a:r>
            <a:r>
              <a:rPr lang="en-US" dirty="0" err="1"/>
              <a:t>Relu</a:t>
            </a:r>
            <a:r>
              <a:rPr lang="he-IL" dirty="0"/>
              <a:t> כאשר כל ערכים שלילים עוברים ל 0 ואז </a:t>
            </a:r>
            <a:r>
              <a:rPr lang="he-IL" dirty="0" err="1"/>
              <a:t>הנירון</a:t>
            </a:r>
            <a:r>
              <a:rPr lang="he-IL" dirty="0"/>
              <a:t> תקוע על 0</a:t>
            </a:r>
          </a:p>
          <a:p>
            <a:r>
              <a:rPr lang="he-IL" dirty="0"/>
              <a:t>במקרה זה יכול להיות שרוב הרשת לא עושה כלום </a:t>
            </a:r>
          </a:p>
          <a:p>
            <a:r>
              <a:rPr lang="he-IL" dirty="0"/>
              <a:t>התופעה יכולה לקרות כאשר ה </a:t>
            </a:r>
            <a:r>
              <a:rPr lang="en-US" dirty="0"/>
              <a:t>learning rate</a:t>
            </a:r>
            <a:r>
              <a:rPr lang="he-IL" dirty="0"/>
              <a:t> גבוהה</a:t>
            </a:r>
          </a:p>
        </p:txBody>
      </p:sp>
    </p:spTree>
    <p:extLst>
      <p:ext uri="{BB962C8B-B14F-4D97-AF65-F5344CB8AC3E}">
        <p14:creationId xmlns:p14="http://schemas.microsoft.com/office/powerpoint/2010/main" val="12066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17D90-B66A-4A13-A83B-918AC86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43FF4-0ABD-4801-B4B6-B9FAA7C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e-IL" dirty="0"/>
              <a:t>ניזכר שאלג’ </a:t>
            </a:r>
            <a:r>
              <a:rPr lang="en-US" dirty="0"/>
              <a:t>gradient descent</a:t>
            </a:r>
            <a:r>
              <a:rPr lang="he-IL" dirty="0"/>
              <a:t> (ירידת שיפוע) עובד ב </a:t>
            </a:r>
            <a:r>
              <a:rPr lang="en-US" dirty="0"/>
              <a:t>iterations</a:t>
            </a:r>
            <a:r>
              <a:rPr lang="he-IL" dirty="0"/>
              <a:t> אשר מנסה בכל </a:t>
            </a:r>
            <a:r>
              <a:rPr lang="en-US" dirty="0"/>
              <a:t>iteration</a:t>
            </a:r>
            <a:r>
              <a:rPr lang="he-IL" dirty="0"/>
              <a:t> להתקדם לכיוון המינימום. לכן כדאי להגדיר מספר זה ב </a:t>
            </a:r>
            <a:r>
              <a:rPr lang="en-US" dirty="0"/>
              <a:t>FIT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40BEC-9E48-4F68-9A86-68A177F52D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91" y="3063875"/>
            <a:ext cx="8229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8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17D90-B66A-4A13-A83B-918AC86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43FF4-0ABD-4801-B4B6-B9FAA7CC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528"/>
            <a:ext cx="11013489" cy="4836435"/>
          </a:xfrm>
        </p:spPr>
        <p:txBody>
          <a:bodyPr>
            <a:normAutofit/>
          </a:bodyPr>
          <a:lstStyle/>
          <a:p>
            <a:r>
              <a:rPr lang="he-IL" sz="2000" dirty="0" err="1"/>
              <a:t>בדר"כ</a:t>
            </a:r>
            <a:r>
              <a:rPr lang="he-IL" sz="2000" dirty="0"/>
              <a:t> (לא בדוגמאות בסיס) ב </a:t>
            </a:r>
            <a:r>
              <a:rPr lang="en-US" sz="2000" dirty="0"/>
              <a:t>ML</a:t>
            </a:r>
            <a:r>
              <a:rPr lang="he-IL" sz="2000" dirty="0"/>
              <a:t> יש המון מידע ולכן נרצה לעבד וללמוד אותו בחלקים.</a:t>
            </a:r>
          </a:p>
          <a:p>
            <a:r>
              <a:rPr lang="en-US" sz="2000" dirty="0" err="1"/>
              <a:t>Epoc</a:t>
            </a:r>
            <a:endParaRPr lang="he-IL" sz="2000" dirty="0"/>
          </a:p>
          <a:p>
            <a:pPr lvl="1"/>
            <a:r>
              <a:rPr lang="he-IL" sz="2000" dirty="0"/>
              <a:t>מעבר אחד על כל ה </a:t>
            </a:r>
            <a:r>
              <a:rPr lang="en-US" sz="2000" dirty="0"/>
              <a:t>dataset</a:t>
            </a:r>
            <a:r>
              <a:rPr lang="he-IL" sz="2000" dirty="0"/>
              <a:t> קדימה ואחורה</a:t>
            </a:r>
            <a:r>
              <a:rPr lang="en-US" sz="2000" dirty="0"/>
              <a:t>.</a:t>
            </a:r>
            <a:endParaRPr lang="he-IL" sz="2000" dirty="0"/>
          </a:p>
          <a:p>
            <a:pPr lvl="1"/>
            <a:r>
              <a:rPr lang="he-IL" sz="2000" dirty="0"/>
              <a:t>ניזכר שב </a:t>
            </a:r>
            <a:r>
              <a:rPr lang="en-US" sz="2000" dirty="0"/>
              <a:t>gradient descent</a:t>
            </a:r>
            <a:r>
              <a:rPr lang="he-IL" sz="2000" dirty="0"/>
              <a:t> אשר עובד </a:t>
            </a:r>
            <a:r>
              <a:rPr lang="he-IL" sz="2000" dirty="0" err="1"/>
              <a:t>איטרטיבי</a:t>
            </a:r>
            <a:r>
              <a:rPr lang="he-IL" sz="2000" dirty="0"/>
              <a:t> (</a:t>
            </a:r>
            <a:r>
              <a:rPr lang="en-US" sz="2000" dirty="0"/>
              <a:t>iteration</a:t>
            </a:r>
            <a:r>
              <a:rPr lang="he-IL" sz="2000" dirty="0"/>
              <a:t>) ולכן כאשר ה </a:t>
            </a:r>
            <a:r>
              <a:rPr lang="en-US" sz="2000" dirty="0"/>
              <a:t>dataset</a:t>
            </a:r>
            <a:r>
              <a:rPr lang="he-IL" sz="2000" dirty="0"/>
              <a:t> ענק עדכון המשקלים פעם אחת (</a:t>
            </a:r>
            <a:r>
              <a:rPr lang="he-IL" sz="2000" dirty="0" err="1"/>
              <a:t>איטרציה</a:t>
            </a:r>
            <a:r>
              <a:rPr lang="he-IL" sz="2000" dirty="0"/>
              <a:t> אחת) אינו מספיק.</a:t>
            </a:r>
            <a:endParaRPr lang="en-US" sz="2000" dirty="0"/>
          </a:p>
          <a:p>
            <a:pPr lvl="1"/>
            <a:r>
              <a:rPr lang="he-IL" sz="2000" dirty="0"/>
              <a:t>במידה וגודל ה </a:t>
            </a:r>
            <a:r>
              <a:rPr lang="en-US" sz="2000" dirty="0"/>
              <a:t>dataset</a:t>
            </a:r>
            <a:r>
              <a:rPr lang="he-IL" sz="2000" dirty="0"/>
              <a:t> ענק, לא ראלי לעבור פעם אחת ולכן מחלקים לחלקים קטנים יותר </a:t>
            </a:r>
            <a:r>
              <a:rPr lang="en-US" sz="2000" dirty="0"/>
              <a:t>(batch)</a:t>
            </a:r>
            <a:endParaRPr lang="he-IL" sz="2000" dirty="0"/>
          </a:p>
          <a:p>
            <a:endParaRPr lang="he-IL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3CC188-7D1A-41E1-8D1B-ED68CE76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98" y="3758745"/>
            <a:ext cx="7981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B6B3E-7F60-41CD-AF08-855C296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615477-93B2-4931-BCDC-E8D0C7E0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הדגימות של האימון שמופיעות ב </a:t>
            </a:r>
            <a:r>
              <a:rPr lang="en-US" dirty="0"/>
              <a:t>batch </a:t>
            </a:r>
            <a:r>
              <a:rPr lang="he-IL" dirty="0"/>
              <a:t> אחד.</a:t>
            </a:r>
          </a:p>
          <a:p>
            <a:r>
              <a:rPr lang="en-US" dirty="0"/>
              <a:t>Iteration</a:t>
            </a:r>
            <a:r>
              <a:rPr lang="he-IL" dirty="0"/>
              <a:t> = מספר ה </a:t>
            </a:r>
            <a:r>
              <a:rPr lang="en-US" dirty="0"/>
              <a:t>batch</a:t>
            </a:r>
            <a:r>
              <a:rPr lang="he-IL" dirty="0"/>
              <a:t> שעוברים על </a:t>
            </a:r>
            <a:r>
              <a:rPr lang="en-US" dirty="0" err="1"/>
              <a:t>epoc</a:t>
            </a:r>
            <a:r>
              <a:rPr lang="he-IL" dirty="0"/>
              <a:t> אחד.</a:t>
            </a:r>
          </a:p>
          <a:p>
            <a:pPr algn="r"/>
            <a:r>
              <a:rPr lang="he-IL" dirty="0"/>
              <a:t>דוגמא:</a:t>
            </a:r>
          </a:p>
          <a:p>
            <a:pPr lvl="1"/>
            <a:r>
              <a:rPr lang="he-IL" dirty="0"/>
              <a:t>נניח יש לנו 2000 דגימות וגודל ה </a:t>
            </a:r>
            <a:r>
              <a:rPr lang="en-US" dirty="0"/>
              <a:t>batch = 500</a:t>
            </a:r>
            <a:endParaRPr lang="he-IL" dirty="0"/>
          </a:p>
          <a:p>
            <a:pPr lvl="2"/>
            <a:r>
              <a:rPr lang="he-IL" dirty="0"/>
              <a:t>כלומר </a:t>
            </a:r>
            <a:r>
              <a:rPr lang="en-US" dirty="0" err="1"/>
              <a:t>epoc</a:t>
            </a:r>
            <a:r>
              <a:rPr lang="he-IL" dirty="0"/>
              <a:t> אחד זה מעבר על 2000 דגימות</a:t>
            </a:r>
          </a:p>
          <a:p>
            <a:pPr lvl="1"/>
            <a:r>
              <a:rPr lang="he-IL" dirty="0"/>
              <a:t>אז אנו צריכים 4 </a:t>
            </a:r>
            <a:r>
              <a:rPr lang="he-IL" dirty="0" err="1"/>
              <a:t>איטרציות</a:t>
            </a:r>
            <a:r>
              <a:rPr lang="he-IL" dirty="0"/>
              <a:t> לעבור על כל הדגימות</a:t>
            </a:r>
          </a:p>
        </p:txBody>
      </p:sp>
    </p:spTree>
    <p:extLst>
      <p:ext uri="{BB962C8B-B14F-4D97-AF65-F5344CB8AC3E}">
        <p14:creationId xmlns:p14="http://schemas.microsoft.com/office/powerpoint/2010/main" val="273659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CD18DE-1510-437B-AA3C-C1E20086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06" y="300438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8E6760-A33D-4164-8641-D2D64154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269507"/>
            <a:ext cx="11665259" cy="4907456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יש מספר אפשרויות לחשב את ערך טיב החיזוי </a:t>
            </a:r>
            <a:r>
              <a:rPr lang="en-US" dirty="0"/>
              <a:t>(score)</a:t>
            </a:r>
            <a:endParaRPr lang="he-IL" dirty="0"/>
          </a:p>
          <a:p>
            <a:r>
              <a:rPr lang="en-US" dirty="0"/>
              <a:t>Accuracy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טוב כאשר יש מספר זהה של דגימות בין 2 קבוצות, אחרת המדידה לא מדויקת</a:t>
            </a:r>
          </a:p>
          <a:p>
            <a:pPr lvl="2"/>
            <a:r>
              <a:rPr lang="he-IL" dirty="0"/>
              <a:t>לדוגמא: קבוצה </a:t>
            </a:r>
            <a:r>
              <a:rPr lang="en-US" dirty="0"/>
              <a:t>A</a:t>
            </a:r>
            <a:r>
              <a:rPr lang="he-IL" dirty="0"/>
              <a:t> עם 998 דגימות וקבוצה </a:t>
            </a:r>
            <a:r>
              <a:rPr lang="en-US" dirty="0"/>
              <a:t>B</a:t>
            </a:r>
            <a:r>
              <a:rPr lang="he-IL" dirty="0"/>
              <a:t> עם 2 דגימות</a:t>
            </a:r>
          </a:p>
          <a:p>
            <a:r>
              <a:rPr lang="en-US" dirty="0" err="1"/>
              <a:t>LogLoss</a:t>
            </a:r>
            <a:endParaRPr lang="he-IL" dirty="0"/>
          </a:p>
          <a:p>
            <a:pPr lvl="1"/>
            <a:r>
              <a:rPr lang="he-IL" dirty="0"/>
              <a:t>נקרא גם </a:t>
            </a:r>
            <a:r>
              <a:rPr lang="en-US" dirty="0"/>
              <a:t>Logarithm Loss</a:t>
            </a:r>
            <a:endParaRPr lang="he-IL" dirty="0"/>
          </a:p>
          <a:p>
            <a:pPr lvl="1"/>
            <a:r>
              <a:rPr lang="he-IL" dirty="0"/>
              <a:t>תוצאה בין 0 לאינסוף, כאשר כמה שיותר קרוב ל 0, יותר מדויק</a:t>
            </a:r>
          </a:p>
          <a:p>
            <a:r>
              <a:rPr lang="en-US" dirty="0"/>
              <a:t>Confusion Matrix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  <a:p>
            <a:r>
              <a:rPr lang="he-IL" dirty="0"/>
              <a:t>יש עוד...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994969-3371-4C95-A366-A47D77C5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06" y="2740703"/>
            <a:ext cx="35528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1241F5-6F1E-49D6-953B-36653EAA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08" y="3717248"/>
            <a:ext cx="3276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F723A96-6EEB-45D8-B031-FC133155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93" y="4192110"/>
            <a:ext cx="1754538" cy="11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9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D29FA1-A395-4921-BFF0-F2AC9094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C183A5-E72D-4633-9C7F-C6CEE605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/>
              <a:t>Adam </a:t>
            </a:r>
            <a:r>
              <a:rPr lang="en-US" dirty="0"/>
              <a:t>optimizer</a:t>
            </a:r>
            <a:endParaRPr lang="he-IL" dirty="0"/>
          </a:p>
          <a:p>
            <a:pPr algn="l" rtl="0"/>
            <a:r>
              <a:rPr lang="en-US" dirty="0"/>
              <a:t>Model: seq vs functional</a:t>
            </a:r>
          </a:p>
          <a:p>
            <a:pPr algn="l" rtl="0"/>
            <a:r>
              <a:rPr lang="en-US" dirty="0"/>
              <a:t>Dropout ? </a:t>
            </a:r>
          </a:p>
          <a:p>
            <a:pPr lvl="1" algn="l" rtl="0"/>
            <a:r>
              <a:rPr lang="en-US" dirty="0">
                <a:hlinkClick r:id="rId2"/>
              </a:rPr>
              <a:t>https://towardsdatascience.com/simplified-math-behind-dropout-in-deep-learning-6d50f3f47275</a:t>
            </a:r>
            <a:endParaRPr lang="en-US" dirty="0"/>
          </a:p>
          <a:p>
            <a:pPr algn="l" rtl="0"/>
            <a:r>
              <a:rPr lang="en-US" dirty="0" err="1"/>
              <a:t>kernel_constraint</a:t>
            </a:r>
            <a:r>
              <a:rPr lang="en-US" dirty="0"/>
              <a:t>=</a:t>
            </a:r>
            <a:r>
              <a:rPr lang="en-US" dirty="0" err="1"/>
              <a:t>maxnorm</a:t>
            </a:r>
            <a:r>
              <a:rPr lang="en-US" dirty="0"/>
              <a:t>(3)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739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C72253-A447-495E-80C8-1A384876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07449F-EC4B-49F9-A3ED-6BB1297C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שכבה אחרונה: </a:t>
            </a:r>
            <a:r>
              <a:rPr lang="en-US" dirty="0"/>
              <a:t>SoftMax activator</a:t>
            </a:r>
            <a:r>
              <a:rPr lang="he-IL" dirty="0"/>
              <a:t> כאשר מספר </a:t>
            </a:r>
            <a:r>
              <a:rPr lang="he-IL" dirty="0" err="1"/>
              <a:t>הנירונים</a:t>
            </a:r>
            <a:r>
              <a:rPr lang="he-IL" dirty="0"/>
              <a:t> כמספר הקבוצות</a:t>
            </a:r>
          </a:p>
          <a:p>
            <a:r>
              <a:rPr lang="he-IL" dirty="0"/>
              <a:t>בבעיות סיווג </a:t>
            </a:r>
            <a:r>
              <a:rPr lang="he-IL" dirty="0" err="1"/>
              <a:t>בדר"כ</a:t>
            </a:r>
            <a:r>
              <a:rPr lang="he-IL" dirty="0"/>
              <a:t> משתמשים ב </a:t>
            </a:r>
            <a:r>
              <a:rPr lang="en-US" dirty="0" err="1"/>
              <a:t>relu</a:t>
            </a:r>
            <a:r>
              <a:rPr lang="he-IL" dirty="0"/>
              <a:t> (ולא </a:t>
            </a:r>
            <a:r>
              <a:rPr lang="en-US" dirty="0"/>
              <a:t>tanh</a:t>
            </a:r>
            <a:r>
              <a:rPr lang="he-IL" dirty="0"/>
              <a:t>)</a:t>
            </a:r>
          </a:p>
          <a:p>
            <a:r>
              <a:rPr lang="he-IL" dirty="0"/>
              <a:t>כאשר מספר הדגימות </a:t>
            </a:r>
            <a:r>
              <a:rPr lang="en-US" dirty="0"/>
              <a:t>(test)</a:t>
            </a:r>
            <a:r>
              <a:rPr lang="he-IL" dirty="0"/>
              <a:t> לא גדול -&gt; יש להשתמש במספר שכבות ו/או צמתים נמוך.</a:t>
            </a:r>
          </a:p>
          <a:p>
            <a:r>
              <a:rPr lang="he-IL" dirty="0"/>
              <a:t>ב </a:t>
            </a:r>
            <a:r>
              <a:rPr lang="en-US" dirty="0"/>
              <a:t>NN</a:t>
            </a:r>
            <a:r>
              <a:rPr lang="he-IL" dirty="0"/>
              <a:t> יש צורך שכל המידע יהיה מנורמל</a:t>
            </a:r>
          </a:p>
          <a:p>
            <a:r>
              <a:rPr lang="he-IL" dirty="0"/>
              <a:t>כדאי להגדיר את מספר ה </a:t>
            </a:r>
            <a:r>
              <a:rPr lang="en-US" dirty="0" err="1"/>
              <a:t>epoc</a:t>
            </a:r>
            <a:r>
              <a:rPr lang="he-IL" dirty="0"/>
              <a:t> (ברירת מחדל הינה 1)</a:t>
            </a:r>
          </a:p>
          <a:p>
            <a:r>
              <a:rPr lang="he-IL" dirty="0"/>
              <a:t>ככל שה </a:t>
            </a:r>
            <a:r>
              <a:rPr lang="en-US" dirty="0"/>
              <a:t>score</a:t>
            </a:r>
            <a:r>
              <a:rPr lang="he-IL" dirty="0"/>
              <a:t> (מסמן את ה </a:t>
            </a:r>
            <a:r>
              <a:rPr lang="en-US" dirty="0"/>
              <a:t>loss</a:t>
            </a:r>
            <a:r>
              <a:rPr lang="he-IL" dirty="0"/>
              <a:t>) קטן יותר -&gt; ככה טוב לנו יותר (כלומר קשה יותר לשפר את </a:t>
            </a:r>
            <a:r>
              <a:rPr lang="he-IL" dirty="0" err="1"/>
              <a:t>האלג</a:t>
            </a:r>
            <a:r>
              <a:rPr lang="he-IL" dirty="0"/>
              <a:t>' בהוספת שכבות / צמתים.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73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56048-494D-4A72-9F2B-AA3F00F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Additionals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90817-9FF5-4385-BCDE-0761A8EB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sample_list</a:t>
            </a:r>
            <a:r>
              <a:rPr lang="en-US" dirty="0"/>
              <a:t>]</a:t>
            </a:r>
          </a:p>
          <a:p>
            <a:pPr algn="l" rtl="0"/>
            <a:r>
              <a:rPr lang="en-US" dirty="0"/>
              <a:t>Logit – log odds (logarithm of the odd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  <a:p>
            <a:pPr algn="l" rtl="0"/>
            <a:r>
              <a:rPr lang="en-US" dirty="0"/>
              <a:t>Hessian Matrix</a:t>
            </a:r>
            <a:r>
              <a:rPr lang="he-IL" dirty="0"/>
              <a:t> – מטריצה ריבועית עם נגזרות חלקיות מסדר שני</a:t>
            </a:r>
          </a:p>
          <a:p>
            <a:pPr algn="l" rtl="0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F6B84E-DFAC-4EE2-B3A6-EBA8E2A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83" y="2974019"/>
            <a:ext cx="3155243" cy="20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7440B-286F-4C68-91E4-071EB3A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hot encoding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A47B5-3243-4D6C-8E79-43888E57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ויש רשימה (</a:t>
            </a:r>
            <a:r>
              <a:rPr lang="he-IL" dirty="0" err="1"/>
              <a:t>כלב,חתול,ציפור,דג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אז במקום לרשום: </a:t>
            </a:r>
            <a:r>
              <a:rPr lang="en-US" dirty="0"/>
              <a:t>(1,2,3,4)</a:t>
            </a:r>
            <a:r>
              <a:rPr lang="he-IL" dirty="0"/>
              <a:t> ואז אלג' סיווג יכול לחשוב ש </a:t>
            </a:r>
            <a:r>
              <a:rPr lang="en-US" dirty="0"/>
              <a:t>2*2=4</a:t>
            </a:r>
            <a:br>
              <a:rPr lang="en-US" dirty="0"/>
            </a:br>
            <a:r>
              <a:rPr lang="he-IL" dirty="0"/>
              <a:t>כלומר: כלב = ציפור  *2</a:t>
            </a:r>
            <a:br>
              <a:rPr lang="en-US" dirty="0"/>
            </a:br>
            <a:r>
              <a:rPr lang="he-IL" dirty="0"/>
              <a:t>אז מבצעים </a:t>
            </a:r>
            <a:r>
              <a:rPr lang="en-US" dirty="0"/>
              <a:t>hot encoding</a:t>
            </a:r>
            <a:endParaRPr lang="he-IL" dirty="0"/>
          </a:p>
          <a:p>
            <a:r>
              <a:rPr lang="he-IL" dirty="0"/>
              <a:t>בשימוש של </a:t>
            </a:r>
            <a:r>
              <a:rPr lang="en-US" dirty="0" err="1"/>
              <a:t>softmax</a:t>
            </a:r>
            <a:r>
              <a:rPr lang="he-IL" dirty="0"/>
              <a:t> על ה </a:t>
            </a:r>
            <a:r>
              <a:rPr lang="en-US" dirty="0"/>
              <a:t>hot encoding</a:t>
            </a:r>
            <a:r>
              <a:rPr lang="he-IL" dirty="0"/>
              <a:t> ניתן את תוצאת ה </a:t>
            </a:r>
            <a:r>
              <a:rPr lang="en-US" dirty="0" err="1"/>
              <a:t>softamax</a:t>
            </a:r>
            <a:r>
              <a:rPr lang="he-IL" dirty="0"/>
              <a:t> להשוות ל </a:t>
            </a:r>
            <a:r>
              <a:rPr lang="en-US" dirty="0"/>
              <a:t>ground truth</a:t>
            </a:r>
            <a:r>
              <a:rPr lang="he-IL" dirty="0"/>
              <a:t> ואז להחליט בסיווג מה נכון.</a:t>
            </a:r>
            <a:br>
              <a:rPr lang="en-US" dirty="0"/>
            </a:br>
            <a:r>
              <a:rPr lang="he-IL" dirty="0"/>
              <a:t>לדוגמא: </a:t>
            </a:r>
            <a:r>
              <a:rPr lang="en-US" dirty="0"/>
              <a:t>[0.7, 0.2, 0.1]</a:t>
            </a:r>
            <a:r>
              <a:rPr lang="he-IL" dirty="0"/>
              <a:t> אז יותר מתאים ל </a:t>
            </a:r>
            <a:r>
              <a:rPr lang="en-US" dirty="0"/>
              <a:t>[1,0,0]</a:t>
            </a:r>
            <a:r>
              <a:rPr lang="he-IL" dirty="0"/>
              <a:t> כלומר ציפור</a:t>
            </a:r>
          </a:p>
        </p:txBody>
      </p:sp>
    </p:spTree>
    <p:extLst>
      <p:ext uri="{BB962C8B-B14F-4D97-AF65-F5344CB8AC3E}">
        <p14:creationId xmlns:p14="http://schemas.microsoft.com/office/powerpoint/2010/main" val="133511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154192"/>
              </p:ext>
            </p:extLst>
          </p:nvPr>
        </p:nvGraphicFramePr>
        <p:xfrm>
          <a:off x="562254" y="1427195"/>
          <a:ext cx="11138514" cy="53758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2838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166593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Mostly used in CNN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5111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F(x) = 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linear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20542"/>
                  </a:ext>
                </a:extLst>
              </a:tr>
              <a:tr h="205037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- Sigmoid: Predict probability 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[0,1]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dirty="0"/>
                        <a:t>Tanh: output [-1,1]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Negative values go to -1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Positive values go to 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Zero values go near zero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Sigmoid / tang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257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AD492A2-9468-41C7-A45F-5F2E82EF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4942364"/>
            <a:ext cx="2206332" cy="16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4C7DFA-40F0-43C0-B181-40066CF6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2128837"/>
            <a:ext cx="3352801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572867"/>
              </p:ext>
            </p:extLst>
          </p:nvPr>
        </p:nvGraphicFramePr>
        <p:xfrm>
          <a:off x="363983" y="1427195"/>
          <a:ext cx="11336785" cy="253139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75859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6232125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multiclasses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Softmax</a:t>
                      </a:r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9375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3FDCDE9C-3C64-405D-8FEC-F45DCC9D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44" y="2026404"/>
            <a:ext cx="3851347" cy="16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A93F41-E238-4D33-AEC9-08B105DB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 </a:t>
            </a:r>
            <a:r>
              <a:rPr lang="en-US" dirty="0" err="1"/>
              <a:t>ReLU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828004-5F72-452C-B211-B331D173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1FFB382-872B-4F08-B8A5-7F46E4E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43" y="1748631"/>
            <a:ext cx="748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546C07-2157-4DAE-BEDC-F9B9362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Loss and Score value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47CB76-06EB-4498-B2CC-EF3342F6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Value</a:t>
            </a:r>
            <a:endParaRPr lang="he-IL" dirty="0"/>
          </a:p>
          <a:p>
            <a:pPr lvl="1"/>
            <a:r>
              <a:rPr lang="he-IL" dirty="0"/>
              <a:t>ערך המציין כמה המדידות טובות.</a:t>
            </a:r>
          </a:p>
          <a:p>
            <a:pPr lvl="1"/>
            <a:r>
              <a:rPr lang="he-IL" dirty="0"/>
              <a:t>מחשוב כסכום ההפרשים בין הערך המצופה לערך המתקבל.</a:t>
            </a:r>
          </a:p>
          <a:p>
            <a:pPr lvl="2"/>
            <a:r>
              <a:rPr lang="he-IL" dirty="0"/>
              <a:t>התוצאה יכולה להיות מעל 1.</a:t>
            </a:r>
          </a:p>
          <a:p>
            <a:pPr lvl="1"/>
            <a:r>
              <a:rPr lang="he-IL" dirty="0"/>
              <a:t>ב </a:t>
            </a:r>
            <a:r>
              <a:rPr lang="en-US" dirty="0"/>
              <a:t>backpropagation</a:t>
            </a:r>
            <a:r>
              <a:rPr lang="he-IL" dirty="0"/>
              <a:t> מנסים למזער ערך זה.</a:t>
            </a:r>
          </a:p>
          <a:p>
            <a:pPr lvl="2"/>
            <a:r>
              <a:rPr lang="he-IL" dirty="0"/>
              <a:t>לאחר כל </a:t>
            </a:r>
            <a:r>
              <a:rPr lang="he-IL" dirty="0" err="1"/>
              <a:t>איטרציה</a:t>
            </a:r>
            <a:r>
              <a:rPr lang="he-IL" dirty="0"/>
              <a:t>, הצפייה </a:t>
            </a:r>
            <a:r>
              <a:rPr lang="he-IL" dirty="0" err="1"/>
              <a:t>להמנכת</a:t>
            </a:r>
            <a:r>
              <a:rPr lang="he-IL" dirty="0"/>
              <a:t> ערך זה.</a:t>
            </a:r>
          </a:p>
          <a:p>
            <a:r>
              <a:rPr lang="en-US" dirty="0"/>
              <a:t>Score Value</a:t>
            </a:r>
            <a:endParaRPr lang="he-IL" dirty="0"/>
          </a:p>
          <a:p>
            <a:pPr lvl="1"/>
            <a:r>
              <a:rPr lang="he-IL" dirty="0"/>
              <a:t>זהו אחוז דיוק המודל</a:t>
            </a:r>
          </a:p>
          <a:p>
            <a:pPr lvl="1"/>
            <a:r>
              <a:rPr lang="he-IL" dirty="0"/>
              <a:t>לאחר האימון, המודל נבדק </a:t>
            </a:r>
            <a:r>
              <a:rPr lang="en-US" dirty="0"/>
              <a:t>(train)</a:t>
            </a:r>
            <a:r>
              <a:rPr lang="he-IL" dirty="0"/>
              <a:t> ומחשבים את מספר ההצלחות לעומת מספר הכולל של הדגימות.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C0AC461-8DC5-4658-A603-60C82DDC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" y="1690688"/>
            <a:ext cx="3433370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8AA7D3-E379-4658-8D48-0DB5901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AB8CD-7636-462A-882F-C214BEE1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935" y="1825625"/>
            <a:ext cx="5486399" cy="4351338"/>
          </a:xfrm>
        </p:spPr>
        <p:txBody>
          <a:bodyPr/>
          <a:lstStyle/>
          <a:p>
            <a:r>
              <a:rPr lang="he-IL" dirty="0"/>
              <a:t>מטרה:</a:t>
            </a:r>
          </a:p>
          <a:p>
            <a:pPr lvl="1"/>
            <a:r>
              <a:rPr lang="he-IL" dirty="0"/>
              <a:t>מציאת המשקלים שנותנים ערך מינימלי לפונקציית </a:t>
            </a:r>
            <a:r>
              <a:rPr lang="en-US" dirty="0"/>
              <a:t>loss</a:t>
            </a:r>
            <a:endParaRPr lang="he-IL" dirty="0"/>
          </a:p>
          <a:p>
            <a:r>
              <a:rPr lang="he-IL" dirty="0"/>
              <a:t>שימוש ב </a:t>
            </a:r>
            <a:r>
              <a:rPr lang="en-US" dirty="0"/>
              <a:t>Gradient Descent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מתחילים בנקודה אקראית</a:t>
            </a:r>
          </a:p>
          <a:p>
            <a:pPr lvl="2"/>
            <a:r>
              <a:rPr lang="he-IL" dirty="0"/>
              <a:t>עד אשר נמצאים במקום מאוזן</a:t>
            </a:r>
          </a:p>
          <a:p>
            <a:pPr lvl="1"/>
            <a:r>
              <a:rPr lang="he-IL" dirty="0"/>
              <a:t>יורדים בגבעה</a:t>
            </a:r>
          </a:p>
          <a:p>
            <a:pPr lvl="1"/>
            <a:r>
              <a:rPr lang="he-IL" dirty="0"/>
              <a:t>מתקדמים בכיוון ההפוך של הנגזרת</a:t>
            </a:r>
          </a:p>
          <a:p>
            <a:r>
              <a:rPr lang="he-IL" dirty="0"/>
              <a:t>מעדכנים את המשקלים לפי:</a:t>
            </a:r>
            <a:br>
              <a:rPr lang="en-US" dirty="0"/>
            </a:br>
            <a:r>
              <a:rPr lang="en-US" dirty="0"/>
              <a:t>subtracting learning rate * slope</a:t>
            </a:r>
            <a:endParaRPr lang="he-IL" dirty="0"/>
          </a:p>
          <a:p>
            <a:pPr lvl="1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0B705F5-9E7B-4D2D-8504-E70A115D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5" y="1677194"/>
            <a:ext cx="580264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067C3-97F3-4612-B36E-E7FF24FF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E11926-B3D0-4816-831A-4BD8D308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061F52C-D1AD-4EAB-A1F1-70E606F5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4" y="2243138"/>
            <a:ext cx="8001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DEA1F4-6817-464B-8BDF-BA61AC9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 - MSE Example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EA5581-9B3A-4CE1-9AFD-4311521D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054" y="1825625"/>
            <a:ext cx="4019746" cy="4351338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4FB7CCF-9D87-40CD-B56B-65F9892A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5" y="1859061"/>
            <a:ext cx="5495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49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685</Words>
  <Application>Microsoft Office PowerPoint</Application>
  <PresentationFormat>מסך רחב</PresentationFormat>
  <Paragraphs>119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ערכת נושא Office</vt:lpstr>
      <vt:lpstr>Deep learning</vt:lpstr>
      <vt:lpstr>Why hot encoding</vt:lpstr>
      <vt:lpstr>Activation functions (classification)</vt:lpstr>
      <vt:lpstr>Activation functions (classification)</vt:lpstr>
      <vt:lpstr>דוגמא: ReLU</vt:lpstr>
      <vt:lpstr>Loss and Score value</vt:lpstr>
      <vt:lpstr>Loss function</vt:lpstr>
      <vt:lpstr>Loss function</vt:lpstr>
      <vt:lpstr>Loss function  - MSE Example </vt:lpstr>
      <vt:lpstr>Loss function: categorical_crossentropy</vt:lpstr>
      <vt:lpstr>backpropagation</vt:lpstr>
      <vt:lpstr>dying neuron problem</vt:lpstr>
      <vt:lpstr>Iterations</vt:lpstr>
      <vt:lpstr>Epoch</vt:lpstr>
      <vt:lpstr>batch</vt:lpstr>
      <vt:lpstr>metric</vt:lpstr>
      <vt:lpstr>שאלות</vt:lpstr>
      <vt:lpstr>המלצות</vt:lpstr>
      <vt:lpstr>Additionals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amitliron@gmail.com</dc:creator>
  <cp:lastModifiedBy>amitliron@gmail.com</cp:lastModifiedBy>
  <cp:revision>102</cp:revision>
  <dcterms:created xsi:type="dcterms:W3CDTF">2020-04-12T11:24:45Z</dcterms:created>
  <dcterms:modified xsi:type="dcterms:W3CDTF">2020-04-16T05:35:59Z</dcterms:modified>
</cp:coreProperties>
</file>