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9" d="100"/>
          <a:sy n="109" d="100"/>
        </p:scale>
        <p:origin x="672"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1295-8204-4D03-BA5E-7FEE8E5897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E9B0EA-DF58-44CE-A860-638A521B87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293850-B8AF-40ED-85EE-5F0B86A060EB}"/>
              </a:ext>
            </a:extLst>
          </p:cNvPr>
          <p:cNvSpPr>
            <a:spLocks noGrp="1"/>
          </p:cNvSpPr>
          <p:nvPr>
            <p:ph type="dt" sz="half" idx="10"/>
          </p:nvPr>
        </p:nvSpPr>
        <p:spPr/>
        <p:txBody>
          <a:bodyPr/>
          <a:lstStyle/>
          <a:p>
            <a:fld id="{932A6EB1-3B84-4D73-8B95-77336D384E42}" type="datetimeFigureOut">
              <a:rPr lang="en-US" smtClean="0"/>
              <a:t>8/22/2019</a:t>
            </a:fld>
            <a:endParaRPr lang="en-US"/>
          </a:p>
        </p:txBody>
      </p:sp>
      <p:sp>
        <p:nvSpPr>
          <p:cNvPr id="5" name="Footer Placeholder 4">
            <a:extLst>
              <a:ext uri="{FF2B5EF4-FFF2-40B4-BE49-F238E27FC236}">
                <a16:creationId xmlns:a16="http://schemas.microsoft.com/office/drawing/2014/main" id="{CF69B578-0FAA-4F75-9505-54E1E1BB2B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0585DD-A9C0-42FA-955F-E82DBFEFED05}"/>
              </a:ext>
            </a:extLst>
          </p:cNvPr>
          <p:cNvSpPr>
            <a:spLocks noGrp="1"/>
          </p:cNvSpPr>
          <p:nvPr>
            <p:ph type="sldNum" sz="quarter" idx="12"/>
          </p:nvPr>
        </p:nvSpPr>
        <p:spPr/>
        <p:txBody>
          <a:bodyPr/>
          <a:lstStyle/>
          <a:p>
            <a:fld id="{47586873-FE43-4844-8012-ACA5C77C980E}" type="slidenum">
              <a:rPr lang="en-US" smtClean="0"/>
              <a:t>‹#›</a:t>
            </a:fld>
            <a:endParaRPr lang="en-US"/>
          </a:p>
        </p:txBody>
      </p:sp>
    </p:spTree>
    <p:extLst>
      <p:ext uri="{BB962C8B-B14F-4D97-AF65-F5344CB8AC3E}">
        <p14:creationId xmlns:p14="http://schemas.microsoft.com/office/powerpoint/2010/main" val="1018813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08259-8529-4BE1-BAEE-2845276312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4858E5-6E86-4ABD-B3CB-1F10D3212C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5937E0-566E-43F7-B9D7-8C69F5315418}"/>
              </a:ext>
            </a:extLst>
          </p:cNvPr>
          <p:cNvSpPr>
            <a:spLocks noGrp="1"/>
          </p:cNvSpPr>
          <p:nvPr>
            <p:ph type="dt" sz="half" idx="10"/>
          </p:nvPr>
        </p:nvSpPr>
        <p:spPr/>
        <p:txBody>
          <a:bodyPr/>
          <a:lstStyle/>
          <a:p>
            <a:fld id="{932A6EB1-3B84-4D73-8B95-77336D384E42}" type="datetimeFigureOut">
              <a:rPr lang="en-US" smtClean="0"/>
              <a:t>8/22/2019</a:t>
            </a:fld>
            <a:endParaRPr lang="en-US"/>
          </a:p>
        </p:txBody>
      </p:sp>
      <p:sp>
        <p:nvSpPr>
          <p:cNvPr id="5" name="Footer Placeholder 4">
            <a:extLst>
              <a:ext uri="{FF2B5EF4-FFF2-40B4-BE49-F238E27FC236}">
                <a16:creationId xmlns:a16="http://schemas.microsoft.com/office/drawing/2014/main" id="{E5C802F5-1EDA-4C23-8DE1-A1374D9232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BBD456-492C-4DE2-ABAC-81F128777ADA}"/>
              </a:ext>
            </a:extLst>
          </p:cNvPr>
          <p:cNvSpPr>
            <a:spLocks noGrp="1"/>
          </p:cNvSpPr>
          <p:nvPr>
            <p:ph type="sldNum" sz="quarter" idx="12"/>
          </p:nvPr>
        </p:nvSpPr>
        <p:spPr/>
        <p:txBody>
          <a:bodyPr/>
          <a:lstStyle/>
          <a:p>
            <a:fld id="{47586873-FE43-4844-8012-ACA5C77C980E}" type="slidenum">
              <a:rPr lang="en-US" smtClean="0"/>
              <a:t>‹#›</a:t>
            </a:fld>
            <a:endParaRPr lang="en-US"/>
          </a:p>
        </p:txBody>
      </p:sp>
    </p:spTree>
    <p:extLst>
      <p:ext uri="{BB962C8B-B14F-4D97-AF65-F5344CB8AC3E}">
        <p14:creationId xmlns:p14="http://schemas.microsoft.com/office/powerpoint/2010/main" val="682418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C75BF1-4A6B-4392-98D0-F7181CABFA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75CB81-435D-483D-A8EE-09BD0572C1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064B3E-BF35-41A2-BD73-7993B32A4E89}"/>
              </a:ext>
            </a:extLst>
          </p:cNvPr>
          <p:cNvSpPr>
            <a:spLocks noGrp="1"/>
          </p:cNvSpPr>
          <p:nvPr>
            <p:ph type="dt" sz="half" idx="10"/>
          </p:nvPr>
        </p:nvSpPr>
        <p:spPr/>
        <p:txBody>
          <a:bodyPr/>
          <a:lstStyle/>
          <a:p>
            <a:fld id="{932A6EB1-3B84-4D73-8B95-77336D384E42}" type="datetimeFigureOut">
              <a:rPr lang="en-US" smtClean="0"/>
              <a:t>8/22/2019</a:t>
            </a:fld>
            <a:endParaRPr lang="en-US"/>
          </a:p>
        </p:txBody>
      </p:sp>
      <p:sp>
        <p:nvSpPr>
          <p:cNvPr id="5" name="Footer Placeholder 4">
            <a:extLst>
              <a:ext uri="{FF2B5EF4-FFF2-40B4-BE49-F238E27FC236}">
                <a16:creationId xmlns:a16="http://schemas.microsoft.com/office/drawing/2014/main" id="{97BCDDF6-483B-483C-9BC5-F4C80B7896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FB0ABF-008D-4760-8EB9-2E26957597BA}"/>
              </a:ext>
            </a:extLst>
          </p:cNvPr>
          <p:cNvSpPr>
            <a:spLocks noGrp="1"/>
          </p:cNvSpPr>
          <p:nvPr>
            <p:ph type="sldNum" sz="quarter" idx="12"/>
          </p:nvPr>
        </p:nvSpPr>
        <p:spPr/>
        <p:txBody>
          <a:bodyPr/>
          <a:lstStyle/>
          <a:p>
            <a:fld id="{47586873-FE43-4844-8012-ACA5C77C980E}" type="slidenum">
              <a:rPr lang="en-US" smtClean="0"/>
              <a:t>‹#›</a:t>
            </a:fld>
            <a:endParaRPr lang="en-US"/>
          </a:p>
        </p:txBody>
      </p:sp>
    </p:spTree>
    <p:extLst>
      <p:ext uri="{BB962C8B-B14F-4D97-AF65-F5344CB8AC3E}">
        <p14:creationId xmlns:p14="http://schemas.microsoft.com/office/powerpoint/2010/main" val="3373647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FE364-3905-4F2D-B7E3-5B1AE8FE83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F50337-A64D-4BE9-9E40-44A8482295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146B42-1622-4D69-ABBE-646605CF0B25}"/>
              </a:ext>
            </a:extLst>
          </p:cNvPr>
          <p:cNvSpPr>
            <a:spLocks noGrp="1"/>
          </p:cNvSpPr>
          <p:nvPr>
            <p:ph type="dt" sz="half" idx="10"/>
          </p:nvPr>
        </p:nvSpPr>
        <p:spPr/>
        <p:txBody>
          <a:bodyPr/>
          <a:lstStyle/>
          <a:p>
            <a:fld id="{932A6EB1-3B84-4D73-8B95-77336D384E42}" type="datetimeFigureOut">
              <a:rPr lang="en-US" smtClean="0"/>
              <a:t>8/22/2019</a:t>
            </a:fld>
            <a:endParaRPr lang="en-US"/>
          </a:p>
        </p:txBody>
      </p:sp>
      <p:sp>
        <p:nvSpPr>
          <p:cNvPr id="5" name="Footer Placeholder 4">
            <a:extLst>
              <a:ext uri="{FF2B5EF4-FFF2-40B4-BE49-F238E27FC236}">
                <a16:creationId xmlns:a16="http://schemas.microsoft.com/office/drawing/2014/main" id="{11E2254D-B605-4AB6-A17F-D5BD68F351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A237C-A74E-4806-AC2B-B72971F1379E}"/>
              </a:ext>
            </a:extLst>
          </p:cNvPr>
          <p:cNvSpPr>
            <a:spLocks noGrp="1"/>
          </p:cNvSpPr>
          <p:nvPr>
            <p:ph type="sldNum" sz="quarter" idx="12"/>
          </p:nvPr>
        </p:nvSpPr>
        <p:spPr/>
        <p:txBody>
          <a:bodyPr/>
          <a:lstStyle/>
          <a:p>
            <a:fld id="{47586873-FE43-4844-8012-ACA5C77C980E}" type="slidenum">
              <a:rPr lang="en-US" smtClean="0"/>
              <a:t>‹#›</a:t>
            </a:fld>
            <a:endParaRPr lang="en-US"/>
          </a:p>
        </p:txBody>
      </p:sp>
    </p:spTree>
    <p:extLst>
      <p:ext uri="{BB962C8B-B14F-4D97-AF65-F5344CB8AC3E}">
        <p14:creationId xmlns:p14="http://schemas.microsoft.com/office/powerpoint/2010/main" val="1360459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1A423-DACF-4E5B-9F54-DA1ACDD7E1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06BC03-CF4E-45E3-9E00-836DFF9DC8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B8E756-299F-4790-A48E-53EE1A529E05}"/>
              </a:ext>
            </a:extLst>
          </p:cNvPr>
          <p:cNvSpPr>
            <a:spLocks noGrp="1"/>
          </p:cNvSpPr>
          <p:nvPr>
            <p:ph type="dt" sz="half" idx="10"/>
          </p:nvPr>
        </p:nvSpPr>
        <p:spPr/>
        <p:txBody>
          <a:bodyPr/>
          <a:lstStyle/>
          <a:p>
            <a:fld id="{932A6EB1-3B84-4D73-8B95-77336D384E42}" type="datetimeFigureOut">
              <a:rPr lang="en-US" smtClean="0"/>
              <a:t>8/22/2019</a:t>
            </a:fld>
            <a:endParaRPr lang="en-US"/>
          </a:p>
        </p:txBody>
      </p:sp>
      <p:sp>
        <p:nvSpPr>
          <p:cNvPr id="5" name="Footer Placeholder 4">
            <a:extLst>
              <a:ext uri="{FF2B5EF4-FFF2-40B4-BE49-F238E27FC236}">
                <a16:creationId xmlns:a16="http://schemas.microsoft.com/office/drawing/2014/main" id="{C036B743-ADB1-49FC-80A3-B1A6514C88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9EBCF0-6B17-4FEF-A85E-1B6F67BE828A}"/>
              </a:ext>
            </a:extLst>
          </p:cNvPr>
          <p:cNvSpPr>
            <a:spLocks noGrp="1"/>
          </p:cNvSpPr>
          <p:nvPr>
            <p:ph type="sldNum" sz="quarter" idx="12"/>
          </p:nvPr>
        </p:nvSpPr>
        <p:spPr/>
        <p:txBody>
          <a:bodyPr/>
          <a:lstStyle/>
          <a:p>
            <a:fld id="{47586873-FE43-4844-8012-ACA5C77C980E}" type="slidenum">
              <a:rPr lang="en-US" smtClean="0"/>
              <a:t>‹#›</a:t>
            </a:fld>
            <a:endParaRPr lang="en-US"/>
          </a:p>
        </p:txBody>
      </p:sp>
    </p:spTree>
    <p:extLst>
      <p:ext uri="{BB962C8B-B14F-4D97-AF65-F5344CB8AC3E}">
        <p14:creationId xmlns:p14="http://schemas.microsoft.com/office/powerpoint/2010/main" val="1680319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2D95F-CA82-4212-8F97-3620A96A9F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8D8B16-61DA-4EA7-A2E7-7AD3FC832B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8F352E-8607-4B39-A63F-0E7507E112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EA5E06-89C4-41F1-AB49-930FD1AE153B}"/>
              </a:ext>
            </a:extLst>
          </p:cNvPr>
          <p:cNvSpPr>
            <a:spLocks noGrp="1"/>
          </p:cNvSpPr>
          <p:nvPr>
            <p:ph type="dt" sz="half" idx="10"/>
          </p:nvPr>
        </p:nvSpPr>
        <p:spPr/>
        <p:txBody>
          <a:bodyPr/>
          <a:lstStyle/>
          <a:p>
            <a:fld id="{932A6EB1-3B84-4D73-8B95-77336D384E42}" type="datetimeFigureOut">
              <a:rPr lang="en-US" smtClean="0"/>
              <a:t>8/22/2019</a:t>
            </a:fld>
            <a:endParaRPr lang="en-US"/>
          </a:p>
        </p:txBody>
      </p:sp>
      <p:sp>
        <p:nvSpPr>
          <p:cNvPr id="6" name="Footer Placeholder 5">
            <a:extLst>
              <a:ext uri="{FF2B5EF4-FFF2-40B4-BE49-F238E27FC236}">
                <a16:creationId xmlns:a16="http://schemas.microsoft.com/office/drawing/2014/main" id="{4E17E4D7-4CFB-415E-B3F1-20ECD522D9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6CDC50-4321-40F8-B72B-566D0A26DF73}"/>
              </a:ext>
            </a:extLst>
          </p:cNvPr>
          <p:cNvSpPr>
            <a:spLocks noGrp="1"/>
          </p:cNvSpPr>
          <p:nvPr>
            <p:ph type="sldNum" sz="quarter" idx="12"/>
          </p:nvPr>
        </p:nvSpPr>
        <p:spPr/>
        <p:txBody>
          <a:bodyPr/>
          <a:lstStyle/>
          <a:p>
            <a:fld id="{47586873-FE43-4844-8012-ACA5C77C980E}" type="slidenum">
              <a:rPr lang="en-US" smtClean="0"/>
              <a:t>‹#›</a:t>
            </a:fld>
            <a:endParaRPr lang="en-US"/>
          </a:p>
        </p:txBody>
      </p:sp>
    </p:spTree>
    <p:extLst>
      <p:ext uri="{BB962C8B-B14F-4D97-AF65-F5344CB8AC3E}">
        <p14:creationId xmlns:p14="http://schemas.microsoft.com/office/powerpoint/2010/main" val="1551459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6811-ADE1-40E2-9451-D045B6749E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008226-EA1E-46E5-81CE-1868746439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F714A0-A5B4-4A19-9FD5-21FB5169EA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8B8BE0-3DC3-45EC-BFF5-406DA0C1AB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6EF956-06B9-466C-BE96-9C84C78FD2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BD650C-0382-45E2-8781-0E2CD7774C0B}"/>
              </a:ext>
            </a:extLst>
          </p:cNvPr>
          <p:cNvSpPr>
            <a:spLocks noGrp="1"/>
          </p:cNvSpPr>
          <p:nvPr>
            <p:ph type="dt" sz="half" idx="10"/>
          </p:nvPr>
        </p:nvSpPr>
        <p:spPr/>
        <p:txBody>
          <a:bodyPr/>
          <a:lstStyle/>
          <a:p>
            <a:fld id="{932A6EB1-3B84-4D73-8B95-77336D384E42}" type="datetimeFigureOut">
              <a:rPr lang="en-US" smtClean="0"/>
              <a:t>8/22/2019</a:t>
            </a:fld>
            <a:endParaRPr lang="en-US"/>
          </a:p>
        </p:txBody>
      </p:sp>
      <p:sp>
        <p:nvSpPr>
          <p:cNvPr id="8" name="Footer Placeholder 7">
            <a:extLst>
              <a:ext uri="{FF2B5EF4-FFF2-40B4-BE49-F238E27FC236}">
                <a16:creationId xmlns:a16="http://schemas.microsoft.com/office/drawing/2014/main" id="{BDDFB60A-A881-4262-9B38-8BB6EA9771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66F52F-6542-4BCA-A1C8-35FACE235A32}"/>
              </a:ext>
            </a:extLst>
          </p:cNvPr>
          <p:cNvSpPr>
            <a:spLocks noGrp="1"/>
          </p:cNvSpPr>
          <p:nvPr>
            <p:ph type="sldNum" sz="quarter" idx="12"/>
          </p:nvPr>
        </p:nvSpPr>
        <p:spPr/>
        <p:txBody>
          <a:bodyPr/>
          <a:lstStyle/>
          <a:p>
            <a:fld id="{47586873-FE43-4844-8012-ACA5C77C980E}" type="slidenum">
              <a:rPr lang="en-US" smtClean="0"/>
              <a:t>‹#›</a:t>
            </a:fld>
            <a:endParaRPr lang="en-US"/>
          </a:p>
        </p:txBody>
      </p:sp>
    </p:spTree>
    <p:extLst>
      <p:ext uri="{BB962C8B-B14F-4D97-AF65-F5344CB8AC3E}">
        <p14:creationId xmlns:p14="http://schemas.microsoft.com/office/powerpoint/2010/main" val="3868118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EBAF7-8453-498D-95E0-3FD9C81108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A63381-8063-439A-9CFE-D46E0C9EAFE2}"/>
              </a:ext>
            </a:extLst>
          </p:cNvPr>
          <p:cNvSpPr>
            <a:spLocks noGrp="1"/>
          </p:cNvSpPr>
          <p:nvPr>
            <p:ph type="dt" sz="half" idx="10"/>
          </p:nvPr>
        </p:nvSpPr>
        <p:spPr/>
        <p:txBody>
          <a:bodyPr/>
          <a:lstStyle/>
          <a:p>
            <a:fld id="{932A6EB1-3B84-4D73-8B95-77336D384E42}" type="datetimeFigureOut">
              <a:rPr lang="en-US" smtClean="0"/>
              <a:t>8/22/2019</a:t>
            </a:fld>
            <a:endParaRPr lang="en-US"/>
          </a:p>
        </p:txBody>
      </p:sp>
      <p:sp>
        <p:nvSpPr>
          <p:cNvPr id="4" name="Footer Placeholder 3">
            <a:extLst>
              <a:ext uri="{FF2B5EF4-FFF2-40B4-BE49-F238E27FC236}">
                <a16:creationId xmlns:a16="http://schemas.microsoft.com/office/drawing/2014/main" id="{76992EE7-16A0-4330-A6AF-0E1D287B0B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058111-27C8-4312-B259-8245F534544C}"/>
              </a:ext>
            </a:extLst>
          </p:cNvPr>
          <p:cNvSpPr>
            <a:spLocks noGrp="1"/>
          </p:cNvSpPr>
          <p:nvPr>
            <p:ph type="sldNum" sz="quarter" idx="12"/>
          </p:nvPr>
        </p:nvSpPr>
        <p:spPr/>
        <p:txBody>
          <a:bodyPr/>
          <a:lstStyle/>
          <a:p>
            <a:fld id="{47586873-FE43-4844-8012-ACA5C77C980E}" type="slidenum">
              <a:rPr lang="en-US" smtClean="0"/>
              <a:t>‹#›</a:t>
            </a:fld>
            <a:endParaRPr lang="en-US"/>
          </a:p>
        </p:txBody>
      </p:sp>
    </p:spTree>
    <p:extLst>
      <p:ext uri="{BB962C8B-B14F-4D97-AF65-F5344CB8AC3E}">
        <p14:creationId xmlns:p14="http://schemas.microsoft.com/office/powerpoint/2010/main" val="2965732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1B0464-A462-4724-AB6A-854DCD5009E0}"/>
              </a:ext>
            </a:extLst>
          </p:cNvPr>
          <p:cNvSpPr>
            <a:spLocks noGrp="1"/>
          </p:cNvSpPr>
          <p:nvPr>
            <p:ph type="dt" sz="half" idx="10"/>
          </p:nvPr>
        </p:nvSpPr>
        <p:spPr/>
        <p:txBody>
          <a:bodyPr/>
          <a:lstStyle/>
          <a:p>
            <a:fld id="{932A6EB1-3B84-4D73-8B95-77336D384E42}" type="datetimeFigureOut">
              <a:rPr lang="en-US" smtClean="0"/>
              <a:t>8/22/2019</a:t>
            </a:fld>
            <a:endParaRPr lang="en-US"/>
          </a:p>
        </p:txBody>
      </p:sp>
      <p:sp>
        <p:nvSpPr>
          <p:cNvPr id="3" name="Footer Placeholder 2">
            <a:extLst>
              <a:ext uri="{FF2B5EF4-FFF2-40B4-BE49-F238E27FC236}">
                <a16:creationId xmlns:a16="http://schemas.microsoft.com/office/drawing/2014/main" id="{B1656EBC-5B6C-4C6D-BD00-60454C63B0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82F40F-3D7D-410E-AA21-AF1D3C99D422}"/>
              </a:ext>
            </a:extLst>
          </p:cNvPr>
          <p:cNvSpPr>
            <a:spLocks noGrp="1"/>
          </p:cNvSpPr>
          <p:nvPr>
            <p:ph type="sldNum" sz="quarter" idx="12"/>
          </p:nvPr>
        </p:nvSpPr>
        <p:spPr/>
        <p:txBody>
          <a:bodyPr/>
          <a:lstStyle/>
          <a:p>
            <a:fld id="{47586873-FE43-4844-8012-ACA5C77C980E}" type="slidenum">
              <a:rPr lang="en-US" smtClean="0"/>
              <a:t>‹#›</a:t>
            </a:fld>
            <a:endParaRPr lang="en-US"/>
          </a:p>
        </p:txBody>
      </p:sp>
    </p:spTree>
    <p:extLst>
      <p:ext uri="{BB962C8B-B14F-4D97-AF65-F5344CB8AC3E}">
        <p14:creationId xmlns:p14="http://schemas.microsoft.com/office/powerpoint/2010/main" val="1943624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0F6C9-5A30-4FC4-9146-4259CBA6EA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AE27CE-DB96-4675-94DB-1E76E17CDD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F71CC5-99AE-44C4-A46F-37FEE8CEB2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0D2C8-8F69-4E0A-83EF-CD3999D708C9}"/>
              </a:ext>
            </a:extLst>
          </p:cNvPr>
          <p:cNvSpPr>
            <a:spLocks noGrp="1"/>
          </p:cNvSpPr>
          <p:nvPr>
            <p:ph type="dt" sz="half" idx="10"/>
          </p:nvPr>
        </p:nvSpPr>
        <p:spPr/>
        <p:txBody>
          <a:bodyPr/>
          <a:lstStyle/>
          <a:p>
            <a:fld id="{932A6EB1-3B84-4D73-8B95-77336D384E42}" type="datetimeFigureOut">
              <a:rPr lang="en-US" smtClean="0"/>
              <a:t>8/22/2019</a:t>
            </a:fld>
            <a:endParaRPr lang="en-US"/>
          </a:p>
        </p:txBody>
      </p:sp>
      <p:sp>
        <p:nvSpPr>
          <p:cNvPr id="6" name="Footer Placeholder 5">
            <a:extLst>
              <a:ext uri="{FF2B5EF4-FFF2-40B4-BE49-F238E27FC236}">
                <a16:creationId xmlns:a16="http://schemas.microsoft.com/office/drawing/2014/main" id="{14AF7337-684C-400F-9D9A-365ECF7DB8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EDDE62-3CA0-4615-86B2-4255F5C92C37}"/>
              </a:ext>
            </a:extLst>
          </p:cNvPr>
          <p:cNvSpPr>
            <a:spLocks noGrp="1"/>
          </p:cNvSpPr>
          <p:nvPr>
            <p:ph type="sldNum" sz="quarter" idx="12"/>
          </p:nvPr>
        </p:nvSpPr>
        <p:spPr/>
        <p:txBody>
          <a:bodyPr/>
          <a:lstStyle/>
          <a:p>
            <a:fld id="{47586873-FE43-4844-8012-ACA5C77C980E}" type="slidenum">
              <a:rPr lang="en-US" smtClean="0"/>
              <a:t>‹#›</a:t>
            </a:fld>
            <a:endParaRPr lang="en-US"/>
          </a:p>
        </p:txBody>
      </p:sp>
    </p:spTree>
    <p:extLst>
      <p:ext uri="{BB962C8B-B14F-4D97-AF65-F5344CB8AC3E}">
        <p14:creationId xmlns:p14="http://schemas.microsoft.com/office/powerpoint/2010/main" val="4205452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E530-7AAB-4F43-BBDE-999C4A74B7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359F8A-16E2-408E-826A-E4D56076CA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F492D5-6B66-4A9F-B990-7E73A4FB50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9EAC40-17A6-4E7E-9643-8EEA31B7708B}"/>
              </a:ext>
            </a:extLst>
          </p:cNvPr>
          <p:cNvSpPr>
            <a:spLocks noGrp="1"/>
          </p:cNvSpPr>
          <p:nvPr>
            <p:ph type="dt" sz="half" idx="10"/>
          </p:nvPr>
        </p:nvSpPr>
        <p:spPr/>
        <p:txBody>
          <a:bodyPr/>
          <a:lstStyle/>
          <a:p>
            <a:fld id="{932A6EB1-3B84-4D73-8B95-77336D384E42}" type="datetimeFigureOut">
              <a:rPr lang="en-US" smtClean="0"/>
              <a:t>8/22/2019</a:t>
            </a:fld>
            <a:endParaRPr lang="en-US"/>
          </a:p>
        </p:txBody>
      </p:sp>
      <p:sp>
        <p:nvSpPr>
          <p:cNvPr id="6" name="Footer Placeholder 5">
            <a:extLst>
              <a:ext uri="{FF2B5EF4-FFF2-40B4-BE49-F238E27FC236}">
                <a16:creationId xmlns:a16="http://schemas.microsoft.com/office/drawing/2014/main" id="{449A3809-608E-4FB2-930D-4C353A714D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48EE69-8E59-4295-89FC-036DF579C3B6}"/>
              </a:ext>
            </a:extLst>
          </p:cNvPr>
          <p:cNvSpPr>
            <a:spLocks noGrp="1"/>
          </p:cNvSpPr>
          <p:nvPr>
            <p:ph type="sldNum" sz="quarter" idx="12"/>
          </p:nvPr>
        </p:nvSpPr>
        <p:spPr/>
        <p:txBody>
          <a:bodyPr/>
          <a:lstStyle/>
          <a:p>
            <a:fld id="{47586873-FE43-4844-8012-ACA5C77C980E}" type="slidenum">
              <a:rPr lang="en-US" smtClean="0"/>
              <a:t>‹#›</a:t>
            </a:fld>
            <a:endParaRPr lang="en-US"/>
          </a:p>
        </p:txBody>
      </p:sp>
    </p:spTree>
    <p:extLst>
      <p:ext uri="{BB962C8B-B14F-4D97-AF65-F5344CB8AC3E}">
        <p14:creationId xmlns:p14="http://schemas.microsoft.com/office/powerpoint/2010/main" val="2629814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3B57AF-B476-4891-B42E-34F2B35909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16386F-7CE3-4308-A95A-01EA1C07DB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62E354-2B69-47EA-BB12-BDE802CEAF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2A6EB1-3B84-4D73-8B95-77336D384E42}" type="datetimeFigureOut">
              <a:rPr lang="en-US" smtClean="0"/>
              <a:t>8/22/2019</a:t>
            </a:fld>
            <a:endParaRPr lang="en-US"/>
          </a:p>
        </p:txBody>
      </p:sp>
      <p:sp>
        <p:nvSpPr>
          <p:cNvPr id="5" name="Footer Placeholder 4">
            <a:extLst>
              <a:ext uri="{FF2B5EF4-FFF2-40B4-BE49-F238E27FC236}">
                <a16:creationId xmlns:a16="http://schemas.microsoft.com/office/drawing/2014/main" id="{D3F3F83E-2451-484B-846E-3B30790889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BA6BD8-1E86-40BD-B7A6-643B5B0BB6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86873-FE43-4844-8012-ACA5C77C980E}" type="slidenum">
              <a:rPr lang="en-US" smtClean="0"/>
              <a:t>‹#›</a:t>
            </a:fld>
            <a:endParaRPr lang="en-US"/>
          </a:p>
        </p:txBody>
      </p:sp>
    </p:spTree>
    <p:extLst>
      <p:ext uri="{BB962C8B-B14F-4D97-AF65-F5344CB8AC3E}">
        <p14:creationId xmlns:p14="http://schemas.microsoft.com/office/powerpoint/2010/main" val="162566726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07879-37C5-46BC-9CB5-9D47223C3870}"/>
              </a:ext>
            </a:extLst>
          </p:cNvPr>
          <p:cNvSpPr>
            <a:spLocks noGrp="1"/>
          </p:cNvSpPr>
          <p:nvPr>
            <p:ph type="title"/>
          </p:nvPr>
        </p:nvSpPr>
        <p:spPr>
          <a:xfrm>
            <a:off x="0" y="1"/>
            <a:ext cx="12192000" cy="905608"/>
          </a:xfrm>
        </p:spPr>
        <p:txBody>
          <a:bodyPr>
            <a:normAutofit/>
          </a:bodyPr>
          <a:lstStyle/>
          <a:p>
            <a:r>
              <a:rPr lang="en-US" sz="2800" dirty="0"/>
              <a:t>Locations in the top quartile of profit margin were able to overcome steep declines in revenue</a:t>
            </a:r>
          </a:p>
        </p:txBody>
      </p:sp>
      <p:pic>
        <p:nvPicPr>
          <p:cNvPr id="5" name="Picture 4">
            <a:extLst>
              <a:ext uri="{FF2B5EF4-FFF2-40B4-BE49-F238E27FC236}">
                <a16:creationId xmlns:a16="http://schemas.microsoft.com/office/drawing/2014/main" id="{421772BE-990E-4FAA-9711-110C1CCA9A2D}"/>
              </a:ext>
            </a:extLst>
          </p:cNvPr>
          <p:cNvPicPr>
            <a:picLocks noChangeAspect="1"/>
          </p:cNvPicPr>
          <p:nvPr/>
        </p:nvPicPr>
        <p:blipFill>
          <a:blip r:embed="rId2"/>
          <a:stretch>
            <a:fillRect/>
          </a:stretch>
        </p:blipFill>
        <p:spPr>
          <a:xfrm>
            <a:off x="5742327" y="2552101"/>
            <a:ext cx="808886" cy="592308"/>
          </a:xfrm>
          <a:prstGeom prst="rect">
            <a:avLst/>
          </a:prstGeom>
        </p:spPr>
      </p:pic>
      <p:grpSp>
        <p:nvGrpSpPr>
          <p:cNvPr id="12" name="Group 11">
            <a:extLst>
              <a:ext uri="{FF2B5EF4-FFF2-40B4-BE49-F238E27FC236}">
                <a16:creationId xmlns:a16="http://schemas.microsoft.com/office/drawing/2014/main" id="{F564D2B0-E806-4DB7-85A7-567E977E34C1}"/>
              </a:ext>
            </a:extLst>
          </p:cNvPr>
          <p:cNvGrpSpPr/>
          <p:nvPr/>
        </p:nvGrpSpPr>
        <p:grpSpPr>
          <a:xfrm>
            <a:off x="378069" y="1450472"/>
            <a:ext cx="5318980" cy="2746078"/>
            <a:chOff x="360190" y="1505485"/>
            <a:chExt cx="5318980" cy="2746078"/>
          </a:xfrm>
        </p:grpSpPr>
        <p:pic>
          <p:nvPicPr>
            <p:cNvPr id="1034" name="Picture 10">
              <a:extLst>
                <a:ext uri="{FF2B5EF4-FFF2-40B4-BE49-F238E27FC236}">
                  <a16:creationId xmlns:a16="http://schemas.microsoft.com/office/drawing/2014/main" id="{C525E4DB-D8CD-4C6A-820E-75DE5F4956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190" y="1505485"/>
              <a:ext cx="5318980" cy="2746078"/>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50EE3647-D149-4B5E-AC9B-43BC9197D7F6}"/>
                </a:ext>
              </a:extLst>
            </p:cNvPr>
            <p:cNvSpPr/>
            <p:nvPr/>
          </p:nvSpPr>
          <p:spPr>
            <a:xfrm>
              <a:off x="1107831" y="2532185"/>
              <a:ext cx="914400" cy="28135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A1CB066A-5132-425A-ABBA-477F87D82DFD}"/>
                </a:ext>
              </a:extLst>
            </p:cNvPr>
            <p:cNvCxnSpPr/>
            <p:nvPr/>
          </p:nvCxnSpPr>
          <p:spPr>
            <a:xfrm flipV="1">
              <a:off x="2118946" y="2004720"/>
              <a:ext cx="1468315" cy="66814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61C45A9F-D377-42EA-8E2B-78290CEA3F14}"/>
              </a:ext>
            </a:extLst>
          </p:cNvPr>
          <p:cNvGrpSpPr/>
          <p:nvPr/>
        </p:nvGrpSpPr>
        <p:grpSpPr>
          <a:xfrm>
            <a:off x="6613711" y="1474581"/>
            <a:ext cx="5368459" cy="2746078"/>
            <a:chOff x="6536347" y="1530229"/>
            <a:chExt cx="5368459" cy="2746078"/>
          </a:xfrm>
        </p:grpSpPr>
        <p:pic>
          <p:nvPicPr>
            <p:cNvPr id="1036" name="Picture 12">
              <a:extLst>
                <a:ext uri="{FF2B5EF4-FFF2-40B4-BE49-F238E27FC236}">
                  <a16:creationId xmlns:a16="http://schemas.microsoft.com/office/drawing/2014/main" id="{95645C7B-4D6F-45E2-BCA5-23BEE53624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6347" y="1530229"/>
              <a:ext cx="5368459" cy="2746078"/>
            </a:xfrm>
            <a:prstGeom prst="rect">
              <a:avLst/>
            </a:prstGeom>
            <a:noFill/>
            <a:extLst>
              <a:ext uri="{909E8E84-426E-40DD-AFC4-6F175D3DCCD1}">
                <a14:hiddenFill xmlns:a14="http://schemas.microsoft.com/office/drawing/2010/main">
                  <a:solidFill>
                    <a:srgbClr val="FFFFFF"/>
                  </a:solidFill>
                </a14:hiddenFill>
              </a:ext>
            </a:extLst>
          </p:spPr>
        </p:pic>
        <p:sp>
          <p:nvSpPr>
            <p:cNvPr id="14" name="Oval 13">
              <a:extLst>
                <a:ext uri="{FF2B5EF4-FFF2-40B4-BE49-F238E27FC236}">
                  <a16:creationId xmlns:a16="http://schemas.microsoft.com/office/drawing/2014/main" id="{6726EC60-991B-447B-8DA2-14AF2FB9DA91}"/>
                </a:ext>
              </a:extLst>
            </p:cNvPr>
            <p:cNvSpPr/>
            <p:nvPr/>
          </p:nvSpPr>
          <p:spPr>
            <a:xfrm rot="4153192">
              <a:off x="7380524" y="2518551"/>
              <a:ext cx="1293327" cy="28135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B74A3002-C6FC-4295-9209-939018C865B8}"/>
                </a:ext>
              </a:extLst>
            </p:cNvPr>
            <p:cNvCxnSpPr>
              <a:cxnSpLocks/>
            </p:cNvCxnSpPr>
            <p:nvPr/>
          </p:nvCxnSpPr>
          <p:spPr>
            <a:xfrm flipV="1">
              <a:off x="8348206" y="2004720"/>
              <a:ext cx="1956378" cy="11809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889EFE8F-B8AF-44C5-86F2-74547FB66D6E}"/>
              </a:ext>
            </a:extLst>
          </p:cNvPr>
          <p:cNvSpPr txBox="1"/>
          <p:nvPr/>
        </p:nvSpPr>
        <p:spPr>
          <a:xfrm>
            <a:off x="1339525" y="4240355"/>
            <a:ext cx="3318172" cy="738664"/>
          </a:xfrm>
          <a:prstGeom prst="rect">
            <a:avLst/>
          </a:prstGeom>
          <a:noFill/>
        </p:spPr>
        <p:txBody>
          <a:bodyPr wrap="square" rtlCol="0">
            <a:spAutoFit/>
          </a:bodyPr>
          <a:lstStyle/>
          <a:p>
            <a:pPr algn="ctr"/>
            <a:r>
              <a:rPr lang="en-US" sz="1050" dirty="0"/>
              <a:t>The above graph shows the profit margins vs revenue and costs for the top quartile of stores with the highest profit margin. These stores were unaffected by the revenue decline that happened in the first quarter</a:t>
            </a:r>
          </a:p>
        </p:txBody>
      </p:sp>
      <p:sp>
        <p:nvSpPr>
          <p:cNvPr id="22" name="TextBox 21">
            <a:extLst>
              <a:ext uri="{FF2B5EF4-FFF2-40B4-BE49-F238E27FC236}">
                <a16:creationId xmlns:a16="http://schemas.microsoft.com/office/drawing/2014/main" id="{F897D26B-B4B8-4809-BE67-66278C325072}"/>
              </a:ext>
            </a:extLst>
          </p:cNvPr>
          <p:cNvSpPr txBox="1"/>
          <p:nvPr/>
        </p:nvSpPr>
        <p:spPr>
          <a:xfrm>
            <a:off x="7860709" y="4358132"/>
            <a:ext cx="3086100" cy="577081"/>
          </a:xfrm>
          <a:prstGeom prst="rect">
            <a:avLst/>
          </a:prstGeom>
          <a:noFill/>
        </p:spPr>
        <p:txBody>
          <a:bodyPr wrap="square" rtlCol="0">
            <a:spAutoFit/>
          </a:bodyPr>
          <a:lstStyle/>
          <a:p>
            <a:pPr algn="ctr"/>
            <a:r>
              <a:rPr lang="en-US" sz="1050" dirty="0"/>
              <a:t>However, the bottom performing stores were clearly largely affected by the drop in Revenue. It took these stores 6 months to recover from such a drop</a:t>
            </a:r>
          </a:p>
        </p:txBody>
      </p:sp>
      <p:sp>
        <p:nvSpPr>
          <p:cNvPr id="25" name="TextBox 24">
            <a:extLst>
              <a:ext uri="{FF2B5EF4-FFF2-40B4-BE49-F238E27FC236}">
                <a16:creationId xmlns:a16="http://schemas.microsoft.com/office/drawing/2014/main" id="{4F4EF8CA-2F71-49A1-BEAA-4A828084ED7B}"/>
              </a:ext>
            </a:extLst>
          </p:cNvPr>
          <p:cNvSpPr txBox="1"/>
          <p:nvPr/>
        </p:nvSpPr>
        <p:spPr>
          <a:xfrm rot="2829927">
            <a:off x="4041861" y="2350213"/>
            <a:ext cx="1043005" cy="253916"/>
          </a:xfrm>
          <a:prstGeom prst="rect">
            <a:avLst/>
          </a:prstGeom>
          <a:noFill/>
        </p:spPr>
        <p:txBody>
          <a:bodyPr wrap="square" rtlCol="0">
            <a:spAutoFit/>
          </a:bodyPr>
          <a:lstStyle/>
          <a:p>
            <a:pPr algn="ctr"/>
            <a:r>
              <a:rPr lang="en-US" sz="1050" dirty="0"/>
              <a:t>Profit Margin</a:t>
            </a:r>
          </a:p>
        </p:txBody>
      </p:sp>
      <p:sp>
        <p:nvSpPr>
          <p:cNvPr id="26" name="TextBox 25">
            <a:extLst>
              <a:ext uri="{FF2B5EF4-FFF2-40B4-BE49-F238E27FC236}">
                <a16:creationId xmlns:a16="http://schemas.microsoft.com/office/drawing/2014/main" id="{A73ABA44-3D76-4CD0-B61A-9DC5BFA8866C}"/>
              </a:ext>
            </a:extLst>
          </p:cNvPr>
          <p:cNvSpPr txBox="1"/>
          <p:nvPr/>
        </p:nvSpPr>
        <p:spPr>
          <a:xfrm rot="2829927">
            <a:off x="10272727" y="1881467"/>
            <a:ext cx="1043005" cy="253916"/>
          </a:xfrm>
          <a:prstGeom prst="rect">
            <a:avLst/>
          </a:prstGeom>
          <a:noFill/>
        </p:spPr>
        <p:txBody>
          <a:bodyPr wrap="square" rtlCol="0">
            <a:spAutoFit/>
          </a:bodyPr>
          <a:lstStyle/>
          <a:p>
            <a:pPr algn="ctr"/>
            <a:r>
              <a:rPr lang="en-US" sz="1050" dirty="0"/>
              <a:t>Profit Margin</a:t>
            </a:r>
          </a:p>
        </p:txBody>
      </p:sp>
      <p:sp>
        <p:nvSpPr>
          <p:cNvPr id="29" name="TextBox 28">
            <a:extLst>
              <a:ext uri="{FF2B5EF4-FFF2-40B4-BE49-F238E27FC236}">
                <a16:creationId xmlns:a16="http://schemas.microsoft.com/office/drawing/2014/main" id="{5D120030-FED1-489F-8BB5-B521B80C6D0D}"/>
              </a:ext>
            </a:extLst>
          </p:cNvPr>
          <p:cNvSpPr txBox="1"/>
          <p:nvPr/>
        </p:nvSpPr>
        <p:spPr>
          <a:xfrm>
            <a:off x="3746331" y="918175"/>
            <a:ext cx="4800878" cy="307777"/>
          </a:xfrm>
          <a:prstGeom prst="rect">
            <a:avLst/>
          </a:prstGeom>
          <a:noFill/>
          <a:ln>
            <a:solidFill>
              <a:schemeClr val="tx1"/>
            </a:solidFill>
          </a:ln>
        </p:spPr>
        <p:txBody>
          <a:bodyPr wrap="square" rtlCol="0">
            <a:spAutoFit/>
          </a:bodyPr>
          <a:lstStyle/>
          <a:p>
            <a:pPr algn="ctr"/>
            <a:r>
              <a:rPr lang="en-US" sz="1400" dirty="0"/>
              <a:t>Revenue and Cost trends vs. Profit Margin throughout the year</a:t>
            </a:r>
            <a:endParaRPr lang="en-US" sz="1100" dirty="0"/>
          </a:p>
        </p:txBody>
      </p:sp>
      <p:pic>
        <p:nvPicPr>
          <p:cNvPr id="16" name="Picture 15">
            <a:extLst>
              <a:ext uri="{FF2B5EF4-FFF2-40B4-BE49-F238E27FC236}">
                <a16:creationId xmlns:a16="http://schemas.microsoft.com/office/drawing/2014/main" id="{6532D37C-D8F1-48F0-AE00-7D65BE18F234}"/>
              </a:ext>
            </a:extLst>
          </p:cNvPr>
          <p:cNvPicPr>
            <a:picLocks noChangeAspect="1"/>
          </p:cNvPicPr>
          <p:nvPr/>
        </p:nvPicPr>
        <p:blipFill>
          <a:blip r:embed="rId5"/>
          <a:stretch>
            <a:fillRect/>
          </a:stretch>
        </p:blipFill>
        <p:spPr>
          <a:xfrm>
            <a:off x="378069" y="5789404"/>
            <a:ext cx="2479430" cy="701168"/>
          </a:xfrm>
          <a:prstGeom prst="rect">
            <a:avLst/>
          </a:prstGeom>
        </p:spPr>
      </p:pic>
      <p:pic>
        <p:nvPicPr>
          <p:cNvPr id="19" name="Picture 18">
            <a:extLst>
              <a:ext uri="{FF2B5EF4-FFF2-40B4-BE49-F238E27FC236}">
                <a16:creationId xmlns:a16="http://schemas.microsoft.com/office/drawing/2014/main" id="{8A4460C7-670F-4AA3-A23F-7EAE795F22B8}"/>
              </a:ext>
            </a:extLst>
          </p:cNvPr>
          <p:cNvPicPr>
            <a:picLocks noChangeAspect="1"/>
          </p:cNvPicPr>
          <p:nvPr/>
        </p:nvPicPr>
        <p:blipFill>
          <a:blip r:embed="rId6"/>
          <a:stretch>
            <a:fillRect/>
          </a:stretch>
        </p:blipFill>
        <p:spPr>
          <a:xfrm>
            <a:off x="6655271" y="5784099"/>
            <a:ext cx="2382716" cy="706473"/>
          </a:xfrm>
          <a:prstGeom prst="rect">
            <a:avLst/>
          </a:prstGeom>
        </p:spPr>
      </p:pic>
      <p:sp>
        <p:nvSpPr>
          <p:cNvPr id="35" name="TextBox 34">
            <a:extLst>
              <a:ext uri="{FF2B5EF4-FFF2-40B4-BE49-F238E27FC236}">
                <a16:creationId xmlns:a16="http://schemas.microsoft.com/office/drawing/2014/main" id="{411B5D24-70D8-4488-93F2-4429377231A0}"/>
              </a:ext>
            </a:extLst>
          </p:cNvPr>
          <p:cNvSpPr txBox="1"/>
          <p:nvPr/>
        </p:nvSpPr>
        <p:spPr>
          <a:xfrm>
            <a:off x="3047855" y="5752981"/>
            <a:ext cx="2236447" cy="738664"/>
          </a:xfrm>
          <a:prstGeom prst="rect">
            <a:avLst/>
          </a:prstGeom>
          <a:noFill/>
        </p:spPr>
        <p:txBody>
          <a:bodyPr wrap="square" rtlCol="0">
            <a:spAutoFit/>
          </a:bodyPr>
          <a:lstStyle/>
          <a:p>
            <a:r>
              <a:rPr lang="en-US" sz="1050" dirty="0"/>
              <a:t>The top performing stores are negatively correlated with Fixed costs and slight positively correlated with Revenue in that time period </a:t>
            </a:r>
          </a:p>
        </p:txBody>
      </p:sp>
      <p:sp>
        <p:nvSpPr>
          <p:cNvPr id="36" name="TextBox 35">
            <a:extLst>
              <a:ext uri="{FF2B5EF4-FFF2-40B4-BE49-F238E27FC236}">
                <a16:creationId xmlns:a16="http://schemas.microsoft.com/office/drawing/2014/main" id="{48E090E1-E9E1-4FC1-9557-37380DFE3C34}"/>
              </a:ext>
            </a:extLst>
          </p:cNvPr>
          <p:cNvSpPr txBox="1"/>
          <p:nvPr/>
        </p:nvSpPr>
        <p:spPr>
          <a:xfrm>
            <a:off x="9344274" y="5687212"/>
            <a:ext cx="2236447" cy="900246"/>
          </a:xfrm>
          <a:prstGeom prst="rect">
            <a:avLst/>
          </a:prstGeom>
          <a:noFill/>
        </p:spPr>
        <p:txBody>
          <a:bodyPr wrap="square" rtlCol="0">
            <a:spAutoFit/>
          </a:bodyPr>
          <a:lstStyle/>
          <a:p>
            <a:r>
              <a:rPr lang="en-US" sz="1050" dirty="0"/>
              <a:t>However, the worst performing stores were heavily correlated with Revenue suggesting the drop in revenue led to the significant drop in margin</a:t>
            </a:r>
          </a:p>
        </p:txBody>
      </p:sp>
      <p:sp>
        <p:nvSpPr>
          <p:cNvPr id="21" name="Rectangle 20">
            <a:extLst>
              <a:ext uri="{FF2B5EF4-FFF2-40B4-BE49-F238E27FC236}">
                <a16:creationId xmlns:a16="http://schemas.microsoft.com/office/drawing/2014/main" id="{88C00382-7F0C-4B87-8206-FA7CBB5196E6}"/>
              </a:ext>
            </a:extLst>
          </p:cNvPr>
          <p:cNvSpPr/>
          <p:nvPr/>
        </p:nvSpPr>
        <p:spPr>
          <a:xfrm>
            <a:off x="272562" y="1354015"/>
            <a:ext cx="5452098" cy="5233443"/>
          </a:xfrm>
          <a:prstGeom prst="rect">
            <a:avLst/>
          </a:prstGeom>
          <a:noFill/>
          <a:ln>
            <a:solidFill>
              <a:schemeClr val="accent6">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61A594E-44EF-4B4D-B145-28C3D1C01529}"/>
              </a:ext>
            </a:extLst>
          </p:cNvPr>
          <p:cNvSpPr/>
          <p:nvPr/>
        </p:nvSpPr>
        <p:spPr>
          <a:xfrm>
            <a:off x="6571893" y="1359218"/>
            <a:ext cx="5452098" cy="5228239"/>
          </a:xfrm>
          <a:prstGeom prst="rect">
            <a:avLst/>
          </a:prstGeom>
          <a:noFill/>
          <a:ln>
            <a:solidFill>
              <a:schemeClr val="accent6">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E155696B-4096-4FF2-9552-3A4D92AAD1C8}"/>
              </a:ext>
            </a:extLst>
          </p:cNvPr>
          <p:cNvSpPr txBox="1"/>
          <p:nvPr/>
        </p:nvSpPr>
        <p:spPr>
          <a:xfrm>
            <a:off x="1270274" y="5164189"/>
            <a:ext cx="3201415" cy="430887"/>
          </a:xfrm>
          <a:prstGeom prst="rect">
            <a:avLst/>
          </a:prstGeom>
          <a:noFill/>
          <a:ln>
            <a:solidFill>
              <a:schemeClr val="tx1"/>
            </a:solidFill>
          </a:ln>
        </p:spPr>
        <p:txBody>
          <a:bodyPr wrap="square" rtlCol="0">
            <a:spAutoFit/>
          </a:bodyPr>
          <a:lstStyle/>
          <a:p>
            <a:pPr algn="ctr"/>
            <a:r>
              <a:rPr lang="en-US" sz="1100" dirty="0"/>
              <a:t>Correlations of Average Profit Margin each month across all stores (Months 1-5):</a:t>
            </a:r>
            <a:endParaRPr lang="en-US" sz="1000" dirty="0"/>
          </a:p>
        </p:txBody>
      </p:sp>
      <p:sp>
        <p:nvSpPr>
          <p:cNvPr id="40" name="TextBox 39">
            <a:extLst>
              <a:ext uri="{FF2B5EF4-FFF2-40B4-BE49-F238E27FC236}">
                <a16:creationId xmlns:a16="http://schemas.microsoft.com/office/drawing/2014/main" id="{9AA29787-2310-4C7B-BA06-DDFAC4460F3D}"/>
              </a:ext>
            </a:extLst>
          </p:cNvPr>
          <p:cNvSpPr txBox="1"/>
          <p:nvPr/>
        </p:nvSpPr>
        <p:spPr>
          <a:xfrm>
            <a:off x="7697232" y="5164189"/>
            <a:ext cx="3201415" cy="430887"/>
          </a:xfrm>
          <a:prstGeom prst="rect">
            <a:avLst/>
          </a:prstGeom>
          <a:noFill/>
          <a:ln>
            <a:solidFill>
              <a:schemeClr val="tx1"/>
            </a:solidFill>
          </a:ln>
        </p:spPr>
        <p:txBody>
          <a:bodyPr wrap="square" rtlCol="0">
            <a:spAutoFit/>
          </a:bodyPr>
          <a:lstStyle/>
          <a:p>
            <a:pPr algn="ctr"/>
            <a:r>
              <a:rPr lang="en-US" sz="1100" dirty="0"/>
              <a:t>Correlations of Average Profit Margin each month across all stores (Months 1-5):</a:t>
            </a:r>
            <a:endParaRPr lang="en-US" sz="1000" dirty="0"/>
          </a:p>
        </p:txBody>
      </p:sp>
    </p:spTree>
    <p:extLst>
      <p:ext uri="{BB962C8B-B14F-4D97-AF65-F5344CB8AC3E}">
        <p14:creationId xmlns:p14="http://schemas.microsoft.com/office/powerpoint/2010/main" val="681714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102</TotalTime>
  <Words>167</Words>
  <Application>Microsoft Office PowerPoint</Application>
  <PresentationFormat>Widescreen</PresentationFormat>
  <Paragraphs>10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Locations in the top quartile of profit margin were able to overcome steep declines in revenue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Outperforming stores were not affected by steep revenue decline in first half of the year</dc:title>
  <dc:creator>Amit</dc:creator>
  <cp:lastModifiedBy>Amit</cp:lastModifiedBy>
  <cp:revision>8</cp:revision>
  <dcterms:created xsi:type="dcterms:W3CDTF">2019-08-22T22:59:49Z</dcterms:created>
  <dcterms:modified xsi:type="dcterms:W3CDTF">2019-08-23T00:42:26Z</dcterms:modified>
</cp:coreProperties>
</file>