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9"/>
  </p:notesMasterIdLst>
  <p:sldIdLst>
    <p:sldId id="256" r:id="rId5"/>
    <p:sldId id="2146847054" r:id="rId6"/>
    <p:sldId id="262" r:id="rId7"/>
    <p:sldId id="263" r:id="rId8"/>
    <p:sldId id="2146847062" r:id="rId9"/>
    <p:sldId id="2146847066" r:id="rId10"/>
    <p:sldId id="2146847067" r:id="rId11"/>
    <p:sldId id="2146847071" r:id="rId12"/>
    <p:sldId id="265" r:id="rId13"/>
    <p:sldId id="266" r:id="rId14"/>
    <p:sldId id="2146847063" r:id="rId15"/>
    <p:sldId id="2146847065" r:id="rId16"/>
    <p:sldId id="2146847069" r:id="rId17"/>
    <p:sldId id="2146847068" r:id="rId18"/>
    <p:sldId id="267" r:id="rId19"/>
    <p:sldId id="2146847064" r:id="rId20"/>
    <p:sldId id="2146847070" r:id="rId21"/>
    <p:sldId id="268" r:id="rId22"/>
    <p:sldId id="2146847055" r:id="rId23"/>
    <p:sldId id="269" r:id="rId24"/>
    <p:sldId id="2146847059" r:id="rId25"/>
    <p:sldId id="2146847060" r:id="rId26"/>
    <p:sldId id="2146847061" r:id="rId27"/>
    <p:sldId id="25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it Madeli" initials="AM" lastIdx="1" clrIdx="0">
    <p:extLst>
      <p:ext uri="{19B8F6BF-5375-455C-9EA6-DF929625EA0E}">
        <p15:presenceInfo xmlns:p15="http://schemas.microsoft.com/office/powerpoint/2012/main" userId="e7b9e39277ba54f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911" autoAdjust="0"/>
  </p:normalViewPr>
  <p:slideViewPr>
    <p:cSldViewPr snapToGrid="0">
      <p:cViewPr varScale="1">
        <p:scale>
          <a:sx n="80" d="100"/>
          <a:sy n="80"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5/10/relationships/revisionInfo" Target="revisionInfo.xml"/><Relationship Id="rId8" Type="http://schemas.openxmlformats.org/officeDocument/2006/relationships/slide" Target="slides/slide4.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8-04T10:52:06.346"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ibm.com/granite" TargetMode="External"/><Relationship Id="rId2" Type="http://schemas.openxmlformats.org/officeDocument/2006/relationships/hyperlink" Target="https://cloud.ibm.com/services/data-science-experience/crn%3Av1%3Abluemix%3Apublic%3Adata-science-experience%3Aus-south%3Aa%2Fabd9b50986ce4edbaf459913c628c789%3A6533787b-1c64-4b78-88bc-0fd00f6a3e84%3A%3A?paneId=manage" TargetMode="External"/><Relationship Id="rId1" Type="http://schemas.openxmlformats.org/officeDocument/2006/relationships/slideLayout" Target="../slideLayouts/slideLayout2.xml"/><Relationship Id="rId6" Type="http://schemas.openxmlformats.org/officeDocument/2006/relationships/hyperlink" Target="https://cloud.ibm.com/objectstorage/crn%3Av1%3Abluemix%3Apublic%3Acloud-object-storage%3Aglobal%3Aa%2Fabd9b50986ce4edbaf459913c628c789%3A2ec961e2-d77f-499d-920a-5b0e1a2138ce%3A%3A" TargetMode="External"/><Relationship Id="rId5" Type="http://schemas.openxmlformats.org/officeDocument/2006/relationships/hyperlink" Target="https://www.ibm.com/think/topics/agentic-ai" TargetMode="External"/><Relationship Id="rId4" Type="http://schemas.openxmlformats.org/officeDocument/2006/relationships/hyperlink" Target="https://cloud.ibm.com/services/pm-20/crn%3Av1%3Abluemix%3Apublic%3Apm-20%3Aus-south%3Aa%2Fabd9b50986ce4edbaf459913c628c789%3A699225e8-6da9-4c28-b4c8-211b26ce694f%3A%3A?paneId=manage"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Fitness Buddy</a:t>
            </a:r>
          </a:p>
        </p:txBody>
      </p:sp>
      <p:sp>
        <p:nvSpPr>
          <p:cNvPr id="3" name="TextBox 2"/>
          <p:cNvSpPr txBox="1"/>
          <p:nvPr/>
        </p:nvSpPr>
        <p:spPr>
          <a:xfrm>
            <a:off x="-432216" y="1026297"/>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EDUNET FOUNDATION - IBM SKILLSBUILD</a:t>
            </a:r>
          </a:p>
        </p:txBody>
      </p:sp>
      <p:sp>
        <p:nvSpPr>
          <p:cNvPr id="4" name="TextBox 3"/>
          <p:cNvSpPr txBox="1"/>
          <p:nvPr/>
        </p:nvSpPr>
        <p:spPr>
          <a:xfrm>
            <a:off x="2043450" y="3805315"/>
            <a:ext cx="7980183" cy="1323439"/>
          </a:xfrm>
          <a:prstGeom prst="rect">
            <a:avLst/>
          </a:prstGeom>
          <a:noFill/>
        </p:spPr>
        <p:txBody>
          <a:bodyPr wrap="square" lIns="91440" tIns="45720" rIns="91440" bIns="45720" rtlCol="0" anchor="t">
            <a:spAutoFit/>
          </a:bodyPr>
          <a:lstStyle/>
          <a:p>
            <a:pPr algn="ctr"/>
            <a:r>
              <a:rPr lang="en-US" sz="2000" b="1" dirty="0">
                <a:solidFill>
                  <a:schemeClr val="accent1">
                    <a:lumMod val="75000"/>
                  </a:schemeClr>
                </a:solidFill>
                <a:latin typeface="Arial" pitchFamily="34" charset="0"/>
                <a:cs typeface="Arial" pitchFamily="34" charset="0"/>
              </a:rPr>
              <a:t>Presented By:</a:t>
            </a:r>
          </a:p>
          <a:p>
            <a:pPr algn="ctr"/>
            <a:r>
              <a:rPr lang="en-US" sz="2000" b="1" dirty="0">
                <a:solidFill>
                  <a:schemeClr val="accent1">
                    <a:lumMod val="75000"/>
                  </a:schemeClr>
                </a:solidFill>
                <a:latin typeface="Arial"/>
                <a:cs typeface="Arial"/>
              </a:rPr>
              <a:t>Amit Madeli</a:t>
            </a:r>
            <a:br>
              <a:rPr lang="en-US" sz="2000" b="1" dirty="0">
                <a:solidFill>
                  <a:schemeClr val="accent1">
                    <a:lumMod val="75000"/>
                  </a:schemeClr>
                </a:solidFill>
                <a:latin typeface="Arial"/>
                <a:cs typeface="Arial"/>
              </a:rPr>
            </a:br>
            <a:r>
              <a:rPr lang="en-US" sz="2000" b="1" dirty="0">
                <a:solidFill>
                  <a:schemeClr val="accent1">
                    <a:lumMod val="75000"/>
                  </a:schemeClr>
                </a:solidFill>
                <a:latin typeface="Arial"/>
                <a:cs typeface="Arial"/>
              </a:rPr>
              <a:t>ITER – Siksha ‘O’ Anusandhan University</a:t>
            </a:r>
            <a:br>
              <a:rPr lang="en-US" sz="2000" b="1" dirty="0">
                <a:solidFill>
                  <a:schemeClr val="accent1">
                    <a:lumMod val="75000"/>
                  </a:schemeClr>
                </a:solidFill>
                <a:latin typeface="Arial"/>
                <a:cs typeface="Arial"/>
              </a:rPr>
            </a:br>
            <a:r>
              <a:rPr lang="en-US" sz="2000" b="1" dirty="0">
                <a:solidFill>
                  <a:schemeClr val="accent1">
                    <a:lumMod val="75000"/>
                  </a:schemeClr>
                </a:solidFill>
                <a:latin typeface="Arial"/>
                <a:cs typeface="Arial"/>
              </a:rPr>
              <a:t>Computer Science &amp;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8"/>
            <a:ext cx="11153608" cy="4708248"/>
          </a:xfrm>
        </p:spPr>
        <p:txBody>
          <a:bodyPr>
            <a:normAutofit/>
          </a:bodyPr>
          <a:lstStyle/>
          <a:p>
            <a:r>
              <a:rPr lang="en-US" sz="1600" b="1" dirty="0"/>
              <a:t>Algorithm Selection:</a:t>
            </a:r>
          </a:p>
          <a:p>
            <a:pPr marL="0" indent="0">
              <a:buNone/>
            </a:pPr>
            <a:r>
              <a:rPr lang="en-US" sz="1600" dirty="0"/>
              <a:t>The Fitness Buddy system leverages a </a:t>
            </a:r>
            <a:r>
              <a:rPr lang="en-US" sz="1600" b="1" dirty="0"/>
              <a:t>Large Language Model (LLM)</a:t>
            </a:r>
            <a:r>
              <a:rPr lang="en-US" sz="1600" dirty="0"/>
              <a:t> — specifically, </a:t>
            </a:r>
            <a:r>
              <a:rPr lang="en-US" sz="1600" b="1" dirty="0"/>
              <a:t>IBM Granite-3.3-8B-Instruct</a:t>
            </a:r>
            <a:r>
              <a:rPr lang="en-US" sz="1600" dirty="0"/>
              <a:t> — to deliver dynamic, context-aware fitness advice and recommendations. This LLM is capable of understanding user inputs in natural language and generating personalized fitness plans, motivational messages, and nutritional suggestions. It is selected due to its strong instruction-following ability, conversational fluency, and capability to adapt to diverse user queries, making it ideal for an AI health assistant.</a:t>
            </a:r>
          </a:p>
          <a:p>
            <a:pPr marL="0" indent="0">
              <a:buNone/>
            </a:pPr>
            <a:endParaRPr lang="en-US" sz="1600" dirty="0"/>
          </a:p>
          <a:p>
            <a:r>
              <a:rPr lang="en-US" sz="1600" b="1" dirty="0"/>
              <a:t>Data Input:</a:t>
            </a:r>
          </a:p>
          <a:p>
            <a:pPr marL="0" indent="0">
              <a:buNone/>
            </a:pPr>
            <a:r>
              <a:rPr lang="en-US" sz="1600" dirty="0"/>
              <a:t>The model utilizes user-provided inputs such as fitness goals, current activity level (e.g., beginner, intermediate, advanced), preferred workout types (e.g., cardio, strength, yoga), dietary preferences, and availability. It also considers contextual and behavioral data like time of day, day of the week, and consistency history. These inputs help tailor each session uniquely to the individual user.</a:t>
            </a:r>
          </a:p>
          <a:p>
            <a:pPr marL="305435" indent="-305435"/>
            <a:endParaRPr lang="en-IN" sz="1600" dirty="0"/>
          </a:p>
        </p:txBody>
      </p:sp>
    </p:spTree>
    <p:extLst>
      <p:ext uri="{BB962C8B-B14F-4D97-AF65-F5344CB8AC3E}">
        <p14:creationId xmlns:p14="http://schemas.microsoft.com/office/powerpoint/2010/main" val="4154508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7"/>
            <a:ext cx="11153608" cy="4746347"/>
          </a:xfrm>
        </p:spPr>
        <p:txBody>
          <a:bodyPr>
            <a:normAutofit/>
          </a:bodyPr>
          <a:lstStyle/>
          <a:p>
            <a:r>
              <a:rPr lang="en-US" sz="1600" b="1" dirty="0"/>
              <a:t>Training Process:</a:t>
            </a:r>
          </a:p>
          <a:p>
            <a:pPr marL="0" indent="0">
              <a:buNone/>
            </a:pPr>
            <a:r>
              <a:rPr lang="en-US" sz="1600" dirty="0"/>
              <a:t>While the core LLM (Granite) is pre-trained by IBM, further customization is achieved by prompting and fine-tuning behavior through curated sample interactions and continuous feedback loops. Relevant prompt engineering techniques are used to optimize how the model responds to fitness-related queries. Continuous performance review, feedback rating, and iterative prompt adjustment act as an ongoing "training" process for system refinement.</a:t>
            </a:r>
          </a:p>
          <a:p>
            <a:pPr marL="0" indent="0">
              <a:buNone/>
            </a:pPr>
            <a:endParaRPr lang="en-US" sz="1600" dirty="0"/>
          </a:p>
          <a:p>
            <a:r>
              <a:rPr lang="en-US" sz="1600" b="1" dirty="0"/>
              <a:t>Prediction Process:</a:t>
            </a:r>
          </a:p>
          <a:p>
            <a:pPr marL="0" indent="0">
              <a:buNone/>
            </a:pPr>
            <a:r>
              <a:rPr lang="en-US" sz="1600" dirty="0"/>
              <a:t>When a user interacts with the assistant, their input is processed in real-time. The model dynamically interprets user context and intent, then predicts the most suitable response — such as a personalized workout, motivational message, or dietary suggestion. The system adapts over time based on usage history, enhancing relevance in future interactions. This form of prediction is generative and goal-aligned rather than statistical, making the LLM suitable for personalized, conversation-driven use cases.</a:t>
            </a:r>
          </a:p>
          <a:p>
            <a:pPr marL="305435" indent="-305435"/>
            <a:endParaRPr lang="en-IN" dirty="0"/>
          </a:p>
        </p:txBody>
      </p:sp>
    </p:spTree>
    <p:extLst>
      <p:ext uri="{BB962C8B-B14F-4D97-AF65-F5344CB8AC3E}">
        <p14:creationId xmlns:p14="http://schemas.microsoft.com/office/powerpoint/2010/main" val="3124300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pic>
        <p:nvPicPr>
          <p:cNvPr id="4" name="Content Placeholder 3">
            <a:extLst>
              <a:ext uri="{FF2B5EF4-FFF2-40B4-BE49-F238E27FC236}">
                <a16:creationId xmlns:a16="http://schemas.microsoft.com/office/drawing/2014/main" id="{8655AE2C-C931-4439-AD4F-2EACA6A34F39}"/>
              </a:ext>
            </a:extLst>
          </p:cNvPr>
          <p:cNvPicPr>
            <a:picLocks noGrp="1" noChangeAspect="1"/>
          </p:cNvPicPr>
          <p:nvPr>
            <p:ph idx="1"/>
          </p:nvPr>
        </p:nvPicPr>
        <p:blipFill>
          <a:blip r:embed="rId2"/>
          <a:stretch>
            <a:fillRect/>
          </a:stretch>
        </p:blipFill>
        <p:spPr>
          <a:xfrm>
            <a:off x="454955" y="1232451"/>
            <a:ext cx="5413412" cy="4746625"/>
          </a:xfrm>
        </p:spPr>
      </p:pic>
      <p:pic>
        <p:nvPicPr>
          <p:cNvPr id="7" name="Picture 6">
            <a:extLst>
              <a:ext uri="{FF2B5EF4-FFF2-40B4-BE49-F238E27FC236}">
                <a16:creationId xmlns:a16="http://schemas.microsoft.com/office/drawing/2014/main" id="{F8CE5A08-3899-4EF5-B983-F27B77B3C0C2}"/>
              </a:ext>
            </a:extLst>
          </p:cNvPr>
          <p:cNvPicPr>
            <a:picLocks noChangeAspect="1"/>
          </p:cNvPicPr>
          <p:nvPr/>
        </p:nvPicPr>
        <p:blipFill>
          <a:blip r:embed="rId3"/>
          <a:stretch>
            <a:fillRect/>
          </a:stretch>
        </p:blipFill>
        <p:spPr>
          <a:xfrm>
            <a:off x="6096000" y="1232451"/>
            <a:ext cx="5456238" cy="4577799"/>
          </a:xfrm>
          <a:prstGeom prst="rect">
            <a:avLst/>
          </a:prstGeom>
        </p:spPr>
      </p:pic>
      <p:sp>
        <p:nvSpPr>
          <p:cNvPr id="8" name="TextBox 7">
            <a:extLst>
              <a:ext uri="{FF2B5EF4-FFF2-40B4-BE49-F238E27FC236}">
                <a16:creationId xmlns:a16="http://schemas.microsoft.com/office/drawing/2014/main" id="{E9C34AC8-9D7E-4097-8A89-CB98E7697386}"/>
              </a:ext>
            </a:extLst>
          </p:cNvPr>
          <p:cNvSpPr txBox="1"/>
          <p:nvPr/>
        </p:nvSpPr>
        <p:spPr>
          <a:xfrm>
            <a:off x="762000" y="6238875"/>
            <a:ext cx="8877300" cy="276999"/>
          </a:xfrm>
          <a:prstGeom prst="rect">
            <a:avLst/>
          </a:prstGeom>
          <a:noFill/>
        </p:spPr>
        <p:txBody>
          <a:bodyPr wrap="square" rtlCol="0">
            <a:spAutoFit/>
          </a:bodyPr>
          <a:lstStyle/>
          <a:p>
            <a:r>
              <a:rPr lang="en-US" sz="1200" b="1" dirty="0"/>
              <a:t>Setting instruction for AI agent</a:t>
            </a:r>
            <a:endParaRPr lang="en-IN" sz="1200" b="1" dirty="0"/>
          </a:p>
        </p:txBody>
      </p:sp>
    </p:spTree>
    <p:extLst>
      <p:ext uri="{BB962C8B-B14F-4D97-AF65-F5344CB8AC3E}">
        <p14:creationId xmlns:p14="http://schemas.microsoft.com/office/powerpoint/2010/main" val="2453117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pic>
        <p:nvPicPr>
          <p:cNvPr id="6" name="Content Placeholder 5">
            <a:extLst>
              <a:ext uri="{FF2B5EF4-FFF2-40B4-BE49-F238E27FC236}">
                <a16:creationId xmlns:a16="http://schemas.microsoft.com/office/drawing/2014/main" id="{D4A2295D-29B0-403D-BE80-A92953CC5A8B}"/>
              </a:ext>
            </a:extLst>
          </p:cNvPr>
          <p:cNvPicPr>
            <a:picLocks noGrp="1" noChangeAspect="1"/>
          </p:cNvPicPr>
          <p:nvPr>
            <p:ph idx="1"/>
          </p:nvPr>
        </p:nvPicPr>
        <p:blipFill>
          <a:blip r:embed="rId2"/>
          <a:stretch>
            <a:fillRect/>
          </a:stretch>
        </p:blipFill>
        <p:spPr>
          <a:xfrm>
            <a:off x="761093" y="1301750"/>
            <a:ext cx="10754631" cy="4673600"/>
          </a:xfrm>
        </p:spPr>
      </p:pic>
      <p:sp>
        <p:nvSpPr>
          <p:cNvPr id="7" name="TextBox 6">
            <a:extLst>
              <a:ext uri="{FF2B5EF4-FFF2-40B4-BE49-F238E27FC236}">
                <a16:creationId xmlns:a16="http://schemas.microsoft.com/office/drawing/2014/main" id="{BB887C43-7B2E-4220-8AB9-FAF1C6AC5648}"/>
              </a:ext>
            </a:extLst>
          </p:cNvPr>
          <p:cNvSpPr txBox="1"/>
          <p:nvPr/>
        </p:nvSpPr>
        <p:spPr>
          <a:xfrm>
            <a:off x="761093" y="6043225"/>
            <a:ext cx="7868557" cy="276999"/>
          </a:xfrm>
          <a:prstGeom prst="rect">
            <a:avLst/>
          </a:prstGeom>
          <a:noFill/>
        </p:spPr>
        <p:txBody>
          <a:bodyPr wrap="square" rtlCol="0">
            <a:spAutoFit/>
          </a:bodyPr>
          <a:lstStyle/>
          <a:p>
            <a:r>
              <a:rPr lang="en-US" sz="1200" b="1" dirty="0"/>
              <a:t>Selecting LLM Model for AI Agent</a:t>
            </a:r>
            <a:endParaRPr lang="en-IN" sz="1200" b="1" dirty="0"/>
          </a:p>
        </p:txBody>
      </p:sp>
    </p:spTree>
    <p:extLst>
      <p:ext uri="{BB962C8B-B14F-4D97-AF65-F5344CB8AC3E}">
        <p14:creationId xmlns:p14="http://schemas.microsoft.com/office/powerpoint/2010/main" val="781043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pic>
        <p:nvPicPr>
          <p:cNvPr id="12" name="Content Placeholder 11">
            <a:extLst>
              <a:ext uri="{FF2B5EF4-FFF2-40B4-BE49-F238E27FC236}">
                <a16:creationId xmlns:a16="http://schemas.microsoft.com/office/drawing/2014/main" id="{ED1D97D3-45DF-4A8C-93D0-4158A4BC109A}"/>
              </a:ext>
            </a:extLst>
          </p:cNvPr>
          <p:cNvPicPr>
            <a:picLocks noGrp="1" noChangeAspect="1"/>
          </p:cNvPicPr>
          <p:nvPr>
            <p:ph idx="1"/>
          </p:nvPr>
        </p:nvPicPr>
        <p:blipFill>
          <a:blip r:embed="rId2"/>
          <a:stretch>
            <a:fillRect/>
          </a:stretch>
        </p:blipFill>
        <p:spPr>
          <a:xfrm>
            <a:off x="438151" y="1301750"/>
            <a:ext cx="11172657" cy="4854094"/>
          </a:xfrm>
        </p:spPr>
      </p:pic>
      <p:sp>
        <p:nvSpPr>
          <p:cNvPr id="13" name="TextBox 12">
            <a:extLst>
              <a:ext uri="{FF2B5EF4-FFF2-40B4-BE49-F238E27FC236}">
                <a16:creationId xmlns:a16="http://schemas.microsoft.com/office/drawing/2014/main" id="{B8B112EC-1C61-4300-B172-C61E1240E072}"/>
              </a:ext>
            </a:extLst>
          </p:cNvPr>
          <p:cNvSpPr txBox="1"/>
          <p:nvPr/>
        </p:nvSpPr>
        <p:spPr>
          <a:xfrm>
            <a:off x="438151" y="6225142"/>
            <a:ext cx="7524749" cy="276999"/>
          </a:xfrm>
          <a:prstGeom prst="rect">
            <a:avLst/>
          </a:prstGeom>
          <a:noFill/>
        </p:spPr>
        <p:txBody>
          <a:bodyPr wrap="square" rtlCol="0">
            <a:spAutoFit/>
          </a:bodyPr>
          <a:lstStyle/>
          <a:p>
            <a:r>
              <a:rPr lang="en-US" sz="1200" b="1" dirty="0"/>
              <a:t>Adding RAG File for AI Agent</a:t>
            </a:r>
            <a:endParaRPr lang="en-IN" sz="1200" b="1" dirty="0"/>
          </a:p>
        </p:txBody>
      </p:sp>
    </p:spTree>
    <p:extLst>
      <p:ext uri="{BB962C8B-B14F-4D97-AF65-F5344CB8AC3E}">
        <p14:creationId xmlns:p14="http://schemas.microsoft.com/office/powerpoint/2010/main" val="2942229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302026"/>
            <a:ext cx="11029615" cy="3679549"/>
          </a:xfrm>
        </p:spPr>
        <p:txBody>
          <a:bodyPr>
            <a:normAutofit/>
          </a:bodyPr>
          <a:lstStyle/>
          <a:p>
            <a:r>
              <a:rPr lang="en-US" sz="1600" dirty="0"/>
              <a:t>The implementation of the </a:t>
            </a:r>
            <a:r>
              <a:rPr lang="en-US" sz="1600" b="1" dirty="0"/>
              <a:t>Fitness Buddy</a:t>
            </a:r>
            <a:r>
              <a:rPr lang="en-US" sz="1600" dirty="0"/>
              <a:t> AI assistant using </a:t>
            </a:r>
            <a:r>
              <a:rPr lang="en-US" sz="1600" b="1" dirty="0"/>
              <a:t>IBM Granite-3.3-8B-Instruct</a:t>
            </a:r>
            <a:r>
              <a:rPr lang="en-US" sz="1600" dirty="0"/>
              <a:t> and deployed through </a:t>
            </a:r>
            <a:r>
              <a:rPr lang="en-US" sz="1600" b="1" dirty="0"/>
              <a:t>IBM watsonx.ai</a:t>
            </a:r>
            <a:r>
              <a:rPr lang="en-US" sz="1600" dirty="0"/>
              <a:t> on </a:t>
            </a:r>
            <a:r>
              <a:rPr lang="en-US" sz="1600" b="1" dirty="0"/>
              <a:t>IBM Cloud Lite</a:t>
            </a:r>
            <a:r>
              <a:rPr lang="en-US" sz="1600" dirty="0"/>
              <a:t> has proven successful in delivering intelligent, real-time health and wellness guidance. The system accurately interprets user inputs to generate personalized workout plans, motivational tips, and nutrition suggestions.</a:t>
            </a:r>
          </a:p>
          <a:p>
            <a:r>
              <a:rPr lang="en-US" sz="1600" dirty="0"/>
              <a:t>Initial testing showed high user engagement and positive feedback, particularly for the assistant’s ability to adapt to different fitness levels (beginner, intermediate, advanced) and goals (weight loss, strength, endurance). The assistant maintained low latency and cross-platform usability via the cloud deployment. Feedback metrics indicate improved consistency in users' workout habits and satisfaction with meal recommendations.</a:t>
            </a:r>
          </a:p>
          <a:p>
            <a:r>
              <a:rPr lang="en-US" sz="1600" dirty="0"/>
              <a:t>The project effectively demonstrates how a large language model can serve as a supportive tool for promoting healthier lifestyles in a scalable and accessible way.</a:t>
            </a:r>
          </a:p>
        </p:txBody>
      </p:sp>
    </p:spTree>
    <p:extLst>
      <p:ext uri="{BB962C8B-B14F-4D97-AF65-F5344CB8AC3E}">
        <p14:creationId xmlns:p14="http://schemas.microsoft.com/office/powerpoint/2010/main" val="14832933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5E59E39E-1AC6-485B-B614-9300684A5086}"/>
              </a:ext>
            </a:extLst>
          </p:cNvPr>
          <p:cNvPicPr>
            <a:picLocks noGrp="1" noChangeAspect="1"/>
          </p:cNvPicPr>
          <p:nvPr>
            <p:ph idx="1"/>
          </p:nvPr>
        </p:nvPicPr>
        <p:blipFill>
          <a:blip r:embed="rId2"/>
          <a:stretch>
            <a:fillRect/>
          </a:stretch>
        </p:blipFill>
        <p:spPr>
          <a:xfrm>
            <a:off x="466893" y="1232452"/>
            <a:ext cx="5367974" cy="4627945"/>
          </a:xfrm>
        </p:spPr>
      </p:pic>
      <p:pic>
        <p:nvPicPr>
          <p:cNvPr id="7" name="Picture 6">
            <a:extLst>
              <a:ext uri="{FF2B5EF4-FFF2-40B4-BE49-F238E27FC236}">
                <a16:creationId xmlns:a16="http://schemas.microsoft.com/office/drawing/2014/main" id="{5F916451-4792-4D7E-B407-9FFA2ED72A94}"/>
              </a:ext>
            </a:extLst>
          </p:cNvPr>
          <p:cNvPicPr>
            <a:picLocks noChangeAspect="1"/>
          </p:cNvPicPr>
          <p:nvPr/>
        </p:nvPicPr>
        <p:blipFill>
          <a:blip r:embed="rId3"/>
          <a:stretch>
            <a:fillRect/>
          </a:stretch>
        </p:blipFill>
        <p:spPr>
          <a:xfrm>
            <a:off x="6135079" y="1232452"/>
            <a:ext cx="5590028" cy="4627945"/>
          </a:xfrm>
          <a:prstGeom prst="rect">
            <a:avLst/>
          </a:prstGeom>
        </p:spPr>
      </p:pic>
      <p:sp>
        <p:nvSpPr>
          <p:cNvPr id="8" name="TextBox 7">
            <a:extLst>
              <a:ext uri="{FF2B5EF4-FFF2-40B4-BE49-F238E27FC236}">
                <a16:creationId xmlns:a16="http://schemas.microsoft.com/office/drawing/2014/main" id="{32964C0E-4B28-4CBA-81CE-4D4DBFD32741}"/>
              </a:ext>
            </a:extLst>
          </p:cNvPr>
          <p:cNvSpPr txBox="1"/>
          <p:nvPr/>
        </p:nvSpPr>
        <p:spPr>
          <a:xfrm>
            <a:off x="714375" y="5928925"/>
            <a:ext cx="6286500" cy="276999"/>
          </a:xfrm>
          <a:prstGeom prst="rect">
            <a:avLst/>
          </a:prstGeom>
          <a:noFill/>
        </p:spPr>
        <p:txBody>
          <a:bodyPr wrap="square" rtlCol="0">
            <a:spAutoFit/>
          </a:bodyPr>
          <a:lstStyle/>
          <a:p>
            <a:r>
              <a:rPr lang="en-US" sz="1200" b="1" dirty="0"/>
              <a:t>Chat Response</a:t>
            </a:r>
            <a:endParaRPr lang="en-IN" sz="1200" b="1" dirty="0"/>
          </a:p>
        </p:txBody>
      </p:sp>
    </p:spTree>
    <p:extLst>
      <p:ext uri="{BB962C8B-B14F-4D97-AF65-F5344CB8AC3E}">
        <p14:creationId xmlns:p14="http://schemas.microsoft.com/office/powerpoint/2010/main" val="1324475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8" name="Content Placeholder 7">
            <a:extLst>
              <a:ext uri="{FF2B5EF4-FFF2-40B4-BE49-F238E27FC236}">
                <a16:creationId xmlns:a16="http://schemas.microsoft.com/office/drawing/2014/main" id="{FD3453A8-254E-44BD-A584-228A1FFC4030}"/>
              </a:ext>
            </a:extLst>
          </p:cNvPr>
          <p:cNvPicPr>
            <a:picLocks noGrp="1" noChangeAspect="1"/>
          </p:cNvPicPr>
          <p:nvPr>
            <p:ph idx="1"/>
          </p:nvPr>
        </p:nvPicPr>
        <p:blipFill>
          <a:blip r:embed="rId2"/>
          <a:stretch>
            <a:fillRect/>
          </a:stretch>
        </p:blipFill>
        <p:spPr>
          <a:xfrm>
            <a:off x="581192" y="1368425"/>
            <a:ext cx="5476701" cy="4673600"/>
          </a:xfrm>
        </p:spPr>
      </p:pic>
      <p:pic>
        <p:nvPicPr>
          <p:cNvPr id="10" name="Picture 9">
            <a:extLst>
              <a:ext uri="{FF2B5EF4-FFF2-40B4-BE49-F238E27FC236}">
                <a16:creationId xmlns:a16="http://schemas.microsoft.com/office/drawing/2014/main" id="{08C0D036-C9C0-44E9-863F-7BC7006D4439}"/>
              </a:ext>
            </a:extLst>
          </p:cNvPr>
          <p:cNvPicPr>
            <a:picLocks noChangeAspect="1"/>
          </p:cNvPicPr>
          <p:nvPr/>
        </p:nvPicPr>
        <p:blipFill>
          <a:blip r:embed="rId3"/>
          <a:stretch>
            <a:fillRect/>
          </a:stretch>
        </p:blipFill>
        <p:spPr>
          <a:xfrm>
            <a:off x="6267444" y="1368424"/>
            <a:ext cx="5444218" cy="4673601"/>
          </a:xfrm>
          <a:prstGeom prst="rect">
            <a:avLst/>
          </a:prstGeom>
        </p:spPr>
      </p:pic>
      <p:sp>
        <p:nvSpPr>
          <p:cNvPr id="11" name="TextBox 10">
            <a:extLst>
              <a:ext uri="{FF2B5EF4-FFF2-40B4-BE49-F238E27FC236}">
                <a16:creationId xmlns:a16="http://schemas.microsoft.com/office/drawing/2014/main" id="{56B5D2B1-2DD6-4FAD-9337-BD2BA83BEEEB}"/>
              </a:ext>
            </a:extLst>
          </p:cNvPr>
          <p:cNvSpPr txBox="1"/>
          <p:nvPr/>
        </p:nvSpPr>
        <p:spPr>
          <a:xfrm>
            <a:off x="876300" y="6081325"/>
            <a:ext cx="5048250" cy="276999"/>
          </a:xfrm>
          <a:prstGeom prst="rect">
            <a:avLst/>
          </a:prstGeom>
          <a:noFill/>
        </p:spPr>
        <p:txBody>
          <a:bodyPr wrap="square" rtlCol="0">
            <a:spAutoFit/>
          </a:bodyPr>
          <a:lstStyle/>
          <a:p>
            <a:r>
              <a:rPr lang="en-US" sz="1200" b="1" dirty="0"/>
              <a:t>Chat Response</a:t>
            </a:r>
            <a:endParaRPr lang="en-IN" sz="1200" b="1" dirty="0"/>
          </a:p>
        </p:txBody>
      </p:sp>
    </p:spTree>
    <p:extLst>
      <p:ext uri="{BB962C8B-B14F-4D97-AF65-F5344CB8AC3E}">
        <p14:creationId xmlns:p14="http://schemas.microsoft.com/office/powerpoint/2010/main" val="41796191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302026"/>
            <a:ext cx="11029615" cy="3165199"/>
          </a:xfrm>
        </p:spPr>
        <p:txBody>
          <a:bodyPr>
            <a:normAutofit/>
          </a:bodyPr>
          <a:lstStyle/>
          <a:p>
            <a:r>
              <a:rPr lang="en-US" sz="1600" dirty="0"/>
              <a:t>The </a:t>
            </a:r>
            <a:r>
              <a:rPr lang="en-US" sz="1600" b="1" dirty="0"/>
              <a:t>Fitness Buddy</a:t>
            </a:r>
            <a:r>
              <a:rPr lang="en-US" sz="1600" dirty="0"/>
              <a:t> project addresses the critical challenges of personalized health support by offering an always-available, AI-powered assistant. Utilizing </a:t>
            </a:r>
            <a:r>
              <a:rPr lang="en-US" sz="1600" b="1" dirty="0"/>
              <a:t>IBM Granite LLM</a:t>
            </a:r>
            <a:r>
              <a:rPr lang="en-US" sz="1600" dirty="0"/>
              <a:t> and cloud technologies like </a:t>
            </a:r>
            <a:r>
              <a:rPr lang="en-US" sz="1600" b="1" dirty="0"/>
              <a:t>watsonx.ai</a:t>
            </a:r>
            <a:r>
              <a:rPr lang="en-US" sz="1600" dirty="0"/>
              <a:t> and </a:t>
            </a:r>
            <a:r>
              <a:rPr lang="en-US" sz="1600" b="1" dirty="0"/>
              <a:t>Watsonx Runtime Studio</a:t>
            </a:r>
            <a:r>
              <a:rPr lang="en-US" sz="1600" dirty="0"/>
              <a:t>, the system delivers custom fitness and nutrition guidance with conversational ease.</a:t>
            </a:r>
          </a:p>
          <a:p>
            <a:r>
              <a:rPr lang="en-US" sz="1600" dirty="0"/>
              <a:t>Unlike rigid traditional solutions, Fitness Buddy adapts to individual routines and preferences, making fitness more approachable. It not only assists with workouts and meals but also encourages consistency and motivation through smart interaction.</a:t>
            </a:r>
          </a:p>
          <a:p>
            <a:r>
              <a:rPr lang="en-US" sz="1600" dirty="0"/>
              <a:t>This project showcases the practical potential of deploying </a:t>
            </a:r>
            <a:r>
              <a:rPr lang="en-US" sz="1600" b="1" dirty="0"/>
              <a:t>LLM-based virtual assistants</a:t>
            </a:r>
            <a:r>
              <a:rPr lang="en-US" sz="1600" dirty="0"/>
              <a:t> in health tech, opening doors to further enhancements such as wearable integrations, habit tracking, and even mental wellness support in future versions.</a:t>
            </a:r>
          </a:p>
        </p:txBody>
      </p:sp>
    </p:spTree>
    <p:extLst>
      <p:ext uri="{BB962C8B-B14F-4D97-AF65-F5344CB8AC3E}">
        <p14:creationId xmlns:p14="http://schemas.microsoft.com/office/powerpoint/2010/main" val="3183315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219200"/>
            <a:ext cx="11029615" cy="5391150"/>
          </a:xfrm>
        </p:spPr>
        <p:txBody>
          <a:bodyPr>
            <a:normAutofit fontScale="62500" lnSpcReduction="20000"/>
          </a:bodyPr>
          <a:lstStyle/>
          <a:p>
            <a:pPr marL="0" indent="0">
              <a:buNone/>
            </a:pPr>
            <a:endParaRPr lang="en-US" sz="2600" b="1" dirty="0"/>
          </a:p>
          <a:p>
            <a:r>
              <a:rPr lang="en-US" sz="2600" dirty="0"/>
              <a:t>The </a:t>
            </a:r>
            <a:r>
              <a:rPr lang="en-US" sz="2600" b="1" dirty="0"/>
              <a:t>Fitness Buddy</a:t>
            </a:r>
            <a:r>
              <a:rPr lang="en-US" sz="2600" dirty="0"/>
              <a:t> project lays the foundation for a scalable and intelligent virtual fitness assistant. In the future, several enhancements can be made to expand its functionality and impact:</a:t>
            </a:r>
          </a:p>
          <a:p>
            <a:r>
              <a:rPr lang="en-US" sz="2600" b="1" dirty="0"/>
              <a:t>Integration with Wearables</a:t>
            </a:r>
            <a:r>
              <a:rPr lang="en-US" sz="2600" dirty="0"/>
              <a:t>: By connecting with fitness trackers and smartwatches, the system can provide real-time feedback based on heart rate, steps, sleep, and calorie burn.</a:t>
            </a:r>
          </a:p>
          <a:p>
            <a:r>
              <a:rPr lang="en-US" sz="2600" b="1" dirty="0"/>
              <a:t>Progress Tracking &amp; Goal Setting</a:t>
            </a:r>
            <a:r>
              <a:rPr lang="en-US" sz="2600" dirty="0"/>
              <a:t>: Implementing visual dashboards to track user progress and set daily, weekly, or monthly goals can boost motivation and long-term engagement.</a:t>
            </a:r>
          </a:p>
          <a:p>
            <a:r>
              <a:rPr lang="en-US" sz="2600" b="1" dirty="0"/>
              <a:t>Voice Assistant Integration</a:t>
            </a:r>
            <a:r>
              <a:rPr lang="en-US" sz="2600" dirty="0"/>
              <a:t>: Enabling voice-based interaction through platforms like Alexa or Google Assistant can improve accessibility and user convenience.</a:t>
            </a:r>
          </a:p>
          <a:p>
            <a:r>
              <a:rPr lang="en-US" sz="2600" b="1" dirty="0"/>
              <a:t>Mental Wellness Support</a:t>
            </a:r>
            <a:r>
              <a:rPr lang="en-US" sz="2600" dirty="0"/>
              <a:t>: Adding features like guided meditation, stress relief exercises, and mood tracking to support holistic well-being.</a:t>
            </a:r>
          </a:p>
          <a:p>
            <a:r>
              <a:rPr lang="en-US" sz="2600" b="1" dirty="0"/>
              <a:t>Multilingual Support</a:t>
            </a:r>
            <a:r>
              <a:rPr lang="en-US" sz="2600" dirty="0"/>
              <a:t>: Expanding the model to support multiple languages would make the assistant more inclusive and globally accessible.</a:t>
            </a:r>
          </a:p>
          <a:p>
            <a:r>
              <a:rPr lang="en-US" sz="2600" b="1" dirty="0"/>
              <a:t>Personalized AI Agents</a:t>
            </a:r>
            <a:r>
              <a:rPr lang="en-US" sz="2600" dirty="0"/>
              <a:t>: Leveraging more advanced agentic AI models to remember user preferences, adjust routines over time, and provide proactive, contextual suggestions.</a:t>
            </a:r>
          </a:p>
          <a:p>
            <a:r>
              <a:rPr lang="en-US" sz="2600" dirty="0"/>
              <a:t>With these future enhancements, Fitness Buddy can evolve into a comprehensive digital health companion that supports physical, nutritional, and mental wellness for users worldwide.</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3" name="Rectangle 1">
            <a:extLst>
              <a:ext uri="{FF2B5EF4-FFF2-40B4-BE49-F238E27FC236}">
                <a16:creationId xmlns:a16="http://schemas.microsoft.com/office/drawing/2014/main" id="{0C1CDE54-7B32-45E0-A83B-C8E7121A12DC}"/>
              </a:ext>
            </a:extLst>
          </p:cNvPr>
          <p:cNvSpPr>
            <a:spLocks noGrp="1" noChangeArrowheads="1"/>
          </p:cNvSpPr>
          <p:nvPr>
            <p:ph idx="1"/>
          </p:nvPr>
        </p:nvSpPr>
        <p:spPr bwMode="auto">
          <a:xfrm>
            <a:off x="581193" y="1035436"/>
            <a:ext cx="11029616" cy="6032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lnSpc>
                <a:spcPct val="100000"/>
              </a:lnSpc>
              <a:spcBef>
                <a:spcPct val="0"/>
              </a:spcBef>
              <a:spcAft>
                <a:spcPct val="0"/>
              </a:spcAft>
              <a:buClr>
                <a:schemeClr val="accent2">
                  <a:lumMod val="60000"/>
                  <a:lumOff val="40000"/>
                </a:schemeClr>
              </a:buClr>
              <a:buSzTx/>
            </a:pPr>
            <a:r>
              <a:rPr kumimoji="0" lang="en-US" altLang="en-US" sz="1600" b="1" i="0" u="none" strike="noStrike" cap="none" normalizeH="0" baseline="0" dirty="0">
                <a:ln>
                  <a:noFill/>
                </a:ln>
                <a:solidFill>
                  <a:schemeClr val="tx1"/>
                </a:solidFill>
                <a:effectLst/>
              </a:rPr>
              <a:t>IBM watsonx.ai Studio</a:t>
            </a:r>
            <a:r>
              <a:rPr kumimoji="0" lang="en-US" altLang="en-US" sz="1600" b="0" i="0" u="none" strike="noStrike" cap="none" normalizeH="0" baseline="0" dirty="0">
                <a:ln>
                  <a:noFill/>
                </a:ln>
                <a:solidFill>
                  <a:schemeClr val="tx1"/>
                </a:solidFill>
                <a:effectLst/>
              </a:rPr>
              <a:t> – IBM’s cloud-based platform for building, training, and deploying AI models.</a:t>
            </a:r>
            <a:br>
              <a:rPr kumimoji="0" lang="en-US" altLang="en-US" sz="1600" b="0" i="0" u="none" strike="noStrike" cap="none" normalizeH="0" baseline="0" dirty="0">
                <a:ln>
                  <a:noFill/>
                </a:ln>
                <a:solidFill>
                  <a:schemeClr val="tx1"/>
                </a:solidFill>
                <a:effectLst/>
              </a:rPr>
            </a:br>
            <a:r>
              <a:rPr kumimoji="0" lang="en-US" altLang="en-US" sz="1600" b="0" i="0" u="none" strike="noStrike" cap="none" normalizeH="0" baseline="0" dirty="0">
                <a:ln>
                  <a:noFill/>
                </a:ln>
                <a:solidFill>
                  <a:schemeClr val="tx1"/>
                </a:solidFill>
                <a:effectLst/>
                <a:hlinkClick r:id="rId2"/>
              </a:rPr>
              <a:t>https://cloud.ibm.com/services/data-science-experience/crn%3Av1%3Abluemix%3Apublic%3Adata-science-experience%3Aus-south%3Aa%2Fabd9b50986ce4edbaf459913c628c789%3A6533787b-1c64-4b78-88bc-0fd00f6a3e84%3A%3A?paneId=manage</a:t>
            </a:r>
            <a:br>
              <a:rPr kumimoji="0" lang="en-US" altLang="en-US" sz="1600" b="0" i="0" u="none" strike="noStrike" cap="none" normalizeH="0" baseline="0" dirty="0">
                <a:ln>
                  <a:noFill/>
                </a:ln>
                <a:solidFill>
                  <a:schemeClr val="tx1"/>
                </a:solidFill>
                <a:effectLst/>
              </a:rPr>
            </a:br>
            <a:endParaRPr kumimoji="0" lang="en-US" altLang="en-US" sz="1600" b="0" i="0" u="none" strike="noStrike" cap="none" normalizeH="0" baseline="0" dirty="0">
              <a:ln>
                <a:noFill/>
              </a:ln>
              <a:solidFill>
                <a:schemeClr val="tx1"/>
              </a:solidFill>
              <a:effectLst/>
            </a:endParaRPr>
          </a:p>
          <a:p>
            <a:pPr defTabSz="914400" eaLnBrk="0" fontAlgn="base" hangingPunct="0">
              <a:lnSpc>
                <a:spcPct val="100000"/>
              </a:lnSpc>
              <a:spcBef>
                <a:spcPct val="0"/>
              </a:spcBef>
              <a:spcAft>
                <a:spcPct val="0"/>
              </a:spcAft>
              <a:buClr>
                <a:schemeClr val="accent2">
                  <a:lumMod val="60000"/>
                  <a:lumOff val="40000"/>
                </a:schemeClr>
              </a:buClr>
              <a:buSzTx/>
            </a:pPr>
            <a:r>
              <a:rPr kumimoji="0" lang="en-US" altLang="en-US" sz="1600" b="1" i="0" u="none" strike="noStrike" cap="none" normalizeH="0" baseline="0" dirty="0">
                <a:ln>
                  <a:noFill/>
                </a:ln>
                <a:solidFill>
                  <a:schemeClr val="tx1"/>
                </a:solidFill>
                <a:effectLst/>
              </a:rPr>
              <a:t>IBM Granite Models</a:t>
            </a:r>
            <a:r>
              <a:rPr kumimoji="0" lang="en-US" altLang="en-US" sz="1600" b="0" i="0" u="none" strike="noStrike" cap="none" normalizeH="0" baseline="0" dirty="0">
                <a:ln>
                  <a:noFill/>
                </a:ln>
                <a:solidFill>
                  <a:schemeClr val="tx1"/>
                </a:solidFill>
                <a:effectLst/>
              </a:rPr>
              <a:t> – Instruction-tuned large language models designed for enterprise-grade natural language understanding and generation.</a:t>
            </a:r>
            <a:br>
              <a:rPr kumimoji="0" lang="en-US" altLang="en-US" sz="1600" b="0" i="0" u="none" strike="noStrike" cap="none" normalizeH="0" baseline="0" dirty="0">
                <a:ln>
                  <a:noFill/>
                </a:ln>
                <a:solidFill>
                  <a:schemeClr val="tx1"/>
                </a:solidFill>
                <a:effectLst/>
              </a:rPr>
            </a:br>
            <a:r>
              <a:rPr kumimoji="0" lang="en-US" altLang="en-US" sz="1600" b="0" i="0" u="none" strike="noStrike" cap="none" normalizeH="0" baseline="0" dirty="0">
                <a:ln>
                  <a:noFill/>
                </a:ln>
                <a:solidFill>
                  <a:schemeClr val="tx1"/>
                </a:solidFill>
                <a:effectLst/>
                <a:hlinkClick r:id="rId3"/>
              </a:rPr>
              <a:t>https://www.ibm.com/granite</a:t>
            </a:r>
            <a:endParaRPr lang="en-US" altLang="en-US" sz="1600" dirty="0">
              <a:solidFill>
                <a:schemeClr val="tx1"/>
              </a:solidFill>
            </a:endParaRPr>
          </a:p>
          <a:p>
            <a:pPr marL="0" indent="0" defTabSz="914400" eaLnBrk="0" fontAlgn="base" hangingPunct="0">
              <a:lnSpc>
                <a:spcPct val="100000"/>
              </a:lnSpc>
              <a:spcBef>
                <a:spcPct val="0"/>
              </a:spcBef>
              <a:spcAft>
                <a:spcPct val="0"/>
              </a:spcAft>
              <a:buClr>
                <a:schemeClr val="accent2">
                  <a:lumMod val="60000"/>
                  <a:lumOff val="40000"/>
                </a:schemeClr>
              </a:buClr>
              <a:buSzTx/>
              <a:buNone/>
            </a:pPr>
            <a:endParaRPr kumimoji="0" lang="en-US" altLang="en-US" sz="1600" b="0" i="0" u="none" strike="noStrike" cap="none" normalizeH="0" baseline="0" dirty="0">
              <a:ln>
                <a:noFill/>
              </a:ln>
              <a:solidFill>
                <a:schemeClr val="tx1"/>
              </a:solidFill>
              <a:effectLst/>
            </a:endParaRPr>
          </a:p>
          <a:p>
            <a:pPr defTabSz="914400" eaLnBrk="0" fontAlgn="base" hangingPunct="0">
              <a:lnSpc>
                <a:spcPct val="100000"/>
              </a:lnSpc>
              <a:spcBef>
                <a:spcPct val="0"/>
              </a:spcBef>
              <a:spcAft>
                <a:spcPct val="0"/>
              </a:spcAft>
              <a:buClr>
                <a:schemeClr val="accent2">
                  <a:lumMod val="60000"/>
                  <a:lumOff val="40000"/>
                </a:schemeClr>
              </a:buClr>
              <a:buSzTx/>
            </a:pPr>
            <a:r>
              <a:rPr kumimoji="0" lang="en-US" altLang="en-US" sz="1600" b="1" i="0" u="none" strike="noStrike" cap="none" normalizeH="0" baseline="0" dirty="0">
                <a:ln>
                  <a:noFill/>
                </a:ln>
                <a:solidFill>
                  <a:schemeClr val="tx1"/>
                </a:solidFill>
                <a:effectLst/>
              </a:rPr>
              <a:t>Watsonx Runtime Studio</a:t>
            </a:r>
            <a:r>
              <a:rPr kumimoji="0" lang="en-US" altLang="en-US" sz="1600" b="0" i="0" u="none" strike="noStrike" cap="none" normalizeH="0" baseline="0" dirty="0">
                <a:ln>
                  <a:noFill/>
                </a:ln>
                <a:solidFill>
                  <a:schemeClr val="tx1"/>
                </a:solidFill>
                <a:effectLst/>
              </a:rPr>
              <a:t> – Execution environment for running LLMs and AI agents over the IBM Cloud.</a:t>
            </a:r>
            <a:br>
              <a:rPr kumimoji="0" lang="en-US" altLang="en-US" sz="1600" b="0" i="0" u="none" strike="noStrike" cap="none" normalizeH="0" baseline="0" dirty="0">
                <a:ln>
                  <a:noFill/>
                </a:ln>
                <a:solidFill>
                  <a:schemeClr val="tx1"/>
                </a:solidFill>
                <a:effectLst/>
              </a:rPr>
            </a:br>
            <a:r>
              <a:rPr kumimoji="0" lang="en-US" altLang="en-US" sz="1600" b="0" i="0" u="none" strike="noStrike" cap="none" normalizeH="0" baseline="0" dirty="0">
                <a:ln>
                  <a:noFill/>
                </a:ln>
                <a:solidFill>
                  <a:schemeClr val="tx1"/>
                </a:solidFill>
                <a:effectLst/>
                <a:hlinkClick r:id="rId4"/>
              </a:rPr>
              <a:t>https://cloud.ibm.com/services/pm-20/crn%3Av1%3Abluemix%3Apublic%3Apm-20%3Aus-south%3Aa%2Fabd9b50986ce4edbaf459913c628c789%3A699225e8-6da9-4c28-b4c8-211b26ce694f%3A%3A?paneId=manage</a:t>
            </a:r>
            <a:br>
              <a:rPr lang="en-US" altLang="en-US" sz="1600" dirty="0">
                <a:solidFill>
                  <a:schemeClr val="tx1"/>
                </a:solidFill>
              </a:rPr>
            </a:br>
            <a:endParaRPr kumimoji="0" lang="en-US" altLang="en-US" sz="1600" b="0" i="0" u="none" strike="noStrike" cap="none" normalizeH="0" baseline="0" dirty="0">
              <a:ln>
                <a:noFill/>
              </a:ln>
              <a:solidFill>
                <a:schemeClr val="tx1"/>
              </a:solidFill>
              <a:effectLst/>
            </a:endParaRPr>
          </a:p>
          <a:p>
            <a:pPr defTabSz="914400" eaLnBrk="0" fontAlgn="base" hangingPunct="0">
              <a:lnSpc>
                <a:spcPct val="100000"/>
              </a:lnSpc>
              <a:spcBef>
                <a:spcPct val="0"/>
              </a:spcBef>
              <a:spcAft>
                <a:spcPct val="0"/>
              </a:spcAft>
              <a:buClr>
                <a:schemeClr val="accent2">
                  <a:lumMod val="60000"/>
                  <a:lumOff val="40000"/>
                </a:schemeClr>
              </a:buClr>
              <a:buSzTx/>
            </a:pPr>
            <a:r>
              <a:rPr kumimoji="0" lang="en-US" altLang="en-US" sz="1600" b="1" i="0" u="none" strike="noStrike" cap="none" normalizeH="0" baseline="0" dirty="0">
                <a:ln>
                  <a:noFill/>
                </a:ln>
                <a:solidFill>
                  <a:schemeClr val="tx1"/>
                </a:solidFill>
                <a:effectLst/>
              </a:rPr>
              <a:t>Agentic AI</a:t>
            </a:r>
            <a:r>
              <a:rPr kumimoji="0" lang="en-US" altLang="en-US" sz="1600" b="0" i="0" u="none" strike="noStrike" cap="none" normalizeH="0" baseline="0" dirty="0">
                <a:ln>
                  <a:noFill/>
                </a:ln>
                <a:solidFill>
                  <a:schemeClr val="tx1"/>
                </a:solidFill>
                <a:effectLst/>
              </a:rPr>
              <a:t> – A design paradigm for AI systems where agents exhibit autonomous behavior to accomplish goals using tools and memory.</a:t>
            </a:r>
            <a:br>
              <a:rPr kumimoji="0" lang="en-US" altLang="en-US" sz="1600" b="0" i="0" u="none" strike="noStrike" cap="none" normalizeH="0" baseline="0" dirty="0">
                <a:ln>
                  <a:noFill/>
                </a:ln>
                <a:solidFill>
                  <a:schemeClr val="tx1"/>
                </a:solidFill>
                <a:effectLst/>
              </a:rPr>
            </a:br>
            <a:r>
              <a:rPr kumimoji="0" lang="en-US" altLang="en-US" sz="1600" b="0" i="0" u="none" strike="noStrike" cap="none" normalizeH="0" baseline="0" dirty="0">
                <a:ln>
                  <a:noFill/>
                </a:ln>
                <a:solidFill>
                  <a:schemeClr val="tx1"/>
                </a:solidFill>
                <a:effectLst/>
                <a:hlinkClick r:id="rId5"/>
              </a:rPr>
              <a:t>https://www.ibm.com/think/topics/agentic-ai</a:t>
            </a:r>
            <a:br>
              <a:rPr kumimoji="0" lang="en-US" altLang="en-US" sz="1600" b="0" i="0" u="none" strike="noStrike" cap="none" normalizeH="0" baseline="0" dirty="0">
                <a:ln>
                  <a:noFill/>
                </a:ln>
                <a:solidFill>
                  <a:schemeClr val="tx1"/>
                </a:solidFill>
                <a:effectLst/>
              </a:rPr>
            </a:br>
            <a:endParaRPr kumimoji="0" lang="en-US" altLang="en-US" sz="1600" b="0" i="0" u="none" strike="noStrike" cap="none" normalizeH="0" baseline="0" dirty="0">
              <a:ln>
                <a:noFill/>
              </a:ln>
              <a:solidFill>
                <a:schemeClr val="tx1"/>
              </a:solidFill>
              <a:effectLst/>
            </a:endParaRPr>
          </a:p>
          <a:p>
            <a:pPr defTabSz="914400" eaLnBrk="0" fontAlgn="base" hangingPunct="0">
              <a:lnSpc>
                <a:spcPct val="100000"/>
              </a:lnSpc>
              <a:spcBef>
                <a:spcPct val="0"/>
              </a:spcBef>
              <a:spcAft>
                <a:spcPct val="0"/>
              </a:spcAft>
              <a:buClr>
                <a:schemeClr val="accent2">
                  <a:lumMod val="60000"/>
                  <a:lumOff val="40000"/>
                </a:schemeClr>
              </a:buClr>
              <a:buSzTx/>
            </a:pPr>
            <a:r>
              <a:rPr kumimoji="0" lang="en-US" altLang="en-US" sz="1600" b="1" i="0" u="none" strike="noStrike" cap="none" normalizeH="0" baseline="0" dirty="0">
                <a:ln>
                  <a:noFill/>
                </a:ln>
                <a:solidFill>
                  <a:schemeClr val="tx1"/>
                </a:solidFill>
                <a:effectLst/>
              </a:rPr>
              <a:t>Cloud Deployment on IBM Cloud</a:t>
            </a:r>
            <a:r>
              <a:rPr kumimoji="0" lang="en-US" altLang="en-US" sz="1600" b="0" i="0" u="none" strike="noStrike" cap="none" normalizeH="0" baseline="0" dirty="0">
                <a:ln>
                  <a:noFill/>
                </a:ln>
                <a:solidFill>
                  <a:schemeClr val="tx1"/>
                </a:solidFill>
                <a:effectLst/>
              </a:rPr>
              <a:t> – Used to host and scale the Fitness Buddy application securely and efficiently.</a:t>
            </a:r>
            <a:br>
              <a:rPr kumimoji="0" lang="en-US" altLang="en-US" sz="1600" b="0" i="0" u="none" strike="noStrike" cap="none" normalizeH="0" baseline="0" dirty="0">
                <a:ln>
                  <a:noFill/>
                </a:ln>
                <a:solidFill>
                  <a:schemeClr val="tx1"/>
                </a:solidFill>
                <a:effectLst/>
              </a:rPr>
            </a:br>
            <a:r>
              <a:rPr kumimoji="0" lang="en-US" altLang="en-US" sz="1600" b="0" i="0" u="none" strike="noStrike" cap="none" normalizeH="0" baseline="0" dirty="0">
                <a:ln>
                  <a:noFill/>
                </a:ln>
                <a:solidFill>
                  <a:schemeClr val="tx1"/>
                </a:solidFill>
                <a:effectLst/>
                <a:hlinkClick r:id="rId6"/>
              </a:rPr>
              <a:t>https://cloud.ibm.com/objectstorage/crn%3Av1%3Abluemix%3Apublic%3Acloud-object-storage%3Aglobal%3Aa%2Fabd9b50986ce4edbaf459913c628c789%3A2ec961e2-d77f-499d-920a-5b0e1a2138ce%3A%3A</a:t>
            </a:r>
            <a:br>
              <a:rPr kumimoji="0" lang="en-US" altLang="en-US" sz="1600" b="0" i="0" u="none" strike="noStrike" cap="none" normalizeH="0" baseline="0" dirty="0">
                <a:ln>
                  <a:noFill/>
                </a:ln>
                <a:solidFill>
                  <a:schemeClr val="tx1"/>
                </a:solidFill>
                <a:effectLst/>
              </a:rPr>
            </a:br>
            <a:br>
              <a:rPr kumimoji="0" lang="en-US" altLang="en-US" sz="16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4" name="Content Placeholder 3">
            <a:extLst>
              <a:ext uri="{FF2B5EF4-FFF2-40B4-BE49-F238E27FC236}">
                <a16:creationId xmlns:a16="http://schemas.microsoft.com/office/drawing/2014/main" id="{F4D4B339-2570-40E0-B06E-989469960909}"/>
              </a:ext>
            </a:extLst>
          </p:cNvPr>
          <p:cNvPicPr>
            <a:picLocks noGrp="1" noChangeAspect="1"/>
          </p:cNvPicPr>
          <p:nvPr>
            <p:ph idx="1"/>
          </p:nvPr>
        </p:nvPicPr>
        <p:blipFill>
          <a:blip r:embed="rId2"/>
          <a:stretch>
            <a:fillRect/>
          </a:stretch>
        </p:blipFill>
        <p:spPr>
          <a:xfrm>
            <a:off x="2686050" y="1232452"/>
            <a:ext cx="6819899" cy="5080481"/>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4" name="Content Placeholder 3">
            <a:extLst>
              <a:ext uri="{FF2B5EF4-FFF2-40B4-BE49-F238E27FC236}">
                <a16:creationId xmlns:a16="http://schemas.microsoft.com/office/drawing/2014/main" id="{6A53D913-28DE-47EB-8BB6-08B46BE63FD5}"/>
              </a:ext>
            </a:extLst>
          </p:cNvPr>
          <p:cNvPicPr>
            <a:picLocks noGrp="1" noChangeAspect="1"/>
          </p:cNvPicPr>
          <p:nvPr>
            <p:ph idx="1"/>
          </p:nvPr>
        </p:nvPicPr>
        <p:blipFill>
          <a:blip r:embed="rId2"/>
          <a:stretch>
            <a:fillRect/>
          </a:stretch>
        </p:blipFill>
        <p:spPr>
          <a:xfrm>
            <a:off x="2752726" y="1314451"/>
            <a:ext cx="7134224" cy="5095874"/>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4" name="Content Placeholder 3">
            <a:extLst>
              <a:ext uri="{FF2B5EF4-FFF2-40B4-BE49-F238E27FC236}">
                <a16:creationId xmlns:a16="http://schemas.microsoft.com/office/drawing/2014/main" id="{2DA2AB25-E65B-4E56-90F9-20CD8A1D400B}"/>
              </a:ext>
            </a:extLst>
          </p:cNvPr>
          <p:cNvPicPr>
            <a:picLocks noGrp="1" noChangeAspect="1"/>
          </p:cNvPicPr>
          <p:nvPr>
            <p:ph idx="1"/>
          </p:nvPr>
        </p:nvPicPr>
        <p:blipFill>
          <a:blip r:embed="rId2"/>
          <a:stretch>
            <a:fillRect/>
          </a:stretch>
        </p:blipFill>
        <p:spPr>
          <a:xfrm>
            <a:off x="1943101" y="1473199"/>
            <a:ext cx="8115984" cy="4976909"/>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1" y="1237632"/>
            <a:ext cx="11163133" cy="3277218"/>
          </a:xfrm>
        </p:spPr>
        <p:txBody>
          <a:bodyPr>
            <a:normAutofit/>
          </a:bodyPr>
          <a:lstStyle/>
          <a:p>
            <a:r>
              <a:rPr lang="en-US" sz="1600" dirty="0"/>
              <a:t>In today’s fast-paced and digitally connected world, many individuals face difficulty maintaining a healthy lifestyle due to time constraints, lack of personalized fitness guidance, and inconsistent motivation. Traditional fitness solutions often involve costly subscriptions, rigid schedules, or require in-person consultations that are not adaptable to each user’s unique preferences, routines, or fitness levels.</a:t>
            </a:r>
          </a:p>
          <a:p>
            <a:r>
              <a:rPr lang="en-US" sz="1600" dirty="0"/>
              <a:t>There is a growing need for an intelligent, accessible, and always-available solution that offers personalized workout recommendations, nutrition tips, and motivational support.</a:t>
            </a:r>
          </a:p>
          <a:p>
            <a:r>
              <a:rPr lang="en-US" sz="1600" dirty="0"/>
              <a:t>The </a:t>
            </a:r>
            <a:r>
              <a:rPr lang="en-US" sz="1600" b="1" dirty="0"/>
              <a:t>Fitness Buddy</a:t>
            </a:r>
            <a:r>
              <a:rPr lang="en-US" sz="1600" dirty="0"/>
              <a:t> project aims to solve this issue by developing a conversational AI-powered virtual assistant using </a:t>
            </a:r>
            <a:r>
              <a:rPr lang="en-US" sz="1600" b="1" dirty="0"/>
              <a:t>IBM Granite-3.3-8B-Instruct</a:t>
            </a:r>
            <a:r>
              <a:rPr lang="en-US" sz="1600" dirty="0"/>
              <a:t> and </a:t>
            </a:r>
            <a:r>
              <a:rPr lang="en-US" sz="1600" b="1" dirty="0"/>
              <a:t>IBM watsonx.ai</a:t>
            </a:r>
            <a:r>
              <a:rPr lang="en-US" sz="1600" dirty="0"/>
              <a:t>. This assistant will deliver real-time, tailored guidance on fitness routines, healthy meals, and habit-building techniques, making health and wellness support more convenient, engaging, and user-centric.</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85774" y="1885949"/>
            <a:ext cx="11277601" cy="4765401"/>
          </a:xfrm>
        </p:spPr>
        <p:txBody>
          <a:bodyPr vert="horz" lIns="91440" tIns="45720" rIns="91440" bIns="45720" rtlCol="0" anchor="ctr">
            <a:noAutofit/>
          </a:bodyPr>
          <a:lstStyle/>
          <a:p>
            <a:r>
              <a:rPr lang="en-US" sz="1600" b="1" dirty="0"/>
              <a:t>Proposed Solution: Fitness Buddy – AI-Based Virtual Fitness Assistant</a:t>
            </a:r>
          </a:p>
          <a:p>
            <a:pPr marL="0" indent="0">
              <a:buNone/>
            </a:pPr>
            <a:r>
              <a:rPr lang="en-US" sz="1600" dirty="0"/>
              <a:t>Fitness Buddy addresses the challenges of maintaining a healthy lifestyle by offering an intelligent, conversational assistant that provides personalized fitness routines, nutrition tips, and motivational support—anytime, anywhere.</a:t>
            </a:r>
          </a:p>
          <a:p>
            <a:r>
              <a:rPr lang="en-US" sz="1600" b="1" dirty="0"/>
              <a:t>Data Collection</a:t>
            </a:r>
          </a:p>
          <a:p>
            <a:pPr marL="0" indent="0">
              <a:buNone/>
            </a:pPr>
            <a:r>
              <a:rPr lang="en-US" sz="1600" dirty="0"/>
              <a:t>User data such as fitness goals, activity level, workout/diet preferences, and availability is collected. Contextual data like time of day, day of the week, and user consistency is also considered. Integration with wearables or logs can enhance personalization.</a:t>
            </a:r>
          </a:p>
          <a:p>
            <a:r>
              <a:rPr lang="en-US" sz="1600" b="1" dirty="0"/>
              <a:t>Data Preprocessing</a:t>
            </a:r>
          </a:p>
          <a:p>
            <a:pPr marL="0" indent="0">
              <a:buNone/>
            </a:pPr>
            <a:r>
              <a:rPr lang="en-US" sz="1600" dirty="0"/>
              <a:t>Data is cleaned and normalized. Key features like workout frequency and intensity preferences are extracted. Users are grouped (e.g., beginner, intermediate) to guide tailored recommendations.</a:t>
            </a:r>
          </a:p>
          <a:p>
            <a:r>
              <a:rPr lang="en-IN" sz="1600" b="1" dirty="0"/>
              <a:t>Machine Learning Algorithm</a:t>
            </a:r>
          </a:p>
          <a:p>
            <a:pPr marL="0" indent="0">
              <a:buNone/>
            </a:pPr>
            <a:r>
              <a:rPr lang="en-IN" sz="1600" dirty="0"/>
              <a:t>Using </a:t>
            </a:r>
            <a:r>
              <a:rPr lang="en-IN" sz="1600" b="1" dirty="0"/>
              <a:t>IBM Granite-3.3-8B-Instruct (LLM)</a:t>
            </a:r>
            <a:r>
              <a:rPr lang="en-IN" sz="1600" dirty="0"/>
              <a:t> via </a:t>
            </a:r>
            <a:r>
              <a:rPr lang="en-IN" sz="1600" b="1" dirty="0"/>
              <a:t>watsonx.ai Studio</a:t>
            </a:r>
            <a:r>
              <a:rPr lang="en-IN" sz="1600" dirty="0"/>
              <a:t>, the assistant interprets user input and context to generate customized plans. It adapts over time using previous interactions and feedback.</a:t>
            </a:r>
          </a:p>
          <a:p>
            <a:pPr marL="0" indent="0">
              <a:buNone/>
            </a:pPr>
            <a:br>
              <a:rPr lang="en-US" dirty="0"/>
            </a:br>
            <a:br>
              <a:rPr lang="en-US" dirty="0"/>
            </a:br>
            <a:endParaRPr lang="en-US"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85774" y="702157"/>
            <a:ext cx="11277601" cy="5955818"/>
          </a:xfrm>
        </p:spPr>
        <p:txBody>
          <a:bodyPr vert="horz" lIns="91440" tIns="45720" rIns="91440" bIns="45720" rtlCol="0" anchor="ctr">
            <a:noAutofit/>
          </a:bodyPr>
          <a:lstStyle/>
          <a:p>
            <a:r>
              <a:rPr lang="en-US" sz="1600" b="1" dirty="0"/>
              <a:t>Deployment</a:t>
            </a:r>
          </a:p>
          <a:p>
            <a:pPr marL="0" indent="0">
              <a:buNone/>
            </a:pPr>
            <a:r>
              <a:rPr lang="en-US" sz="1600" dirty="0"/>
              <a:t>The solution is deployed on </a:t>
            </a:r>
            <a:r>
              <a:rPr lang="en-US" sz="1600" b="1" dirty="0"/>
              <a:t>IBM Cloud Lite</a:t>
            </a:r>
            <a:r>
              <a:rPr lang="en-US" sz="1600" dirty="0"/>
              <a:t> with </a:t>
            </a:r>
            <a:r>
              <a:rPr lang="en-US" sz="1600" b="1" dirty="0"/>
              <a:t>Watsonx Runtime Studio</a:t>
            </a:r>
            <a:r>
              <a:rPr lang="en-US" sz="1600" dirty="0"/>
              <a:t> and </a:t>
            </a:r>
            <a:r>
              <a:rPr lang="en-US" sz="1600" b="1" dirty="0"/>
              <a:t>Watson Assistant</a:t>
            </a:r>
            <a:r>
              <a:rPr lang="en-US" sz="1600" dirty="0"/>
              <a:t>. It supports real-time interaction via web and mobile platforms with scalable cloud backend.</a:t>
            </a:r>
          </a:p>
          <a:p>
            <a:r>
              <a:rPr lang="en-US" sz="1600" b="1" dirty="0"/>
              <a:t> Evaluation</a:t>
            </a:r>
          </a:p>
          <a:p>
            <a:pPr marL="0" indent="0">
              <a:buNone/>
            </a:pPr>
            <a:r>
              <a:rPr lang="en-US" sz="1600" dirty="0"/>
              <a:t>Effectiveness is tracked through engagement rates, feedback, recommendation accuracy, and retention. The system improves continually using updated user data and usage trends.</a:t>
            </a:r>
          </a:p>
          <a:p>
            <a:r>
              <a:rPr lang="en-US" sz="1600" b="1" dirty="0"/>
              <a:t>Result</a:t>
            </a:r>
          </a:p>
          <a:p>
            <a:pPr marL="0" indent="0">
              <a:buNone/>
            </a:pPr>
            <a:r>
              <a:rPr lang="en-US" sz="1600" dirty="0"/>
              <a:t>A cloud-based AI assistant delivering real-time, personalized fitness and nutrition guidance—empowering users to stay healthy consistently and conveniently.</a:t>
            </a:r>
          </a:p>
          <a:p>
            <a:pPr marL="0" indent="0">
              <a:buNone/>
            </a:pPr>
            <a:br>
              <a:rPr lang="en-US" dirty="0"/>
            </a:br>
            <a:br>
              <a:rPr lang="en-US" dirty="0"/>
            </a:br>
            <a:endParaRPr lang="en-US" dirty="0"/>
          </a:p>
          <a:p>
            <a:pPr marL="0" indent="0">
              <a:buNone/>
            </a:pPr>
            <a:endParaRPr lang="en-IN" dirty="0"/>
          </a:p>
        </p:txBody>
      </p:sp>
    </p:spTree>
    <p:extLst>
      <p:ext uri="{BB962C8B-B14F-4D97-AF65-F5344CB8AC3E}">
        <p14:creationId xmlns:p14="http://schemas.microsoft.com/office/powerpoint/2010/main" val="3370369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85774" y="1514475"/>
            <a:ext cx="11277601" cy="5136875"/>
          </a:xfrm>
        </p:spPr>
        <p:txBody>
          <a:bodyPr vert="horz" lIns="91440" tIns="45720" rIns="91440" bIns="45720" rtlCol="0" anchor="ctr">
            <a:noAutofit/>
          </a:bodyPr>
          <a:lstStyle/>
          <a:p>
            <a:pPr marL="0" indent="0">
              <a:buNone/>
            </a:pPr>
            <a:br>
              <a:rPr lang="en-US" dirty="0"/>
            </a:br>
            <a:br>
              <a:rPr lang="en-US" dirty="0"/>
            </a:br>
            <a:endParaRPr lang="en-US" dirty="0"/>
          </a:p>
          <a:p>
            <a:pPr marL="0" indent="0">
              <a:buNone/>
            </a:pPr>
            <a:endParaRPr lang="en-IN" dirty="0"/>
          </a:p>
        </p:txBody>
      </p:sp>
      <p:pic>
        <p:nvPicPr>
          <p:cNvPr id="3" name="Picture 2">
            <a:extLst>
              <a:ext uri="{FF2B5EF4-FFF2-40B4-BE49-F238E27FC236}">
                <a16:creationId xmlns:a16="http://schemas.microsoft.com/office/drawing/2014/main" id="{FFD9BA4D-C06D-43F2-AC74-AB382B57F5D5}"/>
              </a:ext>
            </a:extLst>
          </p:cNvPr>
          <p:cNvPicPr>
            <a:picLocks noChangeAspect="1"/>
          </p:cNvPicPr>
          <p:nvPr/>
        </p:nvPicPr>
        <p:blipFill>
          <a:blip r:embed="rId2"/>
          <a:stretch>
            <a:fillRect/>
          </a:stretch>
        </p:blipFill>
        <p:spPr>
          <a:xfrm>
            <a:off x="485775" y="1409700"/>
            <a:ext cx="11277600" cy="4200525"/>
          </a:xfrm>
          <a:prstGeom prst="rect">
            <a:avLst/>
          </a:prstGeom>
        </p:spPr>
      </p:pic>
      <p:sp>
        <p:nvSpPr>
          <p:cNvPr id="7" name="TextBox 6">
            <a:extLst>
              <a:ext uri="{FF2B5EF4-FFF2-40B4-BE49-F238E27FC236}">
                <a16:creationId xmlns:a16="http://schemas.microsoft.com/office/drawing/2014/main" id="{4B3AA09B-A4AA-4562-946A-6BFB4C3F9D90}"/>
              </a:ext>
            </a:extLst>
          </p:cNvPr>
          <p:cNvSpPr txBox="1"/>
          <p:nvPr/>
        </p:nvSpPr>
        <p:spPr>
          <a:xfrm>
            <a:off x="952500" y="5720438"/>
            <a:ext cx="7762875" cy="276999"/>
          </a:xfrm>
          <a:prstGeom prst="rect">
            <a:avLst/>
          </a:prstGeom>
          <a:noFill/>
        </p:spPr>
        <p:txBody>
          <a:bodyPr wrap="square" rtlCol="0">
            <a:spAutoFit/>
          </a:bodyPr>
          <a:lstStyle/>
          <a:p>
            <a:r>
              <a:rPr lang="en-US" sz="1200" b="1" dirty="0"/>
              <a:t>IBM Cloud Login</a:t>
            </a:r>
            <a:endParaRPr lang="en-IN" sz="1200" b="1" dirty="0"/>
          </a:p>
        </p:txBody>
      </p:sp>
    </p:spTree>
    <p:extLst>
      <p:ext uri="{BB962C8B-B14F-4D97-AF65-F5344CB8AC3E}">
        <p14:creationId xmlns:p14="http://schemas.microsoft.com/office/powerpoint/2010/main" val="1572934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85774" y="1514475"/>
            <a:ext cx="11277601" cy="5136875"/>
          </a:xfrm>
        </p:spPr>
        <p:txBody>
          <a:bodyPr vert="horz" lIns="91440" tIns="45720" rIns="91440" bIns="45720" rtlCol="0" anchor="ctr">
            <a:noAutofit/>
          </a:bodyPr>
          <a:lstStyle/>
          <a:p>
            <a:pPr marL="0" indent="0">
              <a:buNone/>
            </a:pPr>
            <a:br>
              <a:rPr lang="en-US" dirty="0"/>
            </a:br>
            <a:br>
              <a:rPr lang="en-US" dirty="0"/>
            </a:br>
            <a:endParaRPr lang="en-US" dirty="0"/>
          </a:p>
          <a:p>
            <a:pPr marL="0" indent="0">
              <a:buNone/>
            </a:pPr>
            <a:endParaRPr lang="en-IN" dirty="0"/>
          </a:p>
        </p:txBody>
      </p:sp>
      <p:sp>
        <p:nvSpPr>
          <p:cNvPr id="7" name="TextBox 6">
            <a:extLst>
              <a:ext uri="{FF2B5EF4-FFF2-40B4-BE49-F238E27FC236}">
                <a16:creationId xmlns:a16="http://schemas.microsoft.com/office/drawing/2014/main" id="{4B3AA09B-A4AA-4562-946A-6BFB4C3F9D90}"/>
              </a:ext>
            </a:extLst>
          </p:cNvPr>
          <p:cNvSpPr txBox="1"/>
          <p:nvPr/>
        </p:nvSpPr>
        <p:spPr>
          <a:xfrm>
            <a:off x="781050" y="5924577"/>
            <a:ext cx="7639050" cy="276999"/>
          </a:xfrm>
          <a:prstGeom prst="rect">
            <a:avLst/>
          </a:prstGeom>
          <a:noFill/>
        </p:spPr>
        <p:txBody>
          <a:bodyPr wrap="square" rtlCol="0">
            <a:spAutoFit/>
          </a:bodyPr>
          <a:lstStyle/>
          <a:p>
            <a:r>
              <a:rPr lang="en-US" sz="1200" b="1" dirty="0"/>
              <a:t>Resource List IBM Cloud : Storage using IBM cloud, watsonx.ai Runtime, watsonx.ai studio</a:t>
            </a:r>
            <a:endParaRPr lang="en-IN" sz="1200" b="1" dirty="0"/>
          </a:p>
        </p:txBody>
      </p:sp>
      <p:pic>
        <p:nvPicPr>
          <p:cNvPr id="6" name="Picture 5">
            <a:extLst>
              <a:ext uri="{FF2B5EF4-FFF2-40B4-BE49-F238E27FC236}">
                <a16:creationId xmlns:a16="http://schemas.microsoft.com/office/drawing/2014/main" id="{2C0C7C5F-BD28-48E6-AA8C-4385E7464078}"/>
              </a:ext>
            </a:extLst>
          </p:cNvPr>
          <p:cNvPicPr>
            <a:picLocks noChangeAspect="1"/>
          </p:cNvPicPr>
          <p:nvPr/>
        </p:nvPicPr>
        <p:blipFill>
          <a:blip r:embed="rId2"/>
          <a:stretch>
            <a:fillRect/>
          </a:stretch>
        </p:blipFill>
        <p:spPr>
          <a:xfrm>
            <a:off x="428626" y="1232452"/>
            <a:ext cx="11334750" cy="4242352"/>
          </a:xfrm>
          <a:prstGeom prst="rect">
            <a:avLst/>
          </a:prstGeom>
        </p:spPr>
      </p:pic>
    </p:spTree>
    <p:extLst>
      <p:ext uri="{BB962C8B-B14F-4D97-AF65-F5344CB8AC3E}">
        <p14:creationId xmlns:p14="http://schemas.microsoft.com/office/powerpoint/2010/main" val="1073966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85774" y="1514475"/>
            <a:ext cx="11277601" cy="5136875"/>
          </a:xfrm>
        </p:spPr>
        <p:txBody>
          <a:bodyPr vert="horz" lIns="91440" tIns="45720" rIns="91440" bIns="45720" rtlCol="0" anchor="ctr">
            <a:noAutofit/>
          </a:bodyPr>
          <a:lstStyle/>
          <a:p>
            <a:pPr marL="0" indent="0">
              <a:buNone/>
            </a:pPr>
            <a:br>
              <a:rPr lang="en-US" dirty="0"/>
            </a:br>
            <a:br>
              <a:rPr lang="en-US" dirty="0"/>
            </a:br>
            <a:endParaRPr lang="en-US" dirty="0"/>
          </a:p>
          <a:p>
            <a:pPr marL="0" indent="0">
              <a:buNone/>
            </a:pPr>
            <a:endParaRPr lang="en-IN" dirty="0"/>
          </a:p>
        </p:txBody>
      </p:sp>
      <p:sp>
        <p:nvSpPr>
          <p:cNvPr id="7" name="TextBox 6">
            <a:extLst>
              <a:ext uri="{FF2B5EF4-FFF2-40B4-BE49-F238E27FC236}">
                <a16:creationId xmlns:a16="http://schemas.microsoft.com/office/drawing/2014/main" id="{4B3AA09B-A4AA-4562-946A-6BFB4C3F9D90}"/>
              </a:ext>
            </a:extLst>
          </p:cNvPr>
          <p:cNvSpPr txBox="1"/>
          <p:nvPr/>
        </p:nvSpPr>
        <p:spPr>
          <a:xfrm>
            <a:off x="538926" y="5917746"/>
            <a:ext cx="7639050" cy="276999"/>
          </a:xfrm>
          <a:prstGeom prst="rect">
            <a:avLst/>
          </a:prstGeom>
          <a:noFill/>
        </p:spPr>
        <p:txBody>
          <a:bodyPr wrap="square" rtlCol="0">
            <a:spAutoFit/>
          </a:bodyPr>
          <a:lstStyle/>
          <a:p>
            <a:r>
              <a:rPr lang="en-US" sz="1200" b="1" dirty="0"/>
              <a:t>IBM watsonx.ai interface</a:t>
            </a:r>
            <a:endParaRPr lang="en-IN" sz="1200" b="1" dirty="0"/>
          </a:p>
        </p:txBody>
      </p:sp>
      <p:pic>
        <p:nvPicPr>
          <p:cNvPr id="4" name="Picture 3">
            <a:extLst>
              <a:ext uri="{FF2B5EF4-FFF2-40B4-BE49-F238E27FC236}">
                <a16:creationId xmlns:a16="http://schemas.microsoft.com/office/drawing/2014/main" id="{EB1248C2-FB4D-45F2-BA81-5A3D1FB14499}"/>
              </a:ext>
            </a:extLst>
          </p:cNvPr>
          <p:cNvPicPr>
            <a:picLocks noChangeAspect="1"/>
          </p:cNvPicPr>
          <p:nvPr/>
        </p:nvPicPr>
        <p:blipFill>
          <a:blip r:embed="rId2"/>
          <a:stretch>
            <a:fillRect/>
          </a:stretch>
        </p:blipFill>
        <p:spPr>
          <a:xfrm>
            <a:off x="581192" y="1232452"/>
            <a:ext cx="10713932" cy="4692125"/>
          </a:xfrm>
          <a:prstGeom prst="rect">
            <a:avLst/>
          </a:prstGeom>
        </p:spPr>
      </p:pic>
    </p:spTree>
    <p:extLst>
      <p:ext uri="{BB962C8B-B14F-4D97-AF65-F5344CB8AC3E}">
        <p14:creationId xmlns:p14="http://schemas.microsoft.com/office/powerpoint/2010/main" val="1260738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85942" y="1387751"/>
            <a:ext cx="11029615" cy="4673324"/>
          </a:xfrm>
        </p:spPr>
        <p:txBody>
          <a:bodyPr>
            <a:normAutofit/>
          </a:bodyPr>
          <a:lstStyle/>
          <a:p>
            <a:r>
              <a:rPr lang="en-IN" sz="1600" b="1" dirty="0">
                <a:solidFill>
                  <a:srgbClr val="0F0F0F"/>
                </a:solidFill>
              </a:rPr>
              <a:t>System requirements</a:t>
            </a:r>
            <a:br>
              <a:rPr lang="en-IN" sz="1600" b="1" i="1" u="sng" dirty="0">
                <a:solidFill>
                  <a:srgbClr val="0F0F0F"/>
                </a:solidFill>
              </a:rPr>
            </a:br>
            <a:br>
              <a:rPr lang="en-IN" sz="1600" b="1" dirty="0">
                <a:solidFill>
                  <a:srgbClr val="0F0F0F"/>
                </a:solidFill>
              </a:rPr>
            </a:br>
            <a:r>
              <a:rPr lang="en-IN" sz="1600" b="1" dirty="0">
                <a:solidFill>
                  <a:srgbClr val="0F0F0F"/>
                </a:solidFill>
              </a:rPr>
              <a:t>Processor: </a:t>
            </a:r>
            <a:r>
              <a:rPr lang="en-IN" sz="1600" dirty="0">
                <a:solidFill>
                  <a:srgbClr val="0F0F0F"/>
                </a:solidFill>
              </a:rPr>
              <a:t>Intel Core i5/i7 (or AMD equivalent)</a:t>
            </a:r>
            <a:br>
              <a:rPr lang="en-IN" sz="1600" dirty="0">
                <a:solidFill>
                  <a:srgbClr val="0F0F0F"/>
                </a:solidFill>
              </a:rPr>
            </a:br>
            <a:r>
              <a:rPr lang="en-IN" sz="1600" b="1" dirty="0">
                <a:solidFill>
                  <a:srgbClr val="0F0F0F"/>
                </a:solidFill>
              </a:rPr>
              <a:t>RAM: </a:t>
            </a:r>
            <a:r>
              <a:rPr lang="en-IN" sz="1600" dirty="0">
                <a:solidFill>
                  <a:srgbClr val="0F0F0F"/>
                </a:solidFill>
              </a:rPr>
              <a:t>Minimum 8 GB (Recommended: 16 GB for smooth model training/testing)</a:t>
            </a:r>
            <a:br>
              <a:rPr lang="en-IN" sz="1600" dirty="0">
                <a:solidFill>
                  <a:srgbClr val="0F0F0F"/>
                </a:solidFill>
              </a:rPr>
            </a:br>
            <a:r>
              <a:rPr lang="en-IN" sz="1600" b="1" dirty="0">
                <a:solidFill>
                  <a:srgbClr val="0F0F0F"/>
                </a:solidFill>
              </a:rPr>
              <a:t>Storage: </a:t>
            </a:r>
            <a:r>
              <a:rPr lang="en-IN" sz="1600" dirty="0">
                <a:solidFill>
                  <a:srgbClr val="0F0F0F"/>
                </a:solidFill>
              </a:rPr>
              <a:t>Minimum 50 GB free space</a:t>
            </a:r>
            <a:br>
              <a:rPr lang="en-IN" sz="1600" b="1" dirty="0">
                <a:solidFill>
                  <a:srgbClr val="0F0F0F"/>
                </a:solidFill>
              </a:rPr>
            </a:br>
            <a:r>
              <a:rPr lang="en-IN" sz="1600" b="1" dirty="0">
                <a:solidFill>
                  <a:srgbClr val="0F0F0F"/>
                </a:solidFill>
              </a:rPr>
              <a:t>GPU (Optional but preferred</a:t>
            </a:r>
            <a:r>
              <a:rPr lang="en-IN" sz="1600" dirty="0">
                <a:solidFill>
                  <a:srgbClr val="0F0F0F"/>
                </a:solidFill>
              </a:rPr>
              <a:t>)</a:t>
            </a:r>
            <a:r>
              <a:rPr lang="en-IN" sz="1600" b="1" dirty="0">
                <a:solidFill>
                  <a:srgbClr val="0F0F0F"/>
                </a:solidFill>
              </a:rPr>
              <a:t>:</a:t>
            </a:r>
            <a:r>
              <a:rPr lang="en-IN" sz="1600" dirty="0">
                <a:solidFill>
                  <a:srgbClr val="0F0F0F"/>
                </a:solidFill>
              </a:rPr>
              <a:t> NVIDIA CUDA-enabled GPU (e.g., GTX 1660 or higher) for local training.</a:t>
            </a:r>
            <a:br>
              <a:rPr lang="en-IN" sz="1600" dirty="0">
                <a:solidFill>
                  <a:srgbClr val="0F0F0F"/>
                </a:solidFill>
              </a:rPr>
            </a:br>
            <a:r>
              <a:rPr lang="en-IN" sz="1600" b="1" dirty="0">
                <a:solidFill>
                  <a:srgbClr val="0F0F0F"/>
                </a:solidFill>
              </a:rPr>
              <a:t>Internet Connection: </a:t>
            </a:r>
            <a:r>
              <a:rPr lang="en-IN" sz="1600" dirty="0">
                <a:solidFill>
                  <a:srgbClr val="0F0F0F"/>
                </a:solidFill>
              </a:rPr>
              <a:t>Stable broadband for cloud access and deployment</a:t>
            </a:r>
            <a:br>
              <a:rPr lang="en-IN" sz="1600" b="1" dirty="0">
                <a:solidFill>
                  <a:srgbClr val="0F0F0F"/>
                </a:solidFill>
              </a:rPr>
            </a:br>
            <a:endParaRPr lang="en-IN" sz="1600" b="1" dirty="0">
              <a:solidFill>
                <a:srgbClr val="0F0F0F"/>
              </a:solidFill>
            </a:endParaRPr>
          </a:p>
          <a:p>
            <a:pPr marL="305435" indent="-305435"/>
            <a:r>
              <a:rPr lang="en-IN" sz="1600" b="1" dirty="0">
                <a:solidFill>
                  <a:srgbClr val="0F0F0F"/>
                </a:solidFill>
              </a:rPr>
              <a:t>Library required to build the model</a:t>
            </a:r>
            <a:br>
              <a:rPr lang="en-IN" sz="1600" b="1" i="1" u="sng" dirty="0">
                <a:solidFill>
                  <a:srgbClr val="0F0F0F"/>
                </a:solidFill>
              </a:rPr>
            </a:br>
            <a:br>
              <a:rPr lang="en-IN" sz="1600" b="1" dirty="0">
                <a:solidFill>
                  <a:srgbClr val="0F0F0F"/>
                </a:solidFill>
              </a:rPr>
            </a:br>
            <a:r>
              <a:rPr lang="en-US" sz="1600" b="1" dirty="0">
                <a:solidFill>
                  <a:srgbClr val="0F0F0F"/>
                </a:solidFill>
              </a:rPr>
              <a:t>IBM watsonx.ai Studio – </a:t>
            </a:r>
            <a:r>
              <a:rPr lang="en-US" sz="1600" dirty="0">
                <a:solidFill>
                  <a:srgbClr val="0F0F0F"/>
                </a:solidFill>
              </a:rPr>
              <a:t>Used to build, train, and manage the AI workflow and interactions.</a:t>
            </a:r>
            <a:br>
              <a:rPr lang="en-US" sz="1600" dirty="0">
                <a:solidFill>
                  <a:srgbClr val="0F0F0F"/>
                </a:solidFill>
              </a:rPr>
            </a:br>
            <a:r>
              <a:rPr lang="en-US" sz="1600" b="1" dirty="0">
                <a:solidFill>
                  <a:srgbClr val="0F0F0F"/>
                </a:solidFill>
              </a:rPr>
              <a:t>IBM Granite-3.3-8B-Instruct – </a:t>
            </a:r>
            <a:r>
              <a:rPr lang="en-US" sz="1600" dirty="0">
                <a:solidFill>
                  <a:srgbClr val="0F0F0F"/>
                </a:solidFill>
              </a:rPr>
              <a:t>The selected large language model for generating intelligent responses and supporting predictive capabilities.</a:t>
            </a:r>
            <a:br>
              <a:rPr lang="en-US" sz="1600" dirty="0">
                <a:solidFill>
                  <a:srgbClr val="0F0F0F"/>
                </a:solidFill>
              </a:rPr>
            </a:br>
            <a:r>
              <a:rPr lang="en-US" sz="1600" b="1" dirty="0">
                <a:solidFill>
                  <a:srgbClr val="0F0F0F"/>
                </a:solidFill>
              </a:rPr>
              <a:t>IBM Cloud – </a:t>
            </a:r>
            <a:r>
              <a:rPr lang="en-US" sz="1600" dirty="0">
                <a:solidFill>
                  <a:srgbClr val="0F0F0F"/>
                </a:solidFill>
              </a:rPr>
              <a:t>Provides the infrastructure to run and deploy the solution.</a:t>
            </a:r>
            <a:br>
              <a:rPr lang="en-US" sz="1600" dirty="0">
                <a:solidFill>
                  <a:srgbClr val="0F0F0F"/>
                </a:solidFill>
              </a:rPr>
            </a:br>
            <a:r>
              <a:rPr lang="en-US" sz="1600" b="1" dirty="0">
                <a:solidFill>
                  <a:srgbClr val="0F0F0F"/>
                </a:solidFill>
              </a:rPr>
              <a:t>Watsonx Runtime Studio – </a:t>
            </a:r>
            <a:r>
              <a:rPr lang="en-US" sz="1600" dirty="0">
                <a:solidFill>
                  <a:srgbClr val="0F0F0F"/>
                </a:solidFill>
              </a:rPr>
              <a:t>Acts as the execution environment for running the model over the cloud with high performance and scalability.</a:t>
            </a:r>
            <a:endParaRPr lang="en-IN" sz="1600" dirty="0">
              <a:solidFill>
                <a:srgbClr val="0F0F0F"/>
              </a:solidFill>
            </a:endParaRPr>
          </a:p>
        </p:txBody>
      </p:sp>
      <p:sp>
        <p:nvSpPr>
          <p:cNvPr id="3" name="Rectangle 1">
            <a:extLst>
              <a:ext uri="{FF2B5EF4-FFF2-40B4-BE49-F238E27FC236}">
                <a16:creationId xmlns:a16="http://schemas.microsoft.com/office/drawing/2014/main" id="{ADEA748D-6044-4E34-AE9E-6CB2FF9C5D3B}"/>
              </a:ext>
            </a:extLst>
          </p:cNvPr>
          <p:cNvSpPr>
            <a:spLocks noChangeArrowheads="1"/>
          </p:cNvSpPr>
          <p:nvPr/>
        </p:nvSpPr>
        <p:spPr bwMode="auto">
          <a:xfrm>
            <a:off x="114300" y="33922"/>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463</TotalTime>
  <Words>1731</Words>
  <Application>Microsoft Office PowerPoint</Application>
  <PresentationFormat>Widescreen</PresentationFormat>
  <Paragraphs>99</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Franklin Gothic Book</vt:lpstr>
      <vt:lpstr>Franklin Gothic Demi</vt:lpstr>
      <vt:lpstr>Wingdings 2</vt:lpstr>
      <vt:lpstr>DividendVTI</vt:lpstr>
      <vt:lpstr>Fitness Buddy</vt:lpstr>
      <vt:lpstr>OUTLINE</vt:lpstr>
      <vt:lpstr>Problem Statement</vt:lpstr>
      <vt:lpstr>Proposed Solution</vt:lpstr>
      <vt:lpstr>Proposed Solution</vt:lpstr>
      <vt:lpstr>Proposed Solution</vt:lpstr>
      <vt:lpstr>Proposed Solution</vt:lpstr>
      <vt:lpstr>Proposed Solution</vt:lpstr>
      <vt:lpstr>System  Approach</vt:lpstr>
      <vt:lpstr>Algorithm &amp; Deployment</vt:lpstr>
      <vt:lpstr>Algorithm &amp; Deployment</vt:lpstr>
      <vt:lpstr>Algorithm &amp; Deployment</vt:lpstr>
      <vt:lpstr>Algorithm &amp; Deployment</vt:lpstr>
      <vt:lpstr>Algorithm &amp; Deployment</vt:lpstr>
      <vt:lpstr>Result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Amit Madeli</cp:lastModifiedBy>
  <cp:revision>44</cp:revision>
  <dcterms:created xsi:type="dcterms:W3CDTF">2021-05-26T16:50:10Z</dcterms:created>
  <dcterms:modified xsi:type="dcterms:W3CDTF">2025-08-04T06:39:39Z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