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Category:Suburbs_of_Bangal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6773" y="990600"/>
            <a:ext cx="1002792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z="7200" b="1" spc="-55" dirty="0" smtClean="0">
                <a:latin typeface="Baskerville Old Face" pitchFamily="18" charset="0"/>
              </a:rPr>
              <a:t>C</a:t>
            </a:r>
            <a:r>
              <a:rPr lang="en-US" sz="7200" b="1" spc="-55" dirty="0" smtClean="0">
                <a:latin typeface="Baskerville Old Face" pitchFamily="18" charset="0"/>
              </a:rPr>
              <a:t>OURSERA CAPSTONE</a:t>
            </a:r>
            <a:endParaRPr sz="7200" b="1" spc="-50" dirty="0">
              <a:latin typeface="Baskerville Old Face" pitchFamily="18" charset="0"/>
            </a:endParaRPr>
          </a:p>
          <a:p>
            <a:pPr marL="3810" algn="ctr">
              <a:lnSpc>
                <a:spcPts val="3704"/>
              </a:lnSpc>
            </a:pPr>
            <a:r>
              <a:rPr sz="3200" b="1" spc="-5" dirty="0">
                <a:latin typeface="Gabriola" pitchFamily="82" charset="0"/>
              </a:rPr>
              <a:t>IBM </a:t>
            </a:r>
            <a:r>
              <a:rPr sz="3200" b="1" dirty="0">
                <a:latin typeface="Gabriola" pitchFamily="82" charset="0"/>
              </a:rPr>
              <a:t>Applied </a:t>
            </a:r>
            <a:r>
              <a:rPr sz="3200" b="1" spc="-20" dirty="0">
                <a:latin typeface="Gabriola" pitchFamily="82" charset="0"/>
              </a:rPr>
              <a:t>Data </a:t>
            </a:r>
            <a:r>
              <a:rPr sz="3200" b="1" dirty="0">
                <a:latin typeface="Gabriola" pitchFamily="82" charset="0"/>
              </a:rPr>
              <a:t>Science</a:t>
            </a:r>
            <a:r>
              <a:rPr sz="3200" b="1" spc="5" dirty="0">
                <a:latin typeface="Gabriola" pitchFamily="82" charset="0"/>
              </a:rPr>
              <a:t> </a:t>
            </a:r>
            <a:r>
              <a:rPr sz="3200" b="1" spc="-15" dirty="0" err="1" smtClean="0">
                <a:latin typeface="Gabriola" pitchFamily="82" charset="0"/>
              </a:rPr>
              <a:t>Capsto</a:t>
            </a:r>
            <a:r>
              <a:rPr lang="en-US" sz="3200" b="1" spc="-15" dirty="0" err="1" smtClean="0">
                <a:latin typeface="Gabriola" pitchFamily="82" charset="0"/>
              </a:rPr>
              <a:t>N</a:t>
            </a:r>
            <a:r>
              <a:rPr sz="3200" b="1" spc="-15" dirty="0" err="1" smtClean="0">
                <a:latin typeface="Gabriola" pitchFamily="82" charset="0"/>
              </a:rPr>
              <a:t>e</a:t>
            </a:r>
            <a:endParaRPr sz="3200" b="1" dirty="0">
              <a:latin typeface="Gabriola" pitchFamily="8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796032"/>
            <a:ext cx="9220200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spc="-5" dirty="0">
                <a:latin typeface="Britannic Bold" pitchFamily="34" charset="0"/>
                <a:cs typeface="Calibri"/>
              </a:rPr>
              <a:t>Opening </a:t>
            </a:r>
            <a:r>
              <a:rPr sz="3200" b="1" dirty="0">
                <a:latin typeface="Britannic Bold" pitchFamily="34" charset="0"/>
                <a:cs typeface="Calibri"/>
              </a:rPr>
              <a:t>a </a:t>
            </a:r>
            <a:r>
              <a:rPr lang="en-US" sz="3200" b="1" spc="-15" dirty="0" smtClean="0">
                <a:latin typeface="Britannic Bold" pitchFamily="34" charset="0"/>
                <a:cs typeface="Calibri"/>
              </a:rPr>
              <a:t>new</a:t>
            </a:r>
            <a:r>
              <a:rPr sz="3200" b="1" spc="-15" dirty="0" smtClean="0">
                <a:latin typeface="Britannic Bold" pitchFamily="34" charset="0"/>
                <a:cs typeface="Calibri"/>
              </a:rPr>
              <a:t> </a:t>
            </a:r>
            <a:r>
              <a:rPr sz="3200" b="1" dirty="0">
                <a:latin typeface="Britannic Bold" pitchFamily="34" charset="0"/>
                <a:cs typeface="Calibri"/>
              </a:rPr>
              <a:t>Shopping </a:t>
            </a:r>
            <a:r>
              <a:rPr sz="3200" b="1" spc="-5" dirty="0">
                <a:latin typeface="Britannic Bold" pitchFamily="34" charset="0"/>
                <a:cs typeface="Calibri"/>
              </a:rPr>
              <a:t>Mall </a:t>
            </a:r>
            <a:r>
              <a:rPr sz="3200" b="1" dirty="0" smtClean="0">
                <a:latin typeface="Britannic Bold" pitchFamily="34" charset="0"/>
                <a:cs typeface="Calibri"/>
              </a:rPr>
              <a:t>in</a:t>
            </a:r>
            <a:r>
              <a:rPr lang="en-US" sz="3200" b="1" dirty="0" smtClean="0">
                <a:latin typeface="Britannic Bold" pitchFamily="34" charset="0"/>
                <a:cs typeface="Calibri"/>
              </a:rPr>
              <a:t> Bangalore, India</a:t>
            </a:r>
            <a:r>
              <a:rPr sz="3200" b="1" dirty="0" smtClean="0">
                <a:latin typeface="Britannic Bold" pitchFamily="34" charset="0"/>
                <a:cs typeface="Calibri"/>
              </a:rPr>
              <a:t> </a:t>
            </a:r>
            <a:endParaRPr sz="3200" dirty="0">
              <a:latin typeface="Britannic Bold" pitchFamily="34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0600" y="3581400"/>
            <a:ext cx="217233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10" dirty="0">
                <a:latin typeface="Calibri"/>
                <a:cs typeface="Calibri"/>
              </a:rPr>
              <a:t>By: </a:t>
            </a:r>
            <a:r>
              <a:rPr lang="en-US" sz="2000" spc="-5" dirty="0" err="1" smtClean="0">
                <a:latin typeface="Calibri"/>
                <a:cs typeface="Calibri"/>
              </a:rPr>
              <a:t>Amit</a:t>
            </a:r>
            <a:r>
              <a:rPr lang="en-US" sz="2000" spc="-5" dirty="0" smtClean="0">
                <a:latin typeface="Calibri"/>
                <a:cs typeface="Calibri"/>
              </a:rPr>
              <a:t> </a:t>
            </a:r>
            <a:r>
              <a:rPr lang="en-US" sz="2000" spc="-5" dirty="0" err="1" smtClean="0">
                <a:latin typeface="Calibri"/>
                <a:cs typeface="Calibri"/>
              </a:rPr>
              <a:t>Pandit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endParaRPr lang="en-US" sz="2000" spc="-5" dirty="0" smtClean="0">
              <a:latin typeface="Calibri"/>
              <a:cs typeface="Calibri"/>
            </a:endParaRPr>
          </a:p>
          <a:p>
            <a:pPr marL="354965" marR="5080" indent="-342900">
              <a:lnSpc>
                <a:spcPct val="125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dirty="0" smtClean="0">
                <a:latin typeface="Calibri"/>
                <a:cs typeface="Calibri"/>
              </a:rPr>
              <a:t>J</a:t>
            </a:r>
            <a:r>
              <a:rPr lang="en-US" sz="2000" dirty="0" smtClean="0">
                <a:latin typeface="Calibri"/>
                <a:cs typeface="Calibri"/>
              </a:rPr>
              <a:t>uly </a:t>
            </a:r>
            <a:r>
              <a:rPr sz="2000" spc="-3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2019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400"/>
            <a:ext cx="5712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Britannic Bold" pitchFamily="34" charset="0"/>
              </a:rPr>
              <a:t>Business</a:t>
            </a:r>
            <a:r>
              <a:rPr sz="4400" b="1" spc="-130" dirty="0">
                <a:latin typeface="Britannic Bold" pitchFamily="34" charset="0"/>
              </a:rPr>
              <a:t> </a:t>
            </a:r>
            <a:r>
              <a:rPr sz="4400" b="1" spc="-50" dirty="0">
                <a:latin typeface="Britannic Bold" pitchFamily="34" charset="0"/>
              </a:rPr>
              <a:t>Problem</a:t>
            </a:r>
            <a:endParaRPr sz="4400" b="1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449" y="12954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 smtClean="0">
                <a:latin typeface="Calibri"/>
                <a:cs typeface="Calibri"/>
              </a:rPr>
              <a:t>Bangalore</a:t>
            </a:r>
            <a:r>
              <a:rPr sz="2400" spc="-35" dirty="0" smtClean="0">
                <a:latin typeface="Calibri"/>
                <a:cs typeface="Calibri"/>
              </a:rPr>
              <a:t>, 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mall</a:t>
            </a:r>
            <a:r>
              <a:rPr lang="en-US" sz="2400" dirty="0" smtClean="0">
                <a:latin typeface="Calibri"/>
                <a:cs typeface="Calibri"/>
              </a:rPr>
              <a:t> in particular area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 smtClean="0">
                <a:latin typeface="Calibri"/>
                <a:cs typeface="Calibri"/>
              </a:rPr>
              <a:t>Bangalore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969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D</a:t>
            </a:r>
            <a:r>
              <a:rPr sz="4400" spc="-85" dirty="0">
                <a:latin typeface="Britannic Bold" pitchFamily="34" charset="0"/>
              </a:rPr>
              <a:t>at</a:t>
            </a:r>
            <a:r>
              <a:rPr sz="4400" dirty="0">
                <a:latin typeface="Britannic Bold" pitchFamily="34" charset="0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0600"/>
            <a:ext cx="9142730" cy="3642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 smtClean="0">
                <a:latin typeface="Calibri"/>
                <a:cs typeface="Calibri"/>
              </a:rPr>
              <a:t>Data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 smtClean="0">
                <a:latin typeface="Calibri"/>
                <a:cs typeface="Calibri"/>
              </a:rPr>
              <a:t>Bangalore, India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469900" indent="-457200">
              <a:lnSpc>
                <a:spcPct val="100000"/>
              </a:lnSpc>
              <a:buFont typeface="Arial" pitchFamily="34" charset="0"/>
              <a:buChar char="•"/>
              <a:tabLst>
                <a:tab pos="241935" algn="l"/>
              </a:tabLst>
            </a:pPr>
            <a:r>
              <a:rPr sz="2800" spc="-15" dirty="0" smtClean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 </a:t>
            </a:r>
            <a:r>
              <a:rPr sz="2400" spc="-10" dirty="0" smtClean="0">
                <a:latin typeface="Calibri"/>
                <a:cs typeface="Calibri"/>
              </a:rPr>
              <a:t>(</a:t>
            </a:r>
            <a:r>
              <a:rPr lang="en-US" sz="2400" u="sng" dirty="0" smtClean="0">
                <a:solidFill>
                  <a:schemeClr val="accent3"/>
                </a:solidFill>
                <a:latin typeface="Gabriola" pitchFamily="82" charset="0"/>
                <a:hlinkClick r:id="rId2"/>
              </a:rPr>
              <a:t>https://commons.wikimedia.org/wiki/Category:Suburbs_of_Bangalore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403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Britannic Bold" pitchFamily="34" charset="0"/>
              </a:rPr>
              <a:t>Methodology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281" y="1219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list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 err="1" smtClean="0">
                <a:latin typeface="Calibri"/>
                <a:cs typeface="Calibri"/>
              </a:rPr>
              <a:t>Geocoder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data</a:t>
            </a:r>
            <a:r>
              <a:rPr lang="en-US" sz="2400" spc="-1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category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 smtClean="0">
                <a:latin typeface="Calibri"/>
                <a:cs typeface="Calibri"/>
              </a:rPr>
              <a:t>Mall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clustering</a:t>
            </a:r>
            <a:r>
              <a:rPr lang="en-US" sz="2400" spc="-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Folium</a:t>
            </a:r>
            <a:r>
              <a:rPr lang="en-US" sz="2400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2588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>
                <a:latin typeface="Britannic Bold" pitchFamily="34" charset="0"/>
              </a:rPr>
              <a:t>R</a:t>
            </a:r>
            <a:r>
              <a:rPr sz="4400" spc="-35" dirty="0">
                <a:latin typeface="Britannic Bold" pitchFamily="34" charset="0"/>
              </a:rPr>
              <a:t>e</a:t>
            </a:r>
            <a:r>
              <a:rPr sz="4400" spc="-30" dirty="0">
                <a:latin typeface="Britannic Bold" pitchFamily="34" charset="0"/>
              </a:rPr>
              <a:t>s</a:t>
            </a:r>
            <a:r>
              <a:rPr sz="4400" spc="-50" dirty="0">
                <a:latin typeface="Britannic Bold" pitchFamily="34" charset="0"/>
              </a:rPr>
              <a:t>u</a:t>
            </a:r>
            <a:r>
              <a:rPr sz="4400" spc="-30" dirty="0">
                <a:latin typeface="Britannic Bold" pitchFamily="34" charset="0"/>
              </a:rPr>
              <a:t>l</a:t>
            </a:r>
            <a:r>
              <a:rPr sz="4400" spc="-25" dirty="0">
                <a:latin typeface="Britannic Bold" pitchFamily="34" charset="0"/>
              </a:rPr>
              <a:t>t</a:t>
            </a:r>
            <a:r>
              <a:rPr sz="4400" dirty="0">
                <a:latin typeface="Britannic Bold" pitchFamily="34" charset="0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2715"/>
            <a:ext cx="5714999" cy="33348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Bernard MT Condensed" pitchFamily="18" charset="0"/>
                <a:cs typeface="Calibri"/>
              </a:rPr>
              <a:t>Categorized </a:t>
            </a:r>
            <a:r>
              <a:rPr sz="2400" dirty="0">
                <a:latin typeface="Bernard MT Condensed" pitchFamily="18" charset="0"/>
                <a:cs typeface="Calibri"/>
              </a:rPr>
              <a:t>the </a:t>
            </a:r>
            <a:r>
              <a:rPr sz="2400" spc="-10" dirty="0">
                <a:latin typeface="Bernard MT Condensed" pitchFamily="18" charset="0"/>
                <a:cs typeface="Calibri"/>
              </a:rPr>
              <a:t>neighbourhoods  </a:t>
            </a:r>
            <a:r>
              <a:rPr sz="2400" spc="-15" dirty="0">
                <a:latin typeface="Bernard MT Condensed" pitchFamily="18" charset="0"/>
                <a:cs typeface="Calibri"/>
              </a:rPr>
              <a:t>into </a:t>
            </a:r>
            <a:r>
              <a:rPr lang="en-US" sz="2400" dirty="0">
                <a:latin typeface="Bernard MT Condensed" pitchFamily="18" charset="0"/>
                <a:cs typeface="Calibri"/>
              </a:rPr>
              <a:t>4</a:t>
            </a:r>
            <a:r>
              <a:rPr sz="2400" dirty="0" smtClean="0">
                <a:latin typeface="Bernard MT Condensed" pitchFamily="18" charset="0"/>
                <a:cs typeface="Calibri"/>
              </a:rPr>
              <a:t> </a:t>
            </a:r>
            <a:r>
              <a:rPr sz="2400" spc="-15" dirty="0">
                <a:latin typeface="Bernard MT Condensed" pitchFamily="18" charset="0"/>
                <a:cs typeface="Calibri"/>
              </a:rPr>
              <a:t>clusters</a:t>
            </a:r>
            <a:r>
              <a:rPr sz="2400" spc="-50" dirty="0">
                <a:latin typeface="Bernard MT Condensed" pitchFamily="18" charset="0"/>
                <a:cs typeface="Calibri"/>
              </a:rPr>
              <a:t> </a:t>
            </a:r>
            <a:r>
              <a:rPr sz="2400" dirty="0">
                <a:latin typeface="Bernard MT Condensed" pitchFamily="18" charset="0"/>
                <a:cs typeface="Calibri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 smtClean="0"/>
              <a:t> </a:t>
            </a:r>
            <a:r>
              <a:rPr lang="en-US" b="1" u="sng" dirty="0" smtClean="0"/>
              <a:t>Cluster </a:t>
            </a:r>
            <a:r>
              <a:rPr lang="en-US" b="1" u="sng" dirty="0"/>
              <a:t>0: </a:t>
            </a:r>
            <a:r>
              <a:rPr lang="en-US" dirty="0" err="1"/>
              <a:t>Neighbourhoods</a:t>
            </a:r>
            <a:r>
              <a:rPr lang="en-US" dirty="0"/>
              <a:t> with  low number to no existence  of shopping </a:t>
            </a:r>
            <a:r>
              <a:rPr lang="en-US" dirty="0" smtClean="0"/>
              <a:t>malls</a:t>
            </a:r>
            <a:r>
              <a:rPr lang="en-US" dirty="0"/>
              <a:t> 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1: </a:t>
            </a:r>
            <a:r>
              <a:rPr lang="en-US" dirty="0" err="1"/>
              <a:t>Neighbourhoods</a:t>
            </a:r>
            <a:r>
              <a:rPr lang="en-US" dirty="0"/>
              <a:t> with high concentration of shopping </a:t>
            </a:r>
            <a:r>
              <a:rPr lang="en-US" dirty="0" smtClean="0"/>
              <a:t>malls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r>
              <a:rPr lang="en-US" dirty="0"/>
              <a:t>with  equal concentration shopping </a:t>
            </a:r>
            <a:r>
              <a:rPr lang="en-US" dirty="0" smtClean="0"/>
              <a:t>malls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b="1" u="sng" dirty="0"/>
              <a:t>Cluster </a:t>
            </a:r>
            <a:r>
              <a:rPr lang="en-US" b="1" u="sng" dirty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/>
              <a:t>Neighbourhoods</a:t>
            </a:r>
            <a:r>
              <a:rPr lang="en-US" dirty="0" smtClean="0"/>
              <a:t> </a:t>
            </a:r>
            <a:r>
              <a:rPr lang="en-US" dirty="0"/>
              <a:t>with moderate shopping malls</a:t>
            </a:r>
          </a:p>
          <a:p>
            <a:pPr marL="469900" marR="5080" lvl="1">
              <a:lnSpc>
                <a:spcPts val="2590"/>
              </a:lnSpc>
              <a:spcBef>
                <a:spcPts val="530"/>
              </a:spcBef>
              <a:buSzPct val="95833"/>
              <a:tabLst>
                <a:tab pos="713105" algn="l"/>
              </a:tabLst>
            </a:pPr>
            <a:endParaRPr sz="240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09600"/>
            <a:ext cx="59436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Britannic Bold" pitchFamily="34" charset="0"/>
              </a:rPr>
              <a:t>Discussion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371600"/>
            <a:ext cx="9797415" cy="423705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/>
              <a:t>Main focusing shopping Mall </a:t>
            </a:r>
            <a:r>
              <a:rPr lang="en-US" sz="2400" dirty="0" smtClean="0"/>
              <a:t>around </a:t>
            </a:r>
            <a:r>
              <a:rPr lang="en-US" sz="2400" dirty="0"/>
              <a:t>the Bangalore </a:t>
            </a:r>
            <a:r>
              <a:rPr lang="en-US" sz="2400" dirty="0" smtClean="0"/>
              <a:t>city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>
                <a:latin typeface="Calibri"/>
                <a:cs typeface="Calibri"/>
              </a:rPr>
              <a:t>Cluster 2 has  equal focusing area where the all area is good for </a:t>
            </a:r>
            <a:r>
              <a:rPr lang="en-US" sz="2400" dirty="0" err="1" smtClean="0">
                <a:latin typeface="Calibri"/>
                <a:cs typeface="Calibri"/>
              </a:rPr>
              <a:t>openning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malls</a:t>
            </a:r>
            <a:endParaRPr lang="en-US" sz="240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/>
              <a:t> Property </a:t>
            </a:r>
            <a:r>
              <a:rPr lang="en-US" sz="2400" dirty="0"/>
              <a:t>developers are advised to avoid neighborhoods in cluster 2 which already have high concentration of shopping malls and suffering from intense competition.</a:t>
            </a:r>
            <a:endParaRPr lang="en-US" sz="2400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496820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>
                <a:latin typeface="Britannic Bold" pitchFamily="34" charset="0"/>
              </a:rPr>
              <a:t>Recommendations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165715" cy="3106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 smtClean="0">
                <a:latin typeface="Calibri"/>
                <a:cs typeface="Calibri"/>
              </a:rPr>
              <a:t>0 </a:t>
            </a:r>
            <a:r>
              <a:rPr sz="2400" dirty="0" smtClean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 smtClean="0">
                <a:latin typeface="Calibri"/>
                <a:cs typeface="Calibri"/>
              </a:rPr>
              <a:t>3 </a:t>
            </a:r>
            <a:r>
              <a:rPr sz="2400" dirty="0" smtClean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1</a:t>
            </a:r>
            <a:r>
              <a:rPr sz="2400" dirty="0" smtClean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competition</a:t>
            </a:r>
            <a:endParaRPr lang="en-US" sz="2400" spc="-5" dirty="0" smtClean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In cluster 2  is also a good area where the investors invest and start the  business but one thing keep in mind that in this area sell the different things 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latin typeface="Britannic Bold" pitchFamily="34" charset="0"/>
              </a:rPr>
              <a:t>Conclusion</a:t>
            </a:r>
            <a:endParaRPr sz="4400" dirty="0">
              <a:latin typeface="Britannic Bold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2644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US" sz="2400" dirty="0">
                <a:latin typeface="Calibri"/>
                <a:cs typeface="Calibri"/>
              </a:rPr>
              <a:t>0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mall</a:t>
            </a:r>
            <a:r>
              <a:rPr lang="en-US" sz="2400" dirty="0" smtClean="0">
                <a:latin typeface="Calibri"/>
                <a:cs typeface="Calibri"/>
              </a:rPr>
              <a:t>.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400" dirty="0" smtClean="0">
                <a:latin typeface="Calibri"/>
                <a:cs typeface="Calibri"/>
              </a:rPr>
              <a:t>Moreover , the start a new shopping complex or mall stakeholders should be checks and find the accurate area once again and then invest.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2329" y="533400"/>
            <a:ext cx="3426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400" dirty="0">
              <a:latin typeface="Britannic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468"/>
            <a:ext cx="12192000" cy="402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</TotalTime>
  <Words>522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Windows User</cp:lastModifiedBy>
  <cp:revision>7</cp:revision>
  <dcterms:created xsi:type="dcterms:W3CDTF">2019-07-11T05:39:27Z</dcterms:created>
  <dcterms:modified xsi:type="dcterms:W3CDTF">2019-07-11T06:38:45Z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2019-07-11T00:00:00Z</vt:filetime>
  </property>
</Properties>
</file>