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5" r:id="rId6"/>
    <p:sldId id="273" r:id="rId7"/>
    <p:sldId id="262" r:id="rId8"/>
    <p:sldId id="27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14A24-342A-4872-B013-0BA2D55B18C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53D33-4D9B-4649-9995-F1698BE74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6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8A94824-8183-43F1-B92F-08315A7806C4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57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7C3133B-8082-49B2-93CA-B5C7125CF90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133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2FA2A86-A309-4992-A11D-65B71D39875D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551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C1D1002-1595-423D-90C3-5E87F9CB0257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41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2A77CC-C6CD-4735-B3EB-704ECCE67E9C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766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6D79-4DB8-4C9A-8F10-9DD2DEF91EFF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40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70CF-B6FF-4661-91B9-53CF61BA594E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7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1706-766C-4D52-8269-0C65BBA6911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3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783B14-530F-4437-BDAA-DBE70A9C7E0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29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F5D-6826-4E89-AFF4-9793F33909E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02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6C7-2F77-40C0-BE74-0184286BA733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14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78C29-035B-4D46-A123-57B2FA3FD48A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66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86D4-06DE-4352-8A46-75531EC586F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1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A08C-E035-4BDD-A36F-D2FC9F4A394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BD61-9DDF-402D-862E-31AF86E983D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7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BAC7B6-6D4C-4041-8920-3A110BEC215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7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549C-6796-4B38-AB08-4F6AEAA2FFF8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1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FD44F1-7CA4-405B-A9D6-09E6D801C4B0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56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0C6D1BA-B401-4D6D-8723-A96A13A2A370}" type="slidenum">
              <a:rPr lang="en-US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016034" y="529047"/>
            <a:ext cx="8839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Gulim" pitchFamily="34" charset="-127"/>
              </a:rPr>
              <a:t>Introduction to ISTP 2024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/>
          </p:nvPr>
        </p:nvPicPr>
        <p:blipFill>
          <a:blip r:embed="rId3"/>
          <a:stretch>
            <a:fillRect/>
          </a:stretch>
        </p:blipFill>
        <p:spPr>
          <a:xfrm>
            <a:off x="2836650" y="1836148"/>
            <a:ext cx="7620000" cy="35283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422" y="5364480"/>
            <a:ext cx="2857500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1731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C1B440B-71AE-4500-BA74-37A3E4D1D0CF}" type="slidenum">
              <a:rPr lang="en-US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099" name="Text Box 22"/>
          <p:cNvSpPr txBox="1">
            <a:spLocks noChangeArrowheads="1"/>
          </p:cNvSpPr>
          <p:nvPr/>
        </p:nvSpPr>
        <p:spPr bwMode="auto">
          <a:xfrm>
            <a:off x="1700213" y="1748180"/>
            <a:ext cx="8763000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16002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16002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1600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1600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600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600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600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600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600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7D"/>
              </a:buClr>
              <a:buNone/>
            </a:pPr>
            <a:r>
              <a:rPr lang="en-US" altLang="ko-KR" sz="1800" dirty="0">
                <a:solidFill>
                  <a:srgbClr val="000000"/>
                </a:solidFill>
                <a:ea typeface="Gulim" panose="020B0600000101010101" pitchFamily="34" charset="-127"/>
              </a:rPr>
              <a:t>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7D"/>
              </a:buClr>
              <a:buFontTx/>
              <a:buChar char="•"/>
            </a:pPr>
            <a:endParaRPr lang="en-US" altLang="en-US" sz="1800" dirty="0">
              <a:solidFill>
                <a:srgbClr val="000000"/>
              </a:solidFill>
              <a:ea typeface="Gulim" panose="020B0600000101010101" pitchFamily="34" charset="-127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7D"/>
              </a:buClr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</a:rPr>
              <a:t> Course Name: Interactive Socio-Technical Practicum (ISTP)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7D"/>
              </a:buClr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</a:rPr>
              <a:t> Course Code: DP301P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7D"/>
              </a:buClr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</a:rPr>
              <a:t> Credits: 4 credit-course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7D"/>
              </a:buClr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</a:rPr>
              <a:t> Students intended for: </a:t>
            </a:r>
            <a:r>
              <a:rPr lang="en-US" altLang="en-US" sz="1800" dirty="0" err="1">
                <a:solidFill>
                  <a:srgbClr val="000000"/>
                </a:solidFill>
              </a:rPr>
              <a:t>B.Tech</a:t>
            </a:r>
            <a:r>
              <a:rPr lang="en-US" altLang="en-US" sz="1800" dirty="0">
                <a:solidFill>
                  <a:srgbClr val="000000"/>
                </a:solidFill>
              </a:rPr>
              <a:t>. (3</a:t>
            </a:r>
            <a:r>
              <a:rPr lang="en-US" altLang="en-US" sz="1800" baseline="30000" dirty="0">
                <a:solidFill>
                  <a:srgbClr val="000000"/>
                </a:solidFill>
              </a:rPr>
              <a:t>rd</a:t>
            </a:r>
            <a:r>
              <a:rPr lang="en-US" altLang="en-US" sz="1800" dirty="0">
                <a:solidFill>
                  <a:srgbClr val="000000"/>
                </a:solidFill>
              </a:rPr>
              <a:t> year – all branches)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7D"/>
              </a:buClr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</a:rPr>
              <a:t> Category: Elective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7D"/>
              </a:buClr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</a:rPr>
              <a:t> Pre requisite: Successful completion of 2</a:t>
            </a:r>
            <a:r>
              <a:rPr lang="en-US" altLang="en-US" sz="1800" baseline="30000" dirty="0">
                <a:solidFill>
                  <a:srgbClr val="000000"/>
                </a:solidFill>
              </a:rPr>
              <a:t>nd</a:t>
            </a:r>
            <a:r>
              <a:rPr lang="en-US" altLang="en-US" sz="1800" dirty="0">
                <a:solidFill>
                  <a:srgbClr val="000000"/>
                </a:solidFill>
              </a:rPr>
              <a:t> year Design practicum (IC201P)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7D"/>
              </a:buClr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</a:rPr>
              <a:t> Basket: Design and Innovation</a:t>
            </a:r>
          </a:p>
          <a:p>
            <a:pPr lvl="1" fontAlgn="base">
              <a:spcBef>
                <a:spcPct val="50000"/>
              </a:spcBef>
              <a:spcAft>
                <a:spcPct val="0"/>
              </a:spcAft>
              <a:buClr>
                <a:srgbClr val="00007D"/>
              </a:buClr>
              <a:buFontTx/>
              <a:buChar char="•"/>
            </a:pPr>
            <a:r>
              <a:rPr lang="en-US" altLang="en-US" sz="1400" b="1" dirty="0">
                <a:solidFill>
                  <a:srgbClr val="000000"/>
                </a:solidFill>
              </a:rPr>
              <a:t>Mandatory course for students aspiring to a </a:t>
            </a:r>
            <a:r>
              <a:rPr lang="en-US" altLang="en-US" sz="1400" b="1" dirty="0" err="1">
                <a:solidFill>
                  <a:srgbClr val="000000"/>
                </a:solidFill>
              </a:rPr>
              <a:t>B.Tech</a:t>
            </a:r>
            <a:r>
              <a:rPr lang="en-US" altLang="en-US" sz="1400" b="1" dirty="0">
                <a:solidFill>
                  <a:srgbClr val="000000"/>
                </a:solidFill>
              </a:rPr>
              <a:t> (Hons.) degree 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669335" y="557213"/>
            <a:ext cx="36022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000" b="1" dirty="0">
                <a:solidFill>
                  <a:srgbClr val="000000"/>
                </a:solidFill>
                <a:ea typeface="Gulim" panose="020B0600000101010101" pitchFamily="34" charset="-127"/>
              </a:rPr>
              <a:t>What is ISTP?</a:t>
            </a:r>
            <a:endParaRPr lang="en-IN" altLang="en-US" sz="4000" b="1" dirty="0">
              <a:solidFill>
                <a:srgbClr val="000000"/>
              </a:solidFill>
              <a:ea typeface="Gulim" panose="020B0600000101010101" pitchFamily="34" charset="-127"/>
            </a:endParaRPr>
          </a:p>
        </p:txBody>
      </p:sp>
      <p:sp>
        <p:nvSpPr>
          <p:cNvPr id="4101" name="AutoShape 6" descr="http://media-2.web.britannica.com/eb-media/70/15470-004-1D84924D.jpg"/>
          <p:cNvSpPr>
            <a:spLocks noChangeAspect="1" noChangeArrowheads="1"/>
          </p:cNvSpPr>
          <p:nvPr/>
        </p:nvSpPr>
        <p:spPr bwMode="auto">
          <a:xfrm>
            <a:off x="1700213" y="-509588"/>
            <a:ext cx="4095750" cy="10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18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E73C4E-50CA-4544-9E26-49C9CCB53460}" type="slidenum">
              <a:rPr lang="en-US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123" name="Text Box 22"/>
          <p:cNvSpPr txBox="1">
            <a:spLocks noChangeArrowheads="1"/>
          </p:cNvSpPr>
          <p:nvPr/>
        </p:nvSpPr>
        <p:spPr bwMode="auto">
          <a:xfrm>
            <a:off x="1714500" y="873126"/>
            <a:ext cx="8763000" cy="475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16002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16002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1600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1600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600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600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600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600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600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ea typeface="Gulim" panose="020B0600000101010101" pitchFamily="34" charset="-127"/>
            </a:endParaRPr>
          </a:p>
          <a:p>
            <a:pPr lvl="1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ea typeface="Gulim" panose="020B0600000101010101" pitchFamily="34" charset="-127"/>
            </a:endParaRPr>
          </a:p>
          <a:p>
            <a:pPr lvl="1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ea typeface="Gulim" panose="020B0600000101010101" pitchFamily="34" charset="-127"/>
            </a:endParaRPr>
          </a:p>
          <a:p>
            <a:pPr lvl="1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ea typeface="Gulim" panose="020B0600000101010101" pitchFamily="34" charset="-127"/>
              </a:rPr>
              <a:t>Development of useful products and technologies requires an understanding of the socio-economic context in which they will be used. </a:t>
            </a:r>
          </a:p>
          <a:p>
            <a:pPr lvl="1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ea typeface="Gulim" panose="020B0600000101010101" pitchFamily="34" charset="-127"/>
              </a:rPr>
              <a:t>Introduction of a technology in a society often changes the society.</a:t>
            </a:r>
          </a:p>
          <a:p>
            <a:pPr lvl="1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ea typeface="Gulim" panose="020B0600000101010101" pitchFamily="34" charset="-127"/>
              </a:rPr>
              <a:t>Therefore, essential that the technology leaders of tomorrow understand the interaction of society and technology. </a:t>
            </a:r>
          </a:p>
          <a:p>
            <a:pPr lvl="1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ea typeface="Gulim" panose="020B0600000101010101" pitchFamily="34" charset="-127"/>
              </a:rPr>
              <a:t>Problems in society often require simple solutions and can be resolved easily with the right technological intervention.</a:t>
            </a:r>
            <a:endParaRPr lang="en-US" altLang="ko-KR" dirty="0">
              <a:solidFill>
                <a:srgbClr val="000000"/>
              </a:solidFill>
              <a:ea typeface="Gulim" panose="020B0600000101010101" pitchFamily="34" charset="-127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464001" y="484337"/>
            <a:ext cx="30027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4000" b="1" dirty="0">
                <a:solidFill>
                  <a:srgbClr val="000000"/>
                </a:solidFill>
                <a:ea typeface="Gulim" panose="020B0600000101010101" pitchFamily="34" charset="-127"/>
              </a:rPr>
              <a:t>Why ISTP?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000" b="1" dirty="0">
                <a:solidFill>
                  <a:srgbClr val="000000"/>
                </a:solidFill>
                <a:ea typeface="Gulim" panose="020B0600000101010101" pitchFamily="34" charset="-127"/>
              </a:rPr>
              <a:t>I</a:t>
            </a:r>
            <a:endParaRPr lang="en-IN" altLang="en-US" sz="4000" b="1" dirty="0">
              <a:solidFill>
                <a:srgbClr val="000000"/>
              </a:solidFill>
              <a:ea typeface="Gulim" panose="020B0600000101010101" pitchFamily="34" charset="-127"/>
            </a:endParaRPr>
          </a:p>
        </p:txBody>
      </p:sp>
      <p:sp>
        <p:nvSpPr>
          <p:cNvPr id="5125" name="AutoShape 6" descr="http://media-2.web.britannica.com/eb-media/70/15470-004-1D84924D.jpg"/>
          <p:cNvSpPr>
            <a:spLocks noChangeAspect="1" noChangeArrowheads="1"/>
          </p:cNvSpPr>
          <p:nvPr/>
        </p:nvSpPr>
        <p:spPr bwMode="auto">
          <a:xfrm>
            <a:off x="1700213" y="-509588"/>
            <a:ext cx="4095750" cy="10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0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EAC9D31-AE4D-4C19-9F61-AD4F6B865516}" type="slidenum">
              <a:rPr lang="en-US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147" name="Text Box 22"/>
          <p:cNvSpPr txBox="1">
            <a:spLocks noChangeArrowheads="1"/>
          </p:cNvSpPr>
          <p:nvPr/>
        </p:nvSpPr>
        <p:spPr bwMode="auto">
          <a:xfrm>
            <a:off x="1714500" y="873125"/>
            <a:ext cx="8763000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16002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16002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1600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1600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600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600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600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600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600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800" dirty="0">
              <a:solidFill>
                <a:srgbClr val="000000"/>
              </a:solidFill>
              <a:ea typeface="Gulim" panose="020B0600000101010101" pitchFamily="34" charset="-127"/>
            </a:endParaRP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800" dirty="0">
              <a:solidFill>
                <a:srgbClr val="000000"/>
              </a:solidFill>
              <a:ea typeface="Gulim" panose="020B0600000101010101" pitchFamily="34" charset="-127"/>
            </a:endParaRP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800" dirty="0">
              <a:solidFill>
                <a:srgbClr val="000000"/>
              </a:solidFill>
              <a:ea typeface="Gulim" panose="020B0600000101010101" pitchFamily="34" charset="-127"/>
            </a:endParaRP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2000" dirty="0">
                <a:solidFill>
                  <a:srgbClr val="000000"/>
                </a:solidFill>
                <a:ea typeface="Gulim" panose="020B0600000101010101" pitchFamily="34" charset="-127"/>
              </a:rPr>
              <a:t>On a higher plane, ISTP is intended to </a:t>
            </a:r>
          </a:p>
          <a:p>
            <a:pPr lvl="1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0000"/>
                </a:solidFill>
                <a:ea typeface="Gulim" panose="020B0600000101010101" pitchFamily="34" charset="-127"/>
              </a:rPr>
              <a:t>Sensitize students with the problems around them in their society</a:t>
            </a:r>
          </a:p>
          <a:p>
            <a:pPr lvl="1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0000"/>
                </a:solidFill>
                <a:ea typeface="Gulim" panose="020B0600000101010101" pitchFamily="34" charset="-127"/>
              </a:rPr>
              <a:t>Develop a sense of responsibility by being the solution provider</a:t>
            </a:r>
          </a:p>
          <a:p>
            <a:pPr lvl="1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0000"/>
                </a:solidFill>
                <a:ea typeface="Gulim" panose="020B0600000101010101" pitchFamily="34" charset="-127"/>
              </a:rPr>
              <a:t>Nurture the qualities required to become an excellent engineer or technocrat who contributes to society in a variety of ways</a:t>
            </a:r>
          </a:p>
          <a:p>
            <a:pPr lvl="1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ea typeface="Gulim" panose="020B0600000101010101" pitchFamily="34" charset="-127"/>
            </a:endParaRP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ea typeface="Gulim" panose="020B0600000101010101" pitchFamily="34" charset="-127"/>
              </a:rPr>
              <a:t> Overall objective: to make a </a:t>
            </a:r>
            <a:r>
              <a:rPr lang="en-US" altLang="ko-KR" sz="2000" b="1" u="sng" dirty="0">
                <a:solidFill>
                  <a:srgbClr val="000000"/>
                </a:solidFill>
                <a:ea typeface="Gulim" panose="020B0600000101010101" pitchFamily="34" charset="-127"/>
              </a:rPr>
              <a:t>positive contribution </a:t>
            </a:r>
            <a:r>
              <a:rPr lang="en-US" altLang="ko-KR" sz="2000" dirty="0">
                <a:solidFill>
                  <a:srgbClr val="000000"/>
                </a:solidFill>
                <a:ea typeface="Gulim" panose="020B0600000101010101" pitchFamily="34" charset="-127"/>
              </a:rPr>
              <a:t>to our community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594628" y="452438"/>
            <a:ext cx="3002745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4000" b="1" dirty="0">
                <a:solidFill>
                  <a:srgbClr val="000000"/>
                </a:solidFill>
                <a:ea typeface="Gulim" panose="020B0600000101010101" pitchFamily="34" charset="-127"/>
              </a:rPr>
              <a:t>Why ISTP?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000" b="1" dirty="0">
                <a:solidFill>
                  <a:srgbClr val="000000"/>
                </a:solidFill>
                <a:ea typeface="Gulim" panose="020B0600000101010101" pitchFamily="34" charset="-127"/>
              </a:rPr>
              <a:t>II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2400" b="1" dirty="0">
              <a:solidFill>
                <a:srgbClr val="000000"/>
              </a:solidFill>
              <a:ea typeface="Gulim" panose="020B0600000101010101" pitchFamily="34" charset="-127"/>
            </a:endParaRPr>
          </a:p>
        </p:txBody>
      </p:sp>
      <p:sp>
        <p:nvSpPr>
          <p:cNvPr id="6149" name="AutoShape 6" descr="http://media-2.web.britannica.com/eb-media/70/15470-004-1D84924D.jpg"/>
          <p:cNvSpPr>
            <a:spLocks noChangeAspect="1" noChangeArrowheads="1"/>
          </p:cNvSpPr>
          <p:nvPr/>
        </p:nvSpPr>
        <p:spPr bwMode="auto">
          <a:xfrm>
            <a:off x="1700213" y="-509588"/>
            <a:ext cx="4095750" cy="10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5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457199"/>
            <a:ext cx="10972800" cy="514241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4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ISTP students do?</a:t>
            </a:r>
          </a:p>
          <a:p>
            <a:pPr algn="ctr"/>
            <a:endParaRPr lang="en-US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Explore the various issues/problems of society.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Propose technology-based solutions for these.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Evaluate the proposed solutions from the: </a:t>
            </a:r>
          </a:p>
          <a:p>
            <a:pPr lvl="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Social </a:t>
            </a:r>
          </a:p>
          <a:p>
            <a:pPr lvl="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Technical</a:t>
            </a:r>
          </a:p>
          <a:p>
            <a:pPr lvl="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Economic</a:t>
            </a:r>
          </a:p>
          <a:p>
            <a:pPr lvl="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Environmental </a:t>
            </a:r>
          </a:p>
          <a:p>
            <a:pPr marL="384048" lvl="2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and other aspects.</a:t>
            </a:r>
          </a:p>
          <a:p>
            <a:pPr marL="384048" lvl="2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ko-KR" sz="2900" dirty="0">
              <a:solidFill>
                <a:srgbClr val="000000"/>
              </a:solidFill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  <a:p>
            <a:pPr algn="ctr"/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783B14-530F-4437-BDAA-DBE70A9C7E0F}" type="slidenum">
              <a:rPr lang="en-US" altLang="en-US" smtClean="0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77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ISTP students collaborate with students from WPI, USA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https://www.wpi.edu/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783B14-530F-4437-BDAA-DBE70A9C7E0F}" type="slidenum">
              <a:rPr lang="en-US" altLang="en-US" smtClean="0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06" y="0"/>
            <a:ext cx="2428875" cy="1876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59989"/>
            <a:ext cx="10972800" cy="330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2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0B7F832-60CF-4AD0-ADBF-63019C932A8E}" type="slidenum">
              <a:rPr lang="en-US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8195" name="Text Box 22"/>
          <p:cNvSpPr txBox="1">
            <a:spLocks noChangeArrowheads="1"/>
          </p:cNvSpPr>
          <p:nvPr/>
        </p:nvSpPr>
        <p:spPr bwMode="auto">
          <a:xfrm>
            <a:off x="1714500" y="1363663"/>
            <a:ext cx="885825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16002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16002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1600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1600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600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600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600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600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600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7D"/>
              </a:buClr>
              <a:buFontTx/>
              <a:buChar char="•"/>
            </a:pPr>
            <a:r>
              <a:rPr lang="en-US" altLang="ko-KR" sz="1800" b="1" dirty="0">
                <a:ea typeface="Gulim" panose="020B0600000101010101" pitchFamily="34" charset="-127"/>
              </a:rPr>
              <a:t>Pre-Prep </a:t>
            </a:r>
          </a:p>
          <a:p>
            <a:pPr lvl="1" fontAlgn="base">
              <a:spcBef>
                <a:spcPct val="50000"/>
              </a:spcBef>
              <a:spcAft>
                <a:spcPct val="0"/>
              </a:spcAft>
              <a:buClr>
                <a:srgbClr val="00007D"/>
              </a:buClr>
              <a:buFontTx/>
              <a:buChar char="•"/>
            </a:pPr>
            <a:r>
              <a:rPr lang="en-US" altLang="ko-KR" sz="1400" dirty="0">
                <a:solidFill>
                  <a:srgbClr val="000000"/>
                </a:solidFill>
                <a:ea typeface="Gulim" panose="020B0600000101010101" pitchFamily="34" charset="-127"/>
              </a:rPr>
              <a:t>Beginning from January onwards, students will start working closely with their mentors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7D"/>
              </a:buClr>
              <a:buFontTx/>
              <a:buChar char="•"/>
            </a:pPr>
            <a:r>
              <a:rPr lang="en-US" altLang="en-US" sz="1800" b="1" dirty="0">
                <a:solidFill>
                  <a:srgbClr val="000000"/>
                </a:solidFill>
              </a:rPr>
              <a:t>Lectures</a:t>
            </a:r>
          </a:p>
          <a:p>
            <a:pPr lvl="1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</a:rPr>
              <a:t>All lectures will be covered from January to early March.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7D"/>
              </a:buClr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</a:rPr>
              <a:t>Field work</a:t>
            </a:r>
          </a:p>
          <a:p>
            <a:pPr lvl="1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</a:rPr>
              <a:t>Field work is supposed to be done outdoors, wherein the students interact with the society.</a:t>
            </a:r>
          </a:p>
          <a:p>
            <a:pPr lvl="1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</a:rPr>
              <a:t>Maintain uniform notebooks for data collection (notebook to be submitted at the end of the semester).</a:t>
            </a:r>
          </a:p>
          <a:p>
            <a:pPr lvl="1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</a:rPr>
              <a:t>Use audio recordings, video recordings, photos, etc. (to be submitted at the end of the semester).</a:t>
            </a:r>
          </a:p>
          <a:p>
            <a:pPr lvl="1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</a:rPr>
              <a:t>Document the work well in a structured way!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7D"/>
              </a:buClr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</a:rPr>
              <a:t>Meeting with faculty mentors</a:t>
            </a:r>
          </a:p>
          <a:p>
            <a:pPr lvl="1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</a:rPr>
              <a:t>Have periodical meetings with the faculty mentors and discuss the project.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7D"/>
              </a:buClr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</a:rPr>
              <a:t>Feedback from coordinators</a:t>
            </a:r>
          </a:p>
          <a:p>
            <a:pPr lvl="1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</a:rPr>
              <a:t>There will be opportunities for presentation of your work where you will get feedback from coordinators. 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3665" y="452439"/>
            <a:ext cx="48846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000" b="1" dirty="0">
                <a:solidFill>
                  <a:srgbClr val="000000"/>
                </a:solidFill>
                <a:ea typeface="Gulim" panose="020B0600000101010101" pitchFamily="34" charset="-127"/>
              </a:rPr>
              <a:t>Class Methodology</a:t>
            </a:r>
          </a:p>
        </p:txBody>
      </p:sp>
      <p:sp>
        <p:nvSpPr>
          <p:cNvPr id="8197" name="AutoShape 6" descr="http://media-2.web.britannica.com/eb-media/70/15470-004-1D84924D.jpg"/>
          <p:cNvSpPr>
            <a:spLocks noChangeAspect="1" noChangeArrowheads="1"/>
          </p:cNvSpPr>
          <p:nvPr/>
        </p:nvSpPr>
        <p:spPr bwMode="auto">
          <a:xfrm>
            <a:off x="1700213" y="-509588"/>
            <a:ext cx="4095750" cy="10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53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EEEB2D-3A91-EC60-3404-38B7A73C2CB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Tentative Lecture Schedule</a:t>
            </a:r>
            <a:endParaRPr lang="en-IN" sz="5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B20BAD-CEFB-1108-DF40-161B957AA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783B14-530F-4437-BDAA-DBE70A9C7E0F}" type="slidenum">
              <a:rPr lang="en-US" altLang="en-US" smtClean="0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171479-AFC7-8576-01CF-FAB9990AC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766678"/>
              </p:ext>
            </p:extLst>
          </p:nvPr>
        </p:nvGraphicFramePr>
        <p:xfrm>
          <a:off x="3319974" y="2236762"/>
          <a:ext cx="4414226" cy="32637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798">
                  <a:extLst>
                    <a:ext uri="{9D8B030D-6E8A-4147-A177-3AD203B41FA5}">
                      <a16:colId xmlns:a16="http://schemas.microsoft.com/office/drawing/2014/main" val="3079383215"/>
                    </a:ext>
                  </a:extLst>
                </a:gridCol>
                <a:gridCol w="3621428">
                  <a:extLst>
                    <a:ext uri="{9D8B030D-6E8A-4147-A177-3AD203B41FA5}">
                      <a16:colId xmlns:a16="http://schemas.microsoft.com/office/drawing/2014/main" val="245097416"/>
                    </a:ext>
                  </a:extLst>
                </a:gridCol>
              </a:tblGrid>
              <a:tr h="407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Date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Topic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1712836"/>
                  </a:ext>
                </a:extLst>
              </a:tr>
              <a:tr h="407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19 Jan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ker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What is Research? Introduction to ISTP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3311982"/>
                  </a:ext>
                </a:extLst>
              </a:tr>
              <a:tr h="407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2 Feb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ker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Writing the Introduction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3388401"/>
                  </a:ext>
                </a:extLst>
              </a:tr>
              <a:tr h="407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9 Feb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ker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Literature Review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8368732"/>
                  </a:ext>
                </a:extLst>
              </a:tr>
              <a:tr h="407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16 Feb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ker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Quantitative Methods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9112341"/>
                  </a:ext>
                </a:extLst>
              </a:tr>
              <a:tr h="407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23 Feb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ker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Research Outcomes and Ethics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4513055"/>
                  </a:ext>
                </a:extLst>
              </a:tr>
              <a:tr h="407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 March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ker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Qualitative Methods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8589332"/>
                  </a:ext>
                </a:extLst>
              </a:tr>
              <a:tr h="407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8 March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kern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Quiz 1: 25% of the grade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0847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97ADD4-3E6A-95E9-6255-551954026538}"/>
              </a:ext>
            </a:extLst>
          </p:cNvPr>
          <p:cNvSpPr txBox="1"/>
          <p:nvPr/>
        </p:nvSpPr>
        <p:spPr>
          <a:xfrm>
            <a:off x="4506615" y="5794260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 2-4pm, A18-2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63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457200"/>
            <a:ext cx="11460480" cy="6590714"/>
          </a:xfrm>
        </p:spPr>
        <p:txBody>
          <a:bodyPr>
            <a:normAutofit/>
          </a:bodyPr>
          <a:lstStyle/>
          <a:p>
            <a:pPr algn="ctr"/>
            <a:r>
              <a:rPr lang="en-US" sz="6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Pattern </a:t>
            </a:r>
          </a:p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/>
              <a:t> </a:t>
            </a:r>
            <a:endParaRPr lang="en-US" dirty="0"/>
          </a:p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783B14-530F-4437-BDAA-DBE70A9C7E0F}" type="slidenum">
              <a:rPr lang="en-US" altLang="en-US" smtClean="0">
                <a:solidFill>
                  <a:srgbClr val="000000"/>
                </a:solidFill>
              </a:rPr>
              <a:pPr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EE47660-D365-E7C7-9898-EE9D1FDDD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087" y="2567489"/>
            <a:ext cx="12146849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BF681-0E4E-244A-EE22-8D9A48538E1D}"/>
              </a:ext>
            </a:extLst>
          </p:cNvPr>
          <p:cNvSpPr txBox="1"/>
          <p:nvPr/>
        </p:nvSpPr>
        <p:spPr>
          <a:xfrm>
            <a:off x="916634" y="1988896"/>
            <a:ext cx="29964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Quiz 1: 25% [based on 1 credit course module]</a:t>
            </a:r>
            <a:endParaRPr lang="en-US" sz="1800" dirty="0"/>
          </a:p>
          <a:p>
            <a:r>
              <a:rPr lang="en-GB" sz="1800" dirty="0"/>
              <a:t> </a:t>
            </a:r>
          </a:p>
          <a:p>
            <a:r>
              <a:rPr lang="en-GB" sz="1800" b="1" dirty="0"/>
              <a:t>Presentation and Paper Submission: 75% </a:t>
            </a:r>
            <a:r>
              <a:rPr lang="en-GB" sz="1800" dirty="0"/>
              <a:t>[ for 3 credit practical component]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------</a:t>
            </a: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Total 100%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*Attendance requirement 80% including scheduled lectures and workshops.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32181F-1280-5BD5-D060-C7588C9A0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8" y="1972056"/>
            <a:ext cx="5817108" cy="442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534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1403</TotalTime>
  <Words>520</Words>
  <Application>Microsoft Office PowerPoint</Application>
  <PresentationFormat>Widescreen</PresentationFormat>
  <Paragraphs>114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Gulim</vt:lpstr>
      <vt:lpstr>Arial</vt:lpstr>
      <vt:lpstr>Arial Black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Devika Sethi</dc:creator>
  <cp:lastModifiedBy>Rajeshwari Dutt</cp:lastModifiedBy>
  <cp:revision>28</cp:revision>
  <dcterms:created xsi:type="dcterms:W3CDTF">2016-11-28T05:33:36Z</dcterms:created>
  <dcterms:modified xsi:type="dcterms:W3CDTF">2024-02-05T06:28:14Z</dcterms:modified>
</cp:coreProperties>
</file>