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9" r:id="rId3"/>
    <p:sldId id="257" r:id="rId4"/>
    <p:sldId id="258" r:id="rId5"/>
    <p:sldId id="261" r:id="rId6"/>
    <p:sldId id="262" r:id="rId7"/>
    <p:sldId id="270" r:id="rId8"/>
    <p:sldId id="272" r:id="rId9"/>
    <p:sldId id="281" r:id="rId10"/>
    <p:sldId id="273" r:id="rId11"/>
    <p:sldId id="275" r:id="rId12"/>
    <p:sldId id="276" r:id="rId13"/>
    <p:sldId id="277" r:id="rId14"/>
    <p:sldId id="279" r:id="rId15"/>
    <p:sldId id="280" r:id="rId16"/>
    <p:sldId id="263"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p:cViewPr varScale="1">
        <p:scale>
          <a:sx n="74" d="100"/>
          <a:sy n="74"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E3A57-FF82-4140-95C5-61F4B234736B}" type="datetimeFigureOut">
              <a:rPr lang="en-US" smtClean="0"/>
              <a:t>2/23/24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9238C-EF06-42F5-A5E4-D7F4EF550254}" type="slidenum">
              <a:rPr lang="en-US" smtClean="0"/>
              <a:t>‹#›</a:t>
            </a:fld>
            <a:endParaRPr lang="en-US"/>
          </a:p>
        </p:txBody>
      </p:sp>
    </p:spTree>
    <p:extLst>
      <p:ext uri="{BB962C8B-B14F-4D97-AF65-F5344CB8AC3E}">
        <p14:creationId xmlns:p14="http://schemas.microsoft.com/office/powerpoint/2010/main" val="90881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C66677-F0A7-4565-8FD1-5AC0DFF23A55}" type="slidenum">
              <a:rPr lang="en-US"/>
              <a:pPr eaLnBrk="1" hangingPunct="1"/>
              <a:t>11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311376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EFBED8B-3945-4F31-B909-6408BE839CF0}" type="slidenum">
              <a:rPr lang="en-US"/>
              <a:pPr eaLnBrk="1" hangingPunct="1"/>
              <a:t>12</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887337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470FF6-9B54-4BF9-AAAE-3BCA37FC267B}" type="slidenum">
              <a:rPr lang="en-US"/>
              <a:pPr eaLnBrk="1" hangingPunct="1"/>
              <a:t>13</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730563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7481B6-F000-4710-9B0A-6DAEF37E32E5}" type="slidenum">
              <a:rPr lang="en-US"/>
              <a:pPr eaLnBrk="1" hangingPunct="1"/>
              <a:t>14</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763814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3331DC-20E4-4525-9E0E-2B43747E0C6A}" type="slidenum">
              <a:rPr lang="en-US"/>
              <a:pPr eaLnBrk="1" hangingPunct="1"/>
              <a:t>15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533232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F78141E-F8E6-4FB8-BAC5-AB739AD66BB5}" type="datetimeFigureOut">
              <a:rPr lang="en-US" smtClean="0"/>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28DAA-EF48-4B79-94F0-B13B3B5B5E6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587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8141E-F8E6-4FB8-BAC5-AB739AD66BB5}" type="datetimeFigureOut">
              <a:rPr lang="en-US" smtClean="0"/>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28DAA-EF48-4B79-94F0-B13B3B5B5E65}" type="slidenum">
              <a:rPr lang="en-US" smtClean="0"/>
              <a:t>‹#›</a:t>
            </a:fld>
            <a:endParaRPr lang="en-US"/>
          </a:p>
        </p:txBody>
      </p:sp>
    </p:spTree>
    <p:extLst>
      <p:ext uri="{BB962C8B-B14F-4D97-AF65-F5344CB8AC3E}">
        <p14:creationId xmlns:p14="http://schemas.microsoft.com/office/powerpoint/2010/main" val="190359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8141E-F8E6-4FB8-BAC5-AB739AD66BB5}" type="datetimeFigureOut">
              <a:rPr lang="en-US" smtClean="0"/>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28DAA-EF48-4B79-94F0-B13B3B5B5E6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76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8141E-F8E6-4FB8-BAC5-AB739AD66BB5}" type="datetimeFigureOut">
              <a:rPr lang="en-US" smtClean="0"/>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28DAA-EF48-4B79-94F0-B13B3B5B5E65}" type="slidenum">
              <a:rPr lang="en-US" smtClean="0"/>
              <a:t>‹#›</a:t>
            </a:fld>
            <a:endParaRPr lang="en-US"/>
          </a:p>
        </p:txBody>
      </p:sp>
    </p:spTree>
    <p:extLst>
      <p:ext uri="{BB962C8B-B14F-4D97-AF65-F5344CB8AC3E}">
        <p14:creationId xmlns:p14="http://schemas.microsoft.com/office/powerpoint/2010/main" val="175650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78141E-F8E6-4FB8-BAC5-AB739AD66BB5}" type="datetimeFigureOut">
              <a:rPr lang="en-US" smtClean="0"/>
              <a:t>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28DAA-EF48-4B79-94F0-B13B3B5B5E6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78141E-F8E6-4FB8-BAC5-AB739AD66BB5}" type="datetimeFigureOut">
              <a:rPr lang="en-US" smtClean="0"/>
              <a:t>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28DAA-EF48-4B79-94F0-B13B3B5B5E65}" type="slidenum">
              <a:rPr lang="en-US" smtClean="0"/>
              <a:t>‹#›</a:t>
            </a:fld>
            <a:endParaRPr lang="en-US"/>
          </a:p>
        </p:txBody>
      </p:sp>
    </p:spTree>
    <p:extLst>
      <p:ext uri="{BB962C8B-B14F-4D97-AF65-F5344CB8AC3E}">
        <p14:creationId xmlns:p14="http://schemas.microsoft.com/office/powerpoint/2010/main" val="7339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78141E-F8E6-4FB8-BAC5-AB739AD66BB5}" type="datetimeFigureOut">
              <a:rPr lang="en-US" smtClean="0"/>
              <a:t>2/23/24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728DAA-EF48-4B79-94F0-B13B3B5B5E65}" type="slidenum">
              <a:rPr lang="en-US" smtClean="0"/>
              <a:t>‹#›</a:t>
            </a:fld>
            <a:endParaRPr lang="en-US"/>
          </a:p>
        </p:txBody>
      </p:sp>
    </p:spTree>
    <p:extLst>
      <p:ext uri="{BB962C8B-B14F-4D97-AF65-F5344CB8AC3E}">
        <p14:creationId xmlns:p14="http://schemas.microsoft.com/office/powerpoint/2010/main" val="4165654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78141E-F8E6-4FB8-BAC5-AB739AD66BB5}" type="datetimeFigureOut">
              <a:rPr lang="en-US" smtClean="0"/>
              <a:t>2/23/24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728DAA-EF48-4B79-94F0-B13B3B5B5E65}" type="slidenum">
              <a:rPr lang="en-US" smtClean="0"/>
              <a:t>‹#›</a:t>
            </a:fld>
            <a:endParaRPr lang="en-US"/>
          </a:p>
        </p:txBody>
      </p:sp>
    </p:spTree>
    <p:extLst>
      <p:ext uri="{BB962C8B-B14F-4D97-AF65-F5344CB8AC3E}">
        <p14:creationId xmlns:p14="http://schemas.microsoft.com/office/powerpoint/2010/main" val="23254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8141E-F8E6-4FB8-BAC5-AB739AD66BB5}" type="datetimeFigureOut">
              <a:rPr lang="en-US" smtClean="0"/>
              <a:t>2/23/24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728DAA-EF48-4B79-94F0-B13B3B5B5E65}" type="slidenum">
              <a:rPr lang="en-US" smtClean="0"/>
              <a:t>‹#›</a:t>
            </a:fld>
            <a:endParaRPr lang="en-US"/>
          </a:p>
        </p:txBody>
      </p:sp>
    </p:spTree>
    <p:extLst>
      <p:ext uri="{BB962C8B-B14F-4D97-AF65-F5344CB8AC3E}">
        <p14:creationId xmlns:p14="http://schemas.microsoft.com/office/powerpoint/2010/main" val="375422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8141E-F8E6-4FB8-BAC5-AB739AD66BB5}" type="datetimeFigureOut">
              <a:rPr lang="en-US" smtClean="0"/>
              <a:t>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28DAA-EF48-4B79-94F0-B13B3B5B5E65}" type="slidenum">
              <a:rPr lang="en-US" smtClean="0"/>
              <a:t>‹#›</a:t>
            </a:fld>
            <a:endParaRPr lang="en-US"/>
          </a:p>
        </p:txBody>
      </p:sp>
    </p:spTree>
    <p:extLst>
      <p:ext uri="{BB962C8B-B14F-4D97-AF65-F5344CB8AC3E}">
        <p14:creationId xmlns:p14="http://schemas.microsoft.com/office/powerpoint/2010/main" val="138072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78141E-F8E6-4FB8-BAC5-AB739AD66BB5}" type="datetimeFigureOut">
              <a:rPr lang="en-US" smtClean="0"/>
              <a:t>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28DAA-EF48-4B79-94F0-B13B3B5B5E6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24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F78141E-F8E6-4FB8-BAC5-AB739AD66BB5}" type="datetimeFigureOut">
              <a:rPr lang="en-US" smtClean="0"/>
              <a:t>2/23/24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3728DAA-EF48-4B79-94F0-B13B3B5B5E6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851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slideshare.net/aewinger/plagiarism-types?qid=0b5e4ab0-2a5e-4dab-a163-43b7b0bf7429&amp;v=default&amp;b=&amp;from_search=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lideshare.net/aewinger/plagiarism-types?qid=0b5e4ab0-2a5e-4dab-a163-43b7b0bf7429&amp;v=default&amp;b=&amp;from_search=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Plagiarism and how to avoid it</a:t>
            </a:r>
          </a:p>
        </p:txBody>
      </p:sp>
      <p:sp>
        <p:nvSpPr>
          <p:cNvPr id="3" name="Subtitle 2"/>
          <p:cNvSpPr>
            <a:spLocks noGrp="1"/>
          </p:cNvSpPr>
          <p:nvPr>
            <p:ph type="subTitle" idx="1"/>
          </p:nvPr>
        </p:nvSpPr>
        <p:spPr/>
        <p:txBody>
          <a:bodyPr/>
          <a:lstStyle/>
          <a:p>
            <a:r>
              <a:rPr lang="en-US" dirty="0"/>
              <a:t>ISTP LECTURE</a:t>
            </a:r>
          </a:p>
        </p:txBody>
      </p:sp>
    </p:spTree>
    <p:extLst>
      <p:ext uri="{BB962C8B-B14F-4D97-AF65-F5344CB8AC3E}">
        <p14:creationId xmlns:p14="http://schemas.microsoft.com/office/powerpoint/2010/main" val="1365210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quote</a:t>
            </a:r>
          </a:p>
        </p:txBody>
      </p:sp>
      <p:sp>
        <p:nvSpPr>
          <p:cNvPr id="3" name="Content Placeholder 2"/>
          <p:cNvSpPr>
            <a:spLocks noGrp="1"/>
          </p:cNvSpPr>
          <p:nvPr>
            <p:ph idx="1"/>
          </p:nvPr>
        </p:nvSpPr>
        <p:spPr>
          <a:xfrm>
            <a:off x="1024128" y="2298879"/>
            <a:ext cx="9720073" cy="4023360"/>
          </a:xfrm>
        </p:spPr>
        <p:txBody>
          <a:bodyPr/>
          <a:lstStyle/>
          <a:p>
            <a:r>
              <a:rPr lang="en-US" sz="3200" dirty="0"/>
              <a:t>Deep in the tropical forest of Guatemala lie the remains of one of the great centers of Pre-Columbian civilization and one of the foremost archaeological sites in all the world. Its modern name is Tikal, but when it was the capital of one of the most powerful of all Maya kingdoms, it was known as </a:t>
            </a:r>
            <a:r>
              <a:rPr lang="en-US" sz="3200" dirty="0" err="1"/>
              <a:t>Mutul</a:t>
            </a:r>
            <a:r>
              <a:rPr lang="en-US" sz="3200" dirty="0"/>
              <a:t>.</a:t>
            </a:r>
          </a:p>
          <a:p>
            <a:pPr lvl="1"/>
            <a:r>
              <a:rPr lang="en-US" dirty="0"/>
              <a:t>Robert Sharer, The Ancient Maya (2006)</a:t>
            </a:r>
          </a:p>
        </p:txBody>
      </p:sp>
    </p:spTree>
    <p:extLst>
      <p:ext uri="{BB962C8B-B14F-4D97-AF65-F5344CB8AC3E}">
        <p14:creationId xmlns:p14="http://schemas.microsoft.com/office/powerpoint/2010/main" val="3819492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Right or Wrong?</a:t>
            </a:r>
          </a:p>
        </p:txBody>
      </p:sp>
      <p:sp>
        <p:nvSpPr>
          <p:cNvPr id="10243" name="Rectangle 3"/>
          <p:cNvSpPr>
            <a:spLocks noGrp="1" noChangeArrowheads="1"/>
          </p:cNvSpPr>
          <p:nvPr>
            <p:ph type="body" idx="1"/>
          </p:nvPr>
        </p:nvSpPr>
        <p:spPr/>
        <p:txBody>
          <a:bodyPr/>
          <a:lstStyle/>
          <a:p>
            <a:pPr>
              <a:buNone/>
            </a:pPr>
            <a:r>
              <a:rPr lang="en-US" sz="4000" dirty="0"/>
              <a:t>Guatemala is home to one of the most important Mayan ruins. Its modern name is Tikal, but when it was the capital of one of the most powerful of all Maya kingdoms, it was known as </a:t>
            </a:r>
            <a:r>
              <a:rPr lang="en-US" sz="4000" dirty="0" err="1"/>
              <a:t>Mutul</a:t>
            </a:r>
            <a:r>
              <a:rPr lang="en-US" sz="4000" dirty="0"/>
              <a:t>.</a:t>
            </a:r>
          </a:p>
          <a:p>
            <a:pPr>
              <a:buNone/>
            </a:pPr>
            <a:r>
              <a:rPr lang="en-US" sz="4000" dirty="0">
                <a:solidFill>
                  <a:srgbClr val="FF0000"/>
                </a:solidFill>
              </a:rPr>
              <a:t>WRONG!</a:t>
            </a:r>
          </a:p>
        </p:txBody>
      </p:sp>
    </p:spTree>
    <p:extLst>
      <p:ext uri="{BB962C8B-B14F-4D97-AF65-F5344CB8AC3E}">
        <p14:creationId xmlns:p14="http://schemas.microsoft.com/office/powerpoint/2010/main" val="352425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solidFill>
                  <a:srgbClr val="FF0000"/>
                </a:solidFill>
              </a:rPr>
              <a:t>Should have been in quotes!</a:t>
            </a:r>
          </a:p>
        </p:txBody>
      </p:sp>
      <p:sp>
        <p:nvSpPr>
          <p:cNvPr id="11267" name="Rectangle 3"/>
          <p:cNvSpPr>
            <a:spLocks noGrp="1" noChangeArrowheads="1"/>
          </p:cNvSpPr>
          <p:nvPr>
            <p:ph type="body" idx="1"/>
          </p:nvPr>
        </p:nvSpPr>
        <p:spPr>
          <a:xfrm>
            <a:off x="1030825" y="2247363"/>
            <a:ext cx="9720073" cy="4023360"/>
          </a:xfrm>
        </p:spPr>
        <p:txBody>
          <a:bodyPr>
            <a:normAutofit/>
          </a:bodyPr>
          <a:lstStyle/>
          <a:p>
            <a:pPr>
              <a:buNone/>
            </a:pPr>
            <a:r>
              <a:rPr lang="en-US" sz="4000" dirty="0"/>
              <a:t>Guatemala is home to one of the most important Mayan ruins. </a:t>
            </a:r>
            <a:r>
              <a:rPr lang="en-US" sz="4000" dirty="0">
                <a:solidFill>
                  <a:srgbClr val="FF0000"/>
                </a:solidFill>
              </a:rPr>
              <a:t>“Its modern name is Tikal, but when it was the capital of one of the most powerful of all Maya kingdoms, it was known as </a:t>
            </a:r>
            <a:r>
              <a:rPr lang="en-US" sz="4000" dirty="0" err="1">
                <a:solidFill>
                  <a:srgbClr val="FF0000"/>
                </a:solidFill>
              </a:rPr>
              <a:t>Mutul</a:t>
            </a:r>
            <a:r>
              <a:rPr lang="en-US" sz="4000" dirty="0">
                <a:solidFill>
                  <a:srgbClr val="FF0000"/>
                </a:solidFill>
              </a:rPr>
              <a:t>.”</a:t>
            </a:r>
          </a:p>
          <a:p>
            <a:pPr eaLnBrk="1" hangingPunct="1">
              <a:buFontTx/>
              <a:buNone/>
            </a:pPr>
            <a:r>
              <a:rPr lang="en-US" sz="4000" dirty="0"/>
              <a:t> </a:t>
            </a:r>
            <a:endParaRPr lang="en-US" sz="4000" dirty="0">
              <a:solidFill>
                <a:srgbClr val="FF0000"/>
              </a:solidFill>
            </a:endParaRPr>
          </a:p>
        </p:txBody>
      </p:sp>
    </p:spTree>
    <p:extLst>
      <p:ext uri="{BB962C8B-B14F-4D97-AF65-F5344CB8AC3E}">
        <p14:creationId xmlns:p14="http://schemas.microsoft.com/office/powerpoint/2010/main" val="4063020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solidFill>
                  <a:srgbClr val="FF0000"/>
                </a:solidFill>
              </a:rPr>
              <a:t>Should have credited source!</a:t>
            </a:r>
          </a:p>
        </p:txBody>
      </p:sp>
      <p:sp>
        <p:nvSpPr>
          <p:cNvPr id="12291" name="Rectangle 3"/>
          <p:cNvSpPr>
            <a:spLocks noGrp="1" noChangeArrowheads="1"/>
          </p:cNvSpPr>
          <p:nvPr>
            <p:ph type="body" idx="1"/>
          </p:nvPr>
        </p:nvSpPr>
        <p:spPr/>
        <p:txBody>
          <a:bodyPr/>
          <a:lstStyle/>
          <a:p>
            <a:pPr>
              <a:buNone/>
            </a:pPr>
            <a:r>
              <a:rPr lang="en-US" sz="4000" dirty="0"/>
              <a:t>Guatemala is home to one of the most important Mayan ruins. </a:t>
            </a:r>
            <a:r>
              <a:rPr lang="en-US" sz="4000" dirty="0">
                <a:solidFill>
                  <a:srgbClr val="FF0000"/>
                </a:solidFill>
              </a:rPr>
              <a:t>According to Robert Sharer</a:t>
            </a:r>
            <a:r>
              <a:rPr lang="en-US" sz="4000" dirty="0"/>
              <a:t>, “Its modern name is Tikal, but when it was the capital of one of the most powerful of all Maya kingdoms, it was known as </a:t>
            </a:r>
            <a:r>
              <a:rPr lang="en-US" sz="4000" dirty="0" err="1"/>
              <a:t>Mutul</a:t>
            </a:r>
            <a:r>
              <a:rPr lang="en-US" sz="4000" dirty="0"/>
              <a:t>.” </a:t>
            </a:r>
          </a:p>
        </p:txBody>
      </p:sp>
    </p:spTree>
    <p:extLst>
      <p:ext uri="{BB962C8B-B14F-4D97-AF65-F5344CB8AC3E}">
        <p14:creationId xmlns:p14="http://schemas.microsoft.com/office/powerpoint/2010/main" val="1784367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Right or Wrong?</a:t>
            </a:r>
          </a:p>
        </p:txBody>
      </p:sp>
      <p:sp>
        <p:nvSpPr>
          <p:cNvPr id="13315" name="Rectangle 3"/>
          <p:cNvSpPr>
            <a:spLocks noGrp="1" noChangeArrowheads="1"/>
          </p:cNvSpPr>
          <p:nvPr>
            <p:ph type="body" idx="1"/>
          </p:nvPr>
        </p:nvSpPr>
        <p:spPr/>
        <p:txBody>
          <a:bodyPr>
            <a:normAutofit lnSpcReduction="10000"/>
          </a:bodyPr>
          <a:lstStyle/>
          <a:p>
            <a:pPr>
              <a:buNone/>
            </a:pPr>
            <a:r>
              <a:rPr lang="en-US" sz="4000" dirty="0"/>
              <a:t>Guatemala is home to one of the most important Mayan ruins. The modern name of this ruin is Tikal, but it was known as </a:t>
            </a:r>
            <a:r>
              <a:rPr lang="en-US" sz="4000" dirty="0" err="1"/>
              <a:t>Mutul</a:t>
            </a:r>
            <a:r>
              <a:rPr lang="en-US" sz="4000" dirty="0"/>
              <a:t> during the time it was the capital of one of the most powerful of all Maya kingdoms.</a:t>
            </a:r>
          </a:p>
          <a:p>
            <a:pPr algn="ctr" eaLnBrk="1" hangingPunct="1">
              <a:buFontTx/>
              <a:buNone/>
            </a:pPr>
            <a:r>
              <a:rPr lang="en-US" sz="4000" dirty="0">
                <a:solidFill>
                  <a:srgbClr val="FF0000"/>
                </a:solidFill>
              </a:rPr>
              <a:t>WRONG! </a:t>
            </a:r>
          </a:p>
          <a:p>
            <a:pPr algn="ctr" eaLnBrk="1" hangingPunct="1">
              <a:buFontTx/>
              <a:buNone/>
            </a:pPr>
            <a:r>
              <a:rPr lang="en-US" sz="4000" dirty="0">
                <a:solidFill>
                  <a:srgbClr val="FF0000"/>
                </a:solidFill>
              </a:rPr>
              <a:t>Paraphrases must also be cited!</a:t>
            </a:r>
          </a:p>
        </p:txBody>
      </p:sp>
    </p:spTree>
    <p:extLst>
      <p:ext uri="{BB962C8B-B14F-4D97-AF65-F5344CB8AC3E}">
        <p14:creationId xmlns:p14="http://schemas.microsoft.com/office/powerpoint/2010/main" val="600679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 calcmode="lin" valueType="num">
                                      <p:cBhvr additive="base">
                                        <p:cTn id="17"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0" y="304800"/>
            <a:ext cx="8229600" cy="1112838"/>
          </a:xfrm>
        </p:spPr>
        <p:txBody>
          <a:bodyPr/>
          <a:lstStyle/>
          <a:p>
            <a:pPr eaLnBrk="1" hangingPunct="1"/>
            <a:r>
              <a:rPr lang="en-US"/>
              <a:t>Right or Wrong?</a:t>
            </a:r>
          </a:p>
        </p:txBody>
      </p:sp>
      <p:sp>
        <p:nvSpPr>
          <p:cNvPr id="14339" name="Rectangle 3"/>
          <p:cNvSpPr>
            <a:spLocks noGrp="1" noChangeArrowheads="1"/>
          </p:cNvSpPr>
          <p:nvPr>
            <p:ph type="body" idx="1"/>
          </p:nvPr>
        </p:nvSpPr>
        <p:spPr/>
        <p:txBody>
          <a:bodyPr/>
          <a:lstStyle/>
          <a:p>
            <a:pPr>
              <a:buNone/>
            </a:pPr>
            <a:r>
              <a:rPr lang="en-US" sz="4000" dirty="0"/>
              <a:t>Guatemala is home to one of the most important Mayan ruins. Its modern name is Tikal, but, according to Sharer, when it was the capital of one of the most powerful of all Maya kingdoms, it was known as </a:t>
            </a:r>
            <a:r>
              <a:rPr lang="en-US" sz="4000" dirty="0" err="1"/>
              <a:t>Mutul</a:t>
            </a:r>
            <a:r>
              <a:rPr lang="en-US" sz="4000" dirty="0"/>
              <a:t>.</a:t>
            </a:r>
          </a:p>
          <a:p>
            <a:pPr eaLnBrk="1" hangingPunct="1">
              <a:buFontTx/>
              <a:buNone/>
            </a:pPr>
            <a:r>
              <a:rPr lang="en-US" sz="4000" dirty="0">
                <a:solidFill>
                  <a:schemeClr val="accent2"/>
                </a:solidFill>
              </a:rPr>
              <a:t>RIGHT!</a:t>
            </a:r>
          </a:p>
        </p:txBody>
      </p:sp>
    </p:spTree>
    <p:extLst>
      <p:ext uri="{BB962C8B-B14F-4D97-AF65-F5344CB8AC3E}">
        <p14:creationId xmlns:p14="http://schemas.microsoft.com/office/powerpoint/2010/main" val="2835400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886495" y="1919668"/>
            <a:ext cx="10137819" cy="4285870"/>
          </a:xfrm>
        </p:spPr>
        <p:txBody>
          <a:bodyPr>
            <a:normAutofit/>
          </a:bodyPr>
          <a:lstStyle/>
          <a:p>
            <a:pPr eaLnBrk="1" hangingPunct="1">
              <a:buFont typeface="Wingdings" panose="05000000000000000000" pitchFamily="2" charset="2"/>
              <a:buChar char="§"/>
            </a:pPr>
            <a:r>
              <a:rPr lang="en-US" altLang="en-US" dirty="0"/>
              <a:t>The author submits an assignment copied word for word from a source different from his or her own</a:t>
            </a:r>
          </a:p>
          <a:p>
            <a:pPr>
              <a:buFont typeface="Wingdings" panose="05000000000000000000" pitchFamily="2" charset="2"/>
              <a:buChar char="§"/>
            </a:pPr>
            <a:r>
              <a:rPr lang="en-US" altLang="en-US" dirty="0"/>
              <a:t>The author uses some of his or her own words in his or her submission, but substantial parts are taken without modification  from a single source </a:t>
            </a:r>
          </a:p>
          <a:p>
            <a:pPr>
              <a:buFont typeface="Wingdings" panose="05000000000000000000" pitchFamily="2" charset="2"/>
              <a:buChar char="§"/>
            </a:pPr>
            <a:r>
              <a:rPr lang="en-US" altLang="en-US" dirty="0"/>
              <a:t>The author tries to pass off a work as his or her own that has been stitched together from various sources with a few words being altered here and there to try to disguise the original phrasing.  </a:t>
            </a:r>
          </a:p>
          <a:p>
            <a:pPr>
              <a:buFont typeface="Wingdings" panose="05000000000000000000" pitchFamily="2" charset="2"/>
              <a:buChar char="§"/>
            </a:pPr>
            <a:r>
              <a:rPr lang="en-US" altLang="en-US" dirty="0"/>
              <a:t>The author tries to cover his or her lifting of the essential content of a source by minimally altering key words and phrases. </a:t>
            </a:r>
          </a:p>
          <a:p>
            <a:pPr>
              <a:buFont typeface="Wingdings" panose="05000000000000000000" pitchFamily="2" charset="2"/>
              <a:buChar char="§"/>
            </a:pPr>
            <a:r>
              <a:rPr lang="en-US" altLang="en-US" dirty="0"/>
              <a:t>The author meticulously changes all phrases and words from one source into his or her own but neglects to cite the source.  </a:t>
            </a:r>
          </a:p>
          <a:p>
            <a:pPr>
              <a:buFont typeface="Wingdings" panose="05000000000000000000" pitchFamily="2" charset="2"/>
              <a:buChar char="§"/>
            </a:pPr>
            <a:endParaRPr lang="en-US" altLang="en-US" dirty="0"/>
          </a:p>
          <a:p>
            <a:pPr eaLnBrk="1" hangingPunct="1">
              <a:buFont typeface="Wingdings" panose="05000000000000000000" pitchFamily="2" charset="2"/>
              <a:buChar char="§"/>
            </a:pPr>
            <a:endParaRPr lang="en-US" altLang="en-US" dirty="0"/>
          </a:p>
          <a:p>
            <a:pPr eaLnBrk="1" hangingPunct="1">
              <a:buFont typeface="Wingdings" panose="05000000000000000000" pitchFamily="2" charset="2"/>
              <a:buChar char="§"/>
            </a:pPr>
            <a:endParaRPr lang="en-US" altLang="en-US" dirty="0"/>
          </a:p>
        </p:txBody>
      </p:sp>
      <p:sp>
        <p:nvSpPr>
          <p:cNvPr id="7173" name="TextBox 2"/>
          <p:cNvSpPr txBox="1">
            <a:spLocks noChangeArrowheads="1"/>
          </p:cNvSpPr>
          <p:nvPr/>
        </p:nvSpPr>
        <p:spPr bwMode="auto">
          <a:xfrm>
            <a:off x="5773783" y="6119336"/>
            <a:ext cx="58043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100" dirty="0"/>
              <a:t>Source: slideshare.net url: </a:t>
            </a:r>
            <a:r>
              <a:rPr lang="en-US" sz="1100" dirty="0">
                <a:hlinkClick r:id="rId2"/>
              </a:rPr>
              <a:t>http://www.slideshare.net/aewinger/plagiarism-types?qid=0b5e4ab0-2a5e-4dab-a163-43b7b0bf7429&amp;v=default&amp;b=&amp;from_search=1</a:t>
            </a:r>
            <a:endParaRPr lang="en-US" sz="1100" dirty="0"/>
          </a:p>
        </p:txBody>
      </p:sp>
      <p:sp>
        <p:nvSpPr>
          <p:cNvPr id="3" name="Title 2"/>
          <p:cNvSpPr>
            <a:spLocks noGrp="1"/>
          </p:cNvSpPr>
          <p:nvPr>
            <p:ph type="title"/>
          </p:nvPr>
        </p:nvSpPr>
        <p:spPr/>
        <p:txBody>
          <a:bodyPr/>
          <a:lstStyle/>
          <a:p>
            <a:r>
              <a:rPr lang="en-US" dirty="0"/>
              <a:t>Plagiarism-sources not cited</a:t>
            </a:r>
          </a:p>
        </p:txBody>
      </p:sp>
    </p:spTree>
    <p:extLst>
      <p:ext uri="{BB962C8B-B14F-4D97-AF65-F5344CB8AC3E}">
        <p14:creationId xmlns:p14="http://schemas.microsoft.com/office/powerpoint/2010/main" val="151501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9425" y="658813"/>
            <a:ext cx="8229600" cy="1079835"/>
          </a:xfrm>
        </p:spPr>
        <p:txBody>
          <a:bodyPr>
            <a:normAutofit fontScale="90000"/>
          </a:bodyPr>
          <a:lstStyle/>
          <a:p>
            <a:pPr>
              <a:defRPr/>
            </a:pPr>
            <a:br>
              <a:rPr lang="en-US" dirty="0"/>
            </a:br>
            <a:r>
              <a:rPr lang="en-US" dirty="0"/>
              <a:t>Sources cited (but still plagiarized)</a:t>
            </a:r>
            <a:br>
              <a:rPr lang="en-US" dirty="0"/>
            </a:br>
            <a:endParaRPr lang="en-US" dirty="0"/>
          </a:p>
        </p:txBody>
      </p:sp>
      <p:sp>
        <p:nvSpPr>
          <p:cNvPr id="13315" name="Content Placeholder 2"/>
          <p:cNvSpPr>
            <a:spLocks noGrp="1"/>
          </p:cNvSpPr>
          <p:nvPr>
            <p:ph idx="1"/>
          </p:nvPr>
        </p:nvSpPr>
        <p:spPr>
          <a:xfrm>
            <a:off x="1749425" y="1596980"/>
            <a:ext cx="8686800" cy="4739426"/>
          </a:xfrm>
        </p:spPr>
        <p:txBody>
          <a:bodyPr>
            <a:normAutofit fontScale="92500" lnSpcReduction="20000"/>
          </a:bodyPr>
          <a:lstStyle/>
          <a:p>
            <a:pPr eaLnBrk="1" hangingPunct="1">
              <a:buFont typeface="Wingdings" panose="05000000000000000000" pitchFamily="2" charset="2"/>
              <a:buChar char="§"/>
            </a:pPr>
            <a:r>
              <a:rPr lang="en-US" altLang="en-US" dirty="0"/>
              <a:t>the author notes a source but does not include a specific in-text citation that leads to a reference citation that denotes the exact bibliographic information from the text.  Therefore, the link between the in-text citation reference and reference page reference is broken. </a:t>
            </a:r>
          </a:p>
          <a:p>
            <a:pPr>
              <a:buFont typeface="Wingdings" panose="05000000000000000000" pitchFamily="2" charset="2"/>
              <a:buChar char="§"/>
            </a:pPr>
            <a:r>
              <a:rPr lang="en-US" altLang="en-US" dirty="0"/>
              <a:t>The author scrambles information so that inaccurate information regarding the sources is noted.  This makes the source impossible to find and accuracy cannot be determined. </a:t>
            </a:r>
          </a:p>
          <a:p>
            <a:pPr>
              <a:buFont typeface="Wingdings" panose="05000000000000000000" pitchFamily="2" charset="2"/>
              <a:buChar char="§"/>
            </a:pPr>
            <a:r>
              <a:rPr lang="en-US" altLang="en-US" dirty="0"/>
              <a:t>The writer inserts a direct quote but tries to pass it off as a paraphrase because he or she did not put the  direct quote in quotation marks but DID supply an in-text citation.  </a:t>
            </a:r>
          </a:p>
          <a:p>
            <a:pPr>
              <a:buFont typeface="Wingdings" panose="05000000000000000000" pitchFamily="2" charset="2"/>
              <a:buChar char="§"/>
            </a:pPr>
            <a:r>
              <a:rPr lang="en-US" dirty="0"/>
              <a:t>the writer accurately cites all paraphrases and gives credit where it is due, but the author neglected the requirement of submitting original work.  Remember that all paraphrases should be based on excerpts from expert sources, not the entire source.  Paraphrases, after being accurately cited, should also be accompanied by the writer’s personal analysis of the paraphrase. </a:t>
            </a:r>
          </a:p>
          <a:p>
            <a:pPr>
              <a:buFont typeface="Wingdings" panose="05000000000000000000" pitchFamily="2" charset="2"/>
              <a:buChar char="§"/>
            </a:pPr>
            <a:r>
              <a:rPr lang="en-US" dirty="0"/>
              <a:t>In this situation of plagiarism, large sections of the author’s work are original but interspersed within the original are sections of un-cited paraphrases.  In this way, the paraphrased material is passed off as the writer’s own.</a:t>
            </a:r>
          </a:p>
          <a:p>
            <a:pPr>
              <a:buFont typeface="Wingdings" panose="05000000000000000000" pitchFamily="2" charset="2"/>
              <a:buChar char="§"/>
            </a:pPr>
            <a:endParaRPr lang="en-US" dirty="0"/>
          </a:p>
          <a:p>
            <a:pPr>
              <a:buFont typeface="Wingdings" panose="05000000000000000000" pitchFamily="2" charset="2"/>
              <a:buChar char="§"/>
            </a:pPr>
            <a:endParaRPr lang="en-US" altLang="en-US" dirty="0"/>
          </a:p>
          <a:p>
            <a:pPr eaLnBrk="1" hangingPunct="1">
              <a:buFont typeface="Wingdings" panose="05000000000000000000" pitchFamily="2" charset="2"/>
              <a:buChar char="§"/>
            </a:pPr>
            <a:endParaRPr lang="en-US" altLang="en-US" dirty="0"/>
          </a:p>
          <a:p>
            <a:pPr eaLnBrk="1" hangingPunct="1">
              <a:buFont typeface="Wingdings" panose="05000000000000000000" pitchFamily="2" charset="2"/>
              <a:buChar char="§"/>
            </a:pPr>
            <a:endParaRPr lang="en-US" altLang="en-US" dirty="0"/>
          </a:p>
          <a:p>
            <a:pPr eaLnBrk="1" hangingPunct="1"/>
            <a:endParaRPr lang="en-US" altLang="en-US" dirty="0"/>
          </a:p>
          <a:p>
            <a:pPr eaLnBrk="1" hangingPunct="1"/>
            <a:endParaRPr lang="en-US" altLang="en-US" dirty="0"/>
          </a:p>
        </p:txBody>
      </p:sp>
      <p:sp>
        <p:nvSpPr>
          <p:cNvPr id="5" name="TextBox 2"/>
          <p:cNvSpPr txBox="1">
            <a:spLocks noChangeArrowheads="1"/>
          </p:cNvSpPr>
          <p:nvPr/>
        </p:nvSpPr>
        <p:spPr bwMode="auto">
          <a:xfrm>
            <a:off x="5735146" y="6132215"/>
            <a:ext cx="58043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100" dirty="0"/>
              <a:t>Source: slideshare.net url: </a:t>
            </a:r>
            <a:r>
              <a:rPr lang="en-US" sz="1100" dirty="0">
                <a:hlinkClick r:id="rId2"/>
              </a:rPr>
              <a:t>http://www.slideshare.net/aewinger/plagiarism-types?qid=0b5e4ab0-2a5e-4dab-a163-43b7b0bf7429&amp;v=default&amp;b=&amp;from_search=1</a:t>
            </a:r>
            <a:endParaRPr lang="en-US" sz="1100" dirty="0"/>
          </a:p>
        </p:txBody>
      </p:sp>
    </p:spTree>
    <p:extLst>
      <p:ext uri="{BB962C8B-B14F-4D97-AF65-F5344CB8AC3E}">
        <p14:creationId xmlns:p14="http://schemas.microsoft.com/office/powerpoint/2010/main" val="287304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have written assignments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For your skills as a thinker and a writer to develop</a:t>
            </a:r>
          </a:p>
          <a:p>
            <a:pPr>
              <a:buFont typeface="Wingdings" panose="05000000000000000000" pitchFamily="2" charset="2"/>
              <a:buChar char="§"/>
            </a:pPr>
            <a:r>
              <a:rPr lang="en-US" dirty="0"/>
              <a:t>Research papers are meant to build your skills in analysis and original thinking</a:t>
            </a:r>
          </a:p>
          <a:p>
            <a:pPr>
              <a:buFont typeface="Wingdings" panose="05000000000000000000" pitchFamily="2" charset="2"/>
              <a:buChar char="§"/>
            </a:pPr>
            <a:r>
              <a:rPr lang="en-US" dirty="0"/>
              <a:t>Projects like ISTP which have a research component helps you develop all these skills.</a:t>
            </a:r>
          </a:p>
          <a:p>
            <a:pPr>
              <a:buFont typeface="Wingdings" panose="05000000000000000000" pitchFamily="2" charset="2"/>
              <a:buChar char="§"/>
            </a:pPr>
            <a:r>
              <a:rPr lang="en-US" dirty="0"/>
              <a:t>Most importantly it helps you present and communicate your research to others</a:t>
            </a:r>
          </a:p>
          <a:p>
            <a:pPr>
              <a:buFont typeface="Wingdings" panose="05000000000000000000" pitchFamily="2" charset="2"/>
              <a:buChar char="§"/>
            </a:pPr>
            <a:r>
              <a:rPr lang="en-US" dirty="0"/>
              <a:t>It also helps your instructor to evaluate you</a:t>
            </a:r>
          </a:p>
          <a:p>
            <a:pPr>
              <a:buFont typeface="Wingdings" panose="05000000000000000000" pitchFamily="2" charset="2"/>
              <a:buChar char="§"/>
            </a:pPr>
            <a:r>
              <a:rPr lang="en-US" dirty="0"/>
              <a:t>In other words, the report writing part of ISTP builds your essential skills</a:t>
            </a:r>
          </a:p>
          <a:p>
            <a:pPr>
              <a:buFont typeface="Wingdings" panose="05000000000000000000" pitchFamily="2" charset="2"/>
              <a:buChar char="§"/>
            </a:pPr>
            <a:r>
              <a:rPr lang="en-US" dirty="0"/>
              <a:t>As with any assignment the main goal is not the paper or the grade but rather your opportunity to develop your thinking and build your skill sets</a:t>
            </a:r>
          </a:p>
        </p:txBody>
      </p:sp>
    </p:spTree>
    <p:extLst>
      <p:ext uri="{BB962C8B-B14F-4D97-AF65-F5344CB8AC3E}">
        <p14:creationId xmlns:p14="http://schemas.microsoft.com/office/powerpoint/2010/main" val="1737879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plagiarism</a:t>
            </a:r>
          </a:p>
        </p:txBody>
      </p:sp>
      <p:sp>
        <p:nvSpPr>
          <p:cNvPr id="3" name="Content Placeholder 2"/>
          <p:cNvSpPr>
            <a:spLocks noGrp="1"/>
          </p:cNvSpPr>
          <p:nvPr>
            <p:ph idx="1"/>
          </p:nvPr>
        </p:nvSpPr>
        <p:spPr/>
        <p:txBody>
          <a:bodyPr>
            <a:normAutofit/>
          </a:bodyPr>
          <a:lstStyle/>
          <a:p>
            <a:pPr marL="0" indent="0">
              <a:buNone/>
            </a:pPr>
            <a:r>
              <a:rPr lang="en-US" sz="4400" dirty="0"/>
              <a:t>Stealing some one else’s ideas and words and passing it on as your own</a:t>
            </a:r>
          </a:p>
          <a:p>
            <a:pPr marL="0" indent="0">
              <a:buNone/>
            </a:pPr>
            <a:endParaRPr lang="en-US" sz="4400" dirty="0"/>
          </a:p>
        </p:txBody>
      </p:sp>
    </p:spTree>
    <p:extLst>
      <p:ext uri="{BB962C8B-B14F-4D97-AF65-F5344CB8AC3E}">
        <p14:creationId xmlns:p14="http://schemas.microsoft.com/office/powerpoint/2010/main" val="76230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plagiarism wrong?</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Plagiarism defeats the purpose of writing assignments. When you </a:t>
            </a:r>
            <a:r>
              <a:rPr lang="en-US" dirty="0" err="1"/>
              <a:t>plagiarise</a:t>
            </a:r>
            <a:r>
              <a:rPr lang="en-US" dirty="0"/>
              <a:t> you are using some one else’s ideas and words. These actions do not help you build any skills (other than that of copy-pasting). Thus in committing plagiarism the person you are really cheating is yourself</a:t>
            </a:r>
          </a:p>
          <a:p>
            <a:pPr>
              <a:buFont typeface="Wingdings" panose="05000000000000000000" pitchFamily="2" charset="2"/>
              <a:buChar char="§"/>
            </a:pPr>
            <a:r>
              <a:rPr lang="en-US" dirty="0"/>
              <a:t>Plagiarism is like lying. When you pass someone else’s work as your own you are engaging in unethical behavior. This can also destroy the mutual respect which exists between a professor and a student. </a:t>
            </a:r>
          </a:p>
          <a:p>
            <a:pPr>
              <a:buFont typeface="Wingdings" panose="05000000000000000000" pitchFamily="2" charset="2"/>
              <a:buChar char="§"/>
            </a:pPr>
            <a:r>
              <a:rPr lang="en-US" dirty="0"/>
              <a:t>The basis of academia is trust. When we read an academic piece we trust that the author has represented facts to the best of his ability. Plagiarism undercuts this very foundation of trust. </a:t>
            </a:r>
          </a:p>
          <a:p>
            <a:pPr>
              <a:buFont typeface="Wingdings" panose="05000000000000000000" pitchFamily="2" charset="2"/>
              <a:buChar char="§"/>
            </a:pPr>
            <a:r>
              <a:rPr lang="en-US" dirty="0"/>
              <a:t>Plagiarism defeats the purpose of scholarship, i.e. your ability to learn and grow</a:t>
            </a:r>
          </a:p>
          <a:p>
            <a:pPr>
              <a:buFont typeface="Wingdings" panose="05000000000000000000" pitchFamily="2" charset="2"/>
              <a:buChar char="§"/>
            </a:pPr>
            <a:endParaRPr lang="en-US" dirty="0"/>
          </a:p>
        </p:txBody>
      </p:sp>
      <p:sp>
        <p:nvSpPr>
          <p:cNvPr id="4" name="TextBox 3"/>
          <p:cNvSpPr txBox="1"/>
          <p:nvPr/>
        </p:nvSpPr>
        <p:spPr>
          <a:xfrm>
            <a:off x="7083381" y="6510528"/>
            <a:ext cx="4513736" cy="307777"/>
          </a:xfrm>
          <a:prstGeom prst="rect">
            <a:avLst/>
          </a:prstGeom>
          <a:noFill/>
        </p:spPr>
        <p:txBody>
          <a:bodyPr wrap="none" rtlCol="0">
            <a:spAutoFit/>
          </a:bodyPr>
          <a:lstStyle/>
          <a:p>
            <a:r>
              <a:rPr lang="en-US" sz="1400" dirty="0"/>
              <a:t>Source: University of Oklahoma, Academic Integrity website</a:t>
            </a:r>
          </a:p>
        </p:txBody>
      </p:sp>
    </p:spTree>
    <p:extLst>
      <p:ext uri="{BB962C8B-B14F-4D97-AF65-F5344CB8AC3E}">
        <p14:creationId xmlns:p14="http://schemas.microsoft.com/office/powerpoint/2010/main" val="188339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plagiarism</a:t>
            </a:r>
          </a:p>
        </p:txBody>
      </p:sp>
      <p:sp>
        <p:nvSpPr>
          <p:cNvPr id="3" name="Content Placeholder 2"/>
          <p:cNvSpPr>
            <a:spLocks noGrp="1"/>
          </p:cNvSpPr>
          <p:nvPr>
            <p:ph sz="quarter" idx="1"/>
          </p:nvPr>
        </p:nvSpPr>
        <p:spPr/>
        <p:txBody>
          <a:bodyPr/>
          <a:lstStyle/>
          <a:p>
            <a:r>
              <a:rPr lang="en-US" dirty="0"/>
              <a:t>One of the most common types of publication misconduct is plagiarism–when one author deliberately uses another's work without permission, credit, or acknowledgment. Plagiarism takes different forms, from literal copying to paraphrasing some else's work and can include:</a:t>
            </a:r>
          </a:p>
          <a:p>
            <a:pPr lvl="1"/>
            <a:r>
              <a:rPr lang="en-US" dirty="0"/>
              <a:t>Data </a:t>
            </a:r>
          </a:p>
          <a:p>
            <a:pPr lvl="1"/>
            <a:r>
              <a:rPr lang="en-US" dirty="0"/>
              <a:t>Words and Phrases</a:t>
            </a:r>
          </a:p>
          <a:p>
            <a:pPr lvl="1"/>
            <a:r>
              <a:rPr lang="en-US" dirty="0"/>
              <a:t> Ideas and Concepts</a:t>
            </a:r>
          </a:p>
        </p:txBody>
      </p:sp>
      <p:sp>
        <p:nvSpPr>
          <p:cNvPr id="5" name="TextBox 4"/>
          <p:cNvSpPr txBox="1"/>
          <p:nvPr/>
        </p:nvSpPr>
        <p:spPr>
          <a:xfrm>
            <a:off x="7378946" y="6567101"/>
            <a:ext cx="1760995" cy="276999"/>
          </a:xfrm>
          <a:prstGeom prst="rect">
            <a:avLst/>
          </a:prstGeom>
          <a:noFill/>
        </p:spPr>
        <p:txBody>
          <a:bodyPr wrap="none" rtlCol="0">
            <a:spAutoFit/>
          </a:bodyPr>
          <a:lstStyle/>
          <a:p>
            <a:r>
              <a:rPr lang="en-US" sz="1200" dirty="0"/>
              <a:t>Source: ethics.elsevier.com</a:t>
            </a:r>
          </a:p>
        </p:txBody>
      </p:sp>
    </p:spTree>
    <p:extLst>
      <p:ext uri="{BB962C8B-B14F-4D97-AF65-F5344CB8AC3E}">
        <p14:creationId xmlns:p14="http://schemas.microsoft.com/office/powerpoint/2010/main" val="163579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086600" cy="563562"/>
          </a:xfrm>
        </p:spPr>
        <p:txBody>
          <a:bodyPr>
            <a:normAutofit fontScale="90000"/>
          </a:bodyPr>
          <a:lstStyle/>
          <a:p>
            <a:r>
              <a:rPr lang="en-US" dirty="0"/>
              <a:t>plagiarism</a:t>
            </a:r>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81200" y="879887"/>
            <a:ext cx="7467600" cy="267380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581400"/>
            <a:ext cx="7543800" cy="2810906"/>
          </a:xfrm>
          <a:prstGeom prst="rect">
            <a:avLst/>
          </a:prstGeom>
        </p:spPr>
      </p:pic>
      <p:sp>
        <p:nvSpPr>
          <p:cNvPr id="8" name="TextBox 7"/>
          <p:cNvSpPr txBox="1"/>
          <p:nvPr/>
        </p:nvSpPr>
        <p:spPr>
          <a:xfrm>
            <a:off x="7378946" y="6567101"/>
            <a:ext cx="1760995" cy="276999"/>
          </a:xfrm>
          <a:prstGeom prst="rect">
            <a:avLst/>
          </a:prstGeom>
          <a:noFill/>
        </p:spPr>
        <p:txBody>
          <a:bodyPr wrap="none" rtlCol="0">
            <a:spAutoFit/>
          </a:bodyPr>
          <a:lstStyle/>
          <a:p>
            <a:r>
              <a:rPr lang="en-US" sz="1200" dirty="0"/>
              <a:t>Source: ethics.elsevier.com</a:t>
            </a:r>
          </a:p>
        </p:txBody>
      </p:sp>
    </p:spTree>
    <p:extLst>
      <p:ext uri="{BB962C8B-B14F-4D97-AF65-F5344CB8AC3E}">
        <p14:creationId xmlns:p14="http://schemas.microsoft.com/office/powerpoint/2010/main" val="124162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prevent plagiarism</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Take good notes. Whenever you are reading a book or article for an assignment keep notes of the citation information and put in quotation mark any direct quotes</a:t>
            </a:r>
          </a:p>
          <a:p>
            <a:pPr>
              <a:buFont typeface="Wingdings" panose="05000000000000000000" pitchFamily="2" charset="2"/>
              <a:buChar char="§"/>
            </a:pPr>
            <a:r>
              <a:rPr lang="en-US" dirty="0"/>
              <a:t>Take time to think. When you are writing your report, think about the topic and your findings, results and analysis. When you understand what you are doing you will be able to express yourself in your own words. </a:t>
            </a:r>
          </a:p>
          <a:p>
            <a:pPr>
              <a:buFont typeface="Wingdings" panose="05000000000000000000" pitchFamily="2" charset="2"/>
              <a:buChar char="§"/>
            </a:pPr>
            <a:r>
              <a:rPr lang="en-US" dirty="0"/>
              <a:t>Begin writing. Remember writing is an art. You need to be able to write multiple drafts. With each iteration your work will get better. Remember that grammatical error and spelling mistakes are easy to fix. As instructors we don’t mind if your English is a little weak, but plagiarism under any circumstances is unacceptable</a:t>
            </a:r>
          </a:p>
          <a:p>
            <a:pPr>
              <a:buFont typeface="Wingdings" panose="05000000000000000000" pitchFamily="2" charset="2"/>
              <a:buChar char="§"/>
            </a:pPr>
            <a:r>
              <a:rPr lang="en-US" dirty="0"/>
              <a:t>Follow proper citation methods. </a:t>
            </a:r>
          </a:p>
        </p:txBody>
      </p:sp>
    </p:spTree>
    <p:extLst>
      <p:ext uri="{BB962C8B-B14F-4D97-AF65-F5344CB8AC3E}">
        <p14:creationId xmlns:p14="http://schemas.microsoft.com/office/powerpoint/2010/main" val="168653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citation</a:t>
            </a:r>
          </a:p>
        </p:txBody>
      </p:sp>
      <p:sp>
        <p:nvSpPr>
          <p:cNvPr id="3" name="Content Placeholder 2"/>
          <p:cNvSpPr>
            <a:spLocks noGrp="1"/>
          </p:cNvSpPr>
          <p:nvPr>
            <p:ph sz="quarter" idx="1"/>
          </p:nvPr>
        </p:nvSpPr>
        <p:spPr/>
        <p:txBody>
          <a:bodyPr>
            <a:normAutofit/>
          </a:bodyPr>
          <a:lstStyle/>
          <a:p>
            <a:r>
              <a:rPr lang="en-US" i="1" dirty="0"/>
              <a:t>Crediting </a:t>
            </a:r>
            <a:r>
              <a:rPr lang="en-US" dirty="0"/>
              <a:t>the work of others (including your advisor’s or your own previous work) by citation is important for at least three reasons: </a:t>
            </a:r>
          </a:p>
          <a:p>
            <a:pPr lvl="1"/>
            <a:r>
              <a:rPr lang="en-US" dirty="0"/>
              <a:t>it places your own work in context, and </a:t>
            </a:r>
          </a:p>
          <a:p>
            <a:pPr lvl="1"/>
            <a:r>
              <a:rPr lang="en-US" dirty="0"/>
              <a:t>it acknowledges the findings of others on which you have built your research </a:t>
            </a:r>
          </a:p>
          <a:p>
            <a:pPr lvl="1"/>
            <a:r>
              <a:rPr lang="en-US" dirty="0"/>
              <a:t>it maintains the credibility and accuracy of the scientific literature </a:t>
            </a:r>
          </a:p>
          <a:p>
            <a:pPr marL="0" indent="0">
              <a:buNone/>
            </a:pPr>
            <a:r>
              <a:rPr lang="en-US" dirty="0"/>
              <a:t>Examples:</a:t>
            </a:r>
          </a:p>
          <a:p>
            <a:r>
              <a:rPr lang="en-US" sz="2000" dirty="0"/>
              <a:t>Previously we (Attwood and Florence, 2002) reported that the… </a:t>
            </a:r>
          </a:p>
          <a:p>
            <a:r>
              <a:rPr lang="en-US" sz="2000" dirty="0"/>
              <a:t>The work of </a:t>
            </a:r>
            <a:r>
              <a:rPr lang="en-US" sz="2000" dirty="0" err="1"/>
              <a:t>Illum</a:t>
            </a:r>
            <a:r>
              <a:rPr lang="en-US" sz="2000" dirty="0"/>
              <a:t> and Davis (1988) drew attention to …. </a:t>
            </a:r>
          </a:p>
          <a:p>
            <a:r>
              <a:rPr lang="en-US" sz="2000" dirty="0"/>
              <a:t>According to </a:t>
            </a:r>
            <a:r>
              <a:rPr lang="en-US" sz="2000" dirty="0" err="1"/>
              <a:t>Ilum</a:t>
            </a:r>
            <a:r>
              <a:rPr lang="en-US" sz="2000" dirty="0"/>
              <a:t> and Davis (1988)….</a:t>
            </a:r>
          </a:p>
        </p:txBody>
      </p:sp>
      <p:sp>
        <p:nvSpPr>
          <p:cNvPr id="4" name="TextBox 3"/>
          <p:cNvSpPr txBox="1"/>
          <p:nvPr/>
        </p:nvSpPr>
        <p:spPr>
          <a:xfrm>
            <a:off x="5486401" y="6490901"/>
            <a:ext cx="3806555" cy="276999"/>
          </a:xfrm>
          <a:prstGeom prst="rect">
            <a:avLst/>
          </a:prstGeom>
          <a:noFill/>
        </p:spPr>
        <p:txBody>
          <a:bodyPr wrap="none" rtlCol="0">
            <a:spAutoFit/>
          </a:bodyPr>
          <a:lstStyle/>
          <a:p>
            <a:r>
              <a:rPr lang="en-US" sz="1200" b="1" dirty="0"/>
              <a:t>“Plagiarism” </a:t>
            </a:r>
            <a:r>
              <a:rPr lang="en-US" sz="1200" dirty="0"/>
              <a:t>Presented by: Alexander T Florence, Elsevier </a:t>
            </a:r>
          </a:p>
        </p:txBody>
      </p:sp>
    </p:spTree>
    <p:extLst>
      <p:ext uri="{BB962C8B-B14F-4D97-AF65-F5344CB8AC3E}">
        <p14:creationId xmlns:p14="http://schemas.microsoft.com/office/powerpoint/2010/main" val="317640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pPr marL="0" indent="0">
              <a:buNone/>
            </a:pPr>
            <a:r>
              <a:rPr lang="en-US" dirty="0"/>
              <a:t>Data, statistics, illustrations also need to be cited. If something is common knowledge it need not be cited. But any time specific data is used which is not part of common knowledge it needs to be cited. </a:t>
            </a:r>
          </a:p>
        </p:txBody>
      </p:sp>
    </p:spTree>
    <p:extLst>
      <p:ext uri="{BB962C8B-B14F-4D97-AF65-F5344CB8AC3E}">
        <p14:creationId xmlns:p14="http://schemas.microsoft.com/office/powerpoint/2010/main" val="1870751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1060</TotalTime>
  <Words>1326</Words>
  <Application>Microsoft Office PowerPoint</Application>
  <PresentationFormat>Widescreen</PresentationFormat>
  <Paragraphs>85</Paragraphs>
  <Slides>17</Slides>
  <Notes>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Integral</vt:lpstr>
      <vt:lpstr>Plagiarism and how to avoid it</vt:lpstr>
      <vt:lpstr>Why do we have written assignments</vt:lpstr>
      <vt:lpstr>What is plagiarism</vt:lpstr>
      <vt:lpstr>Why is plagiarism wrong?</vt:lpstr>
      <vt:lpstr>Types of plagiarism</vt:lpstr>
      <vt:lpstr>plagiarism</vt:lpstr>
      <vt:lpstr>How to prevent plagiarism</vt:lpstr>
      <vt:lpstr>citation</vt:lpstr>
      <vt:lpstr>DATA</vt:lpstr>
      <vt:lpstr>quote</vt:lpstr>
      <vt:lpstr>Right or Wrong?</vt:lpstr>
      <vt:lpstr>Should have been in quotes!</vt:lpstr>
      <vt:lpstr>Should have credited source!</vt:lpstr>
      <vt:lpstr>Right or Wrong?</vt:lpstr>
      <vt:lpstr>Right or Wrong?</vt:lpstr>
      <vt:lpstr>Plagiarism-sources not cited</vt:lpstr>
      <vt:lpstr> Sources cited (but still plagiarized)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Plagiarism and how to avoid it</dc:title>
  <dc:creator>Rajeshwari</dc:creator>
  <cp:lastModifiedBy>Rajeshwari Dutt</cp:lastModifiedBy>
  <cp:revision>22</cp:revision>
  <dcterms:created xsi:type="dcterms:W3CDTF">2014-04-05T16:18:59Z</dcterms:created>
  <dcterms:modified xsi:type="dcterms:W3CDTF">2024-02-23T08:12:03Z</dcterms:modified>
</cp:coreProperties>
</file>