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  <p:sldMasterId id="2147483689" r:id="rId3"/>
  </p:sldMasterIdLst>
  <p:notesMasterIdLst>
    <p:notesMasterId r:id="rId29"/>
  </p:notesMasterIdLst>
  <p:sldIdLst>
    <p:sldId id="256" r:id="rId4"/>
    <p:sldId id="257" r:id="rId5"/>
    <p:sldId id="269" r:id="rId6"/>
    <p:sldId id="259" r:id="rId7"/>
    <p:sldId id="260" r:id="rId8"/>
    <p:sldId id="270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21F65-50E4-4769-A781-079D8512D3E6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992A-8ED6-4A94-B34B-842177389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that alternatives</a:t>
            </a:r>
            <a:r>
              <a:rPr lang="en-US" baseline="0" dirty="0"/>
              <a:t> or solutions</a:t>
            </a:r>
            <a:r>
              <a:rPr lang="en-US" dirty="0"/>
              <a:t> </a:t>
            </a:r>
            <a:r>
              <a:rPr lang="en-US"/>
              <a:t>are simply not</a:t>
            </a:r>
            <a:r>
              <a:rPr lang="en-US" baseline="0"/>
              <a:t> </a:t>
            </a:r>
            <a:r>
              <a:rPr lang="en-US" baseline="0" dirty="0"/>
              <a:t>available at this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5D1AB-6FF8-BF4C-8733-D8EA62660C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5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</a:t>
            </a:r>
            <a:r>
              <a:rPr lang="en-US" baseline="0" dirty="0"/>
              <a:t> wind speeds were not taken into consideration. Sand clogged the mechanisms. The local community was not able to sustain the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5D1AB-6FF8-BF4C-8733-D8EA62660C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4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outcome is to the community,</a:t>
            </a:r>
            <a:r>
              <a:rPr lang="en-US" baseline="0" dirty="0"/>
              <a:t> not the grade.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0895A-488C-1240-8B70-CA3BDF2582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8270" y="3852798"/>
            <a:ext cx="7096125" cy="129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04228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68270" y="3852798"/>
            <a:ext cx="7096125" cy="129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04228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3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20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4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7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0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3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2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2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36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759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04228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04228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517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37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46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4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5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4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4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62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9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80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04228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519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31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8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603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1108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53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14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D5DB-6D71-DD43-ADD5-3E148B65202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B354-00B8-124C-A2A9-4DCF56B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04228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4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9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9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1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7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2623" y="1270"/>
            <a:ext cx="6059042" cy="1128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04228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2621" y="1443355"/>
            <a:ext cx="4927600" cy="392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04228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17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680D-20E8-4324-8772-CBAC990E2CD8}" type="datetimeFigureOut">
              <a:rPr lang="en-IN" smtClean="0"/>
              <a:t>23/02/24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AFCCC6-75FB-4644-AB5A-800248B87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5730-0677-777E-D7A0-659E4B0D2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RESEARCH ETHICS AND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CA40F-8871-0EAD-6520-0DB26446C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ISTP LECTURE</a:t>
            </a:r>
          </a:p>
        </p:txBody>
      </p:sp>
    </p:spTree>
    <p:extLst>
      <p:ext uri="{BB962C8B-B14F-4D97-AF65-F5344CB8AC3E}">
        <p14:creationId xmlns:p14="http://schemas.microsoft.com/office/powerpoint/2010/main" val="268068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1111" y="672083"/>
            <a:ext cx="5580888" cy="57835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340" y="-6858"/>
            <a:ext cx="5676265" cy="478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9810" marR="86106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Responsibility</a:t>
            </a:r>
            <a:r>
              <a:rPr sz="32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for</a:t>
            </a:r>
            <a:r>
              <a:rPr sz="32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the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researched:</a:t>
            </a:r>
            <a:endParaRPr sz="3200">
              <a:latin typeface="Myanmar Text"/>
              <a:cs typeface="Myanmar Text"/>
            </a:endParaRPr>
          </a:p>
          <a:p>
            <a:pPr marL="469900" marR="353060" indent="-457834">
              <a:lnSpc>
                <a:spcPct val="100000"/>
              </a:lnSpc>
              <a:spcBef>
                <a:spcPts val="1900"/>
              </a:spcBef>
              <a:buClr>
                <a:srgbClr val="A42F0F"/>
              </a:buClr>
              <a:buFont typeface="Wingdings"/>
              <a:buChar char=""/>
              <a:tabLst>
                <a:tab pos="469900" algn="l"/>
              </a:tabLst>
            </a:pP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Ensuring</a:t>
            </a:r>
            <a:r>
              <a:rPr sz="32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respondents</a:t>
            </a:r>
            <a:r>
              <a:rPr sz="32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20" dirty="0">
                <a:solidFill>
                  <a:srgbClr val="504228"/>
                </a:solidFill>
                <a:latin typeface="Myanmar Text"/>
                <a:cs typeface="Myanmar Text"/>
              </a:rPr>
              <a:t>have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given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informed</a:t>
            </a:r>
            <a:r>
              <a:rPr sz="32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consent:</a:t>
            </a:r>
            <a:endParaRPr sz="3200">
              <a:latin typeface="Myanmar Text"/>
              <a:cs typeface="Myanmar Text"/>
            </a:endParaRPr>
          </a:p>
          <a:p>
            <a:pPr marL="12700" marR="5080" indent="111125">
              <a:lnSpc>
                <a:spcPct val="100000"/>
              </a:lnSpc>
              <a:spcBef>
                <a:spcPts val="1010"/>
              </a:spcBef>
            </a:pP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Informed</a:t>
            </a:r>
            <a:r>
              <a:rPr sz="32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consent</a:t>
            </a:r>
            <a:r>
              <a:rPr sz="32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emphasizes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2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importance</a:t>
            </a:r>
            <a:r>
              <a:rPr sz="3200" spc="-1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2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researchers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accurately</a:t>
            </a:r>
            <a:r>
              <a:rPr sz="32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informing respondents/participants</a:t>
            </a:r>
            <a:r>
              <a:rPr sz="3200" spc="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200" spc="-1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the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nature</a:t>
            </a:r>
            <a:r>
              <a:rPr sz="3200" spc="-3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their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research.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863" y="150621"/>
            <a:ext cx="3282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52525"/>
                </a:solidFill>
              </a:rPr>
              <a:t>Informed</a:t>
            </a:r>
            <a:r>
              <a:rPr spc="-10" dirty="0">
                <a:solidFill>
                  <a:srgbClr val="252525"/>
                </a:solidFill>
              </a:rPr>
              <a:t> consent: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2125" y="706881"/>
            <a:ext cx="10200005" cy="51866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59740" indent="-447040">
              <a:lnSpc>
                <a:spcPct val="100000"/>
              </a:lnSpc>
              <a:spcBef>
                <a:spcPts val="735"/>
              </a:spcBef>
              <a:buClr>
                <a:srgbClr val="A42F0F"/>
              </a:buClr>
              <a:buFont typeface="Wingdings"/>
              <a:buChar char=""/>
              <a:tabLst>
                <a:tab pos="459740" algn="l"/>
              </a:tabLst>
            </a:pP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Informed</a:t>
            </a:r>
            <a:r>
              <a:rPr sz="30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consent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implies</a:t>
            </a:r>
            <a:r>
              <a:rPr sz="30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that</a:t>
            </a:r>
            <a:r>
              <a:rPr sz="30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participants</a:t>
            </a:r>
            <a:r>
              <a:rPr sz="3000" spc="-9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20" dirty="0">
                <a:solidFill>
                  <a:srgbClr val="504228"/>
                </a:solidFill>
                <a:latin typeface="Myanmar Text"/>
                <a:cs typeface="Myanmar Text"/>
              </a:rPr>
              <a:t>are:</a:t>
            </a:r>
            <a:endParaRPr sz="3000">
              <a:latin typeface="Myanmar Text"/>
              <a:cs typeface="Myanmar Text"/>
            </a:endParaRPr>
          </a:p>
          <a:p>
            <a:pPr marL="355600" marR="5080" indent="-342900">
              <a:lnSpc>
                <a:spcPct val="90000"/>
              </a:lnSpc>
              <a:spcBef>
                <a:spcPts val="994"/>
              </a:spcBef>
              <a:tabLst>
                <a:tab pos="563880" algn="l"/>
              </a:tabLst>
            </a:pPr>
            <a:r>
              <a:rPr sz="3000" spc="-5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3000" dirty="0">
                <a:solidFill>
                  <a:srgbClr val="A42F0F"/>
                </a:solidFill>
                <a:latin typeface="Times New Roman"/>
                <a:cs typeface="Times New Roman"/>
              </a:rPr>
              <a:t>		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Competent</a:t>
            </a:r>
            <a:r>
              <a:rPr sz="30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–</a:t>
            </a:r>
            <a:r>
              <a:rPr sz="30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they</a:t>
            </a:r>
            <a:r>
              <a:rPr sz="30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have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0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intellectual</a:t>
            </a:r>
            <a:r>
              <a:rPr sz="30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capacity</a:t>
            </a:r>
            <a:r>
              <a:rPr sz="30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and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psychological</a:t>
            </a:r>
            <a:r>
              <a:rPr sz="3000" spc="-1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maturity</a:t>
            </a:r>
            <a:r>
              <a:rPr sz="30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necessary</a:t>
            </a:r>
            <a:r>
              <a:rPr sz="30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understand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nature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and</a:t>
            </a:r>
            <a:r>
              <a:rPr sz="30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their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involvement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in</a:t>
            </a:r>
            <a:r>
              <a:rPr sz="30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study.</a:t>
            </a:r>
            <a:endParaRPr sz="3000">
              <a:latin typeface="Myanmar Text"/>
              <a:cs typeface="Myanmar Text"/>
            </a:endParaRPr>
          </a:p>
          <a:p>
            <a:pPr marL="355600" marR="768985" indent="-342900">
              <a:lnSpc>
                <a:spcPts val="3240"/>
              </a:lnSpc>
              <a:spcBef>
                <a:spcPts val="1045"/>
              </a:spcBef>
            </a:pPr>
            <a:r>
              <a:rPr sz="30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Autonomous</a:t>
            </a:r>
            <a:r>
              <a:rPr sz="3000" spc="1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–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they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are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making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20" dirty="0">
                <a:solidFill>
                  <a:srgbClr val="504228"/>
                </a:solidFill>
                <a:latin typeface="Myanmar Text"/>
                <a:cs typeface="Myanmar Text"/>
              </a:rPr>
              <a:t>self-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directed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and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self-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determined</a:t>
            </a:r>
            <a:r>
              <a:rPr sz="3000" spc="-1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choices.</a:t>
            </a:r>
            <a:endParaRPr sz="3000">
              <a:latin typeface="Myanmar Text"/>
              <a:cs typeface="Myanmar Text"/>
            </a:endParaRPr>
          </a:p>
          <a:p>
            <a:pPr marL="355600" marR="715010" indent="-342900">
              <a:lnSpc>
                <a:spcPts val="3240"/>
              </a:lnSpc>
              <a:spcBef>
                <a:spcPts val="1010"/>
              </a:spcBef>
            </a:pPr>
            <a:r>
              <a:rPr sz="30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Involved</a:t>
            </a:r>
            <a:r>
              <a:rPr sz="30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voluntarily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–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they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must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be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made</a:t>
            </a:r>
            <a:r>
              <a:rPr sz="30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aware</a:t>
            </a:r>
            <a:r>
              <a:rPr sz="30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the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0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being</a:t>
            </a:r>
            <a:r>
              <a:rPr sz="3000" spc="-9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conducted.</a:t>
            </a:r>
            <a:endParaRPr sz="3000">
              <a:latin typeface="Myanmar Text"/>
              <a:cs typeface="Myanmar Text"/>
            </a:endParaRPr>
          </a:p>
          <a:p>
            <a:pPr marL="355600" marR="160020" indent="-342900" algn="just">
              <a:lnSpc>
                <a:spcPct val="90000"/>
              </a:lnSpc>
              <a:spcBef>
                <a:spcPts val="950"/>
              </a:spcBef>
            </a:pPr>
            <a:r>
              <a:rPr sz="30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Aware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right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discontinue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–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participants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are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under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no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obligation</a:t>
            </a:r>
            <a:r>
              <a:rPr sz="30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0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continue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their</a:t>
            </a:r>
            <a:r>
              <a:rPr sz="30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involvement,</a:t>
            </a:r>
            <a:r>
              <a:rPr sz="30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and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pressure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continue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should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not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be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applied.</a:t>
            </a:r>
            <a:endParaRPr sz="3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Informed</a:t>
            </a:r>
            <a:r>
              <a:rPr sz="3600" spc="-150" dirty="0"/>
              <a:t> </a:t>
            </a:r>
            <a:r>
              <a:rPr sz="3600" spc="-10" dirty="0"/>
              <a:t>consent: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56079" y="1186433"/>
            <a:ext cx="10204450" cy="4719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419100" indent="-342900">
              <a:lnSpc>
                <a:spcPct val="90000"/>
              </a:lnSpc>
              <a:spcBef>
                <a:spcPts val="484"/>
              </a:spcBef>
            </a:pPr>
            <a:r>
              <a:rPr sz="32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Not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deceived</a:t>
            </a:r>
            <a:r>
              <a:rPr sz="32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–</a:t>
            </a:r>
            <a:r>
              <a:rPr sz="32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researchers</a:t>
            </a:r>
            <a:r>
              <a:rPr sz="32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need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32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be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honest</a:t>
            </a:r>
            <a:r>
              <a:rPr sz="32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about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32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nature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32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their</a:t>
            </a:r>
            <a:r>
              <a:rPr sz="32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research,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about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affiliation</a:t>
            </a:r>
            <a:r>
              <a:rPr sz="3200" spc="-5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Myanmar Text"/>
                <a:cs typeface="Myanmar Text"/>
              </a:rPr>
              <a:t>or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professional</a:t>
            </a:r>
            <a:r>
              <a:rPr sz="32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standing,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and</a:t>
            </a:r>
            <a:r>
              <a:rPr sz="32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the</a:t>
            </a:r>
            <a:r>
              <a:rPr sz="32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intended</a:t>
            </a:r>
            <a:r>
              <a:rPr sz="32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use</a:t>
            </a:r>
            <a:r>
              <a:rPr sz="32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32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their study.</a:t>
            </a:r>
            <a:endParaRPr sz="3200">
              <a:latin typeface="Myanmar Text"/>
              <a:cs typeface="Myanmar Text"/>
            </a:endParaRPr>
          </a:p>
          <a:p>
            <a:pPr marL="355600" marR="274955" indent="-342900">
              <a:lnSpc>
                <a:spcPts val="3460"/>
              </a:lnSpc>
              <a:spcBef>
                <a:spcPts val="1055"/>
              </a:spcBef>
            </a:pPr>
            <a:r>
              <a:rPr sz="32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Not</a:t>
            </a:r>
            <a:r>
              <a:rPr sz="32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coerced</a:t>
            </a:r>
            <a:r>
              <a:rPr sz="32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–</a:t>
            </a:r>
            <a:r>
              <a:rPr sz="32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positions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32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power</a:t>
            </a:r>
            <a:r>
              <a:rPr sz="32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should</a:t>
            </a:r>
            <a:r>
              <a:rPr sz="32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not</a:t>
            </a:r>
            <a:r>
              <a:rPr sz="32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be</a:t>
            </a:r>
            <a:r>
              <a:rPr sz="32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used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32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get</a:t>
            </a:r>
            <a:r>
              <a:rPr sz="32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individuals</a:t>
            </a:r>
            <a:r>
              <a:rPr sz="32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participate</a:t>
            </a:r>
            <a:r>
              <a:rPr sz="3200" spc="-2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in</a:t>
            </a:r>
            <a:r>
              <a:rPr sz="3200" spc="-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a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study.</a:t>
            </a:r>
            <a:endParaRPr sz="3200">
              <a:latin typeface="Myanmar Text"/>
              <a:cs typeface="Myanmar Text"/>
            </a:endParaRPr>
          </a:p>
          <a:p>
            <a:pPr marL="355600" marR="5080" indent="-342900">
              <a:lnSpc>
                <a:spcPct val="90000"/>
              </a:lnSpc>
              <a:spcBef>
                <a:spcPts val="944"/>
              </a:spcBef>
            </a:pPr>
            <a:r>
              <a:rPr sz="3200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Not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induced</a:t>
            </a:r>
            <a:r>
              <a:rPr sz="3200" spc="-3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–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an</a:t>
            </a:r>
            <a:r>
              <a:rPr sz="32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offer</a:t>
            </a:r>
            <a:r>
              <a:rPr sz="32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of</a:t>
            </a:r>
            <a:r>
              <a:rPr sz="32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money</a:t>
            </a:r>
            <a:r>
              <a:rPr sz="32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or</a:t>
            </a:r>
            <a:r>
              <a:rPr sz="32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some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other</a:t>
            </a:r>
            <a:r>
              <a:rPr sz="3200" spc="80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reward</a:t>
            </a:r>
            <a:r>
              <a:rPr sz="3200" spc="-4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that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entices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individuals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to</a:t>
            </a:r>
            <a:r>
              <a:rPr sz="32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participate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Myanmar Text"/>
                <a:cs typeface="Myanmar Text"/>
              </a:rPr>
              <a:t>in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research</a:t>
            </a:r>
            <a:r>
              <a:rPr sz="3200" spc="-4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that</a:t>
            </a:r>
            <a:r>
              <a:rPr sz="3200" spc="-15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they</a:t>
            </a:r>
            <a:r>
              <a:rPr sz="3200" spc="-2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would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otherwise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avoid</a:t>
            </a:r>
            <a:r>
              <a:rPr sz="3200" spc="-30" dirty="0">
                <a:solidFill>
                  <a:srgbClr val="404040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404040"/>
                </a:solidFill>
                <a:latin typeface="Myanmar Text"/>
                <a:cs typeface="Myanmar Text"/>
              </a:rPr>
              <a:t>is</a:t>
            </a:r>
            <a:r>
              <a:rPr sz="3200" spc="-10" dirty="0">
                <a:solidFill>
                  <a:srgbClr val="404040"/>
                </a:solidFill>
                <a:latin typeface="Myanmar Text"/>
                <a:cs typeface="Myanmar Text"/>
              </a:rPr>
              <a:t> considered inducemen.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6548" y="-165607"/>
            <a:ext cx="9773285" cy="560324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610"/>
              </a:spcBef>
            </a:pP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ABUSE</a:t>
            </a:r>
            <a:r>
              <a:rPr sz="36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IN</a:t>
            </a:r>
            <a:r>
              <a:rPr sz="36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RESEARCH:</a:t>
            </a:r>
            <a:endParaRPr sz="3600">
              <a:latin typeface="Myanmar Text"/>
              <a:cs typeface="Myanmar Text"/>
            </a:endParaRPr>
          </a:p>
          <a:p>
            <a:pPr marL="355600" marR="5080" indent="-344805">
              <a:lnSpc>
                <a:spcPct val="100000"/>
              </a:lnSpc>
              <a:spcBef>
                <a:spcPts val="1515"/>
              </a:spcBef>
              <a:buClr>
                <a:srgbClr val="A42F0F"/>
              </a:buClr>
              <a:buSzPct val="97222"/>
              <a:buFont typeface="Wingdings"/>
              <a:buChar char=""/>
              <a:tabLst>
                <a:tab pos="355600" algn="l"/>
                <a:tab pos="420370" algn="l"/>
              </a:tabLst>
            </a:pP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	The</a:t>
            </a:r>
            <a:r>
              <a:rPr sz="36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concept</a:t>
            </a:r>
            <a:r>
              <a:rPr sz="36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6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harm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in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social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science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research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generally</a:t>
            </a:r>
            <a:r>
              <a:rPr sz="3600" spc="-9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refers</a:t>
            </a:r>
            <a:r>
              <a:rPr sz="3600" spc="-10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600" spc="-10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emotional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or</a:t>
            </a:r>
            <a:r>
              <a:rPr sz="3600" spc="-10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psychological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harm,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rather</a:t>
            </a:r>
            <a:r>
              <a:rPr sz="36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than</a:t>
            </a:r>
            <a:r>
              <a:rPr sz="36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physical</a:t>
            </a:r>
            <a:r>
              <a:rPr sz="36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harm.</a:t>
            </a:r>
            <a:endParaRPr sz="3600">
              <a:latin typeface="Myanmar Text"/>
              <a:cs typeface="Myanmar Text"/>
            </a:endParaRPr>
          </a:p>
          <a:p>
            <a:pPr marL="355600" marR="78105" indent="-34480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SzPct val="97222"/>
              <a:buFont typeface="Wingdings"/>
              <a:buChar char=""/>
              <a:tabLst>
                <a:tab pos="355600" algn="l"/>
                <a:tab pos="420370" algn="l"/>
              </a:tabLst>
            </a:pP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	Asking</a:t>
            </a:r>
            <a:r>
              <a:rPr sz="36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participants</a:t>
            </a:r>
            <a:r>
              <a:rPr sz="3600" spc="-10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6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engage</a:t>
            </a:r>
            <a:r>
              <a:rPr sz="3600" spc="-9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in</a:t>
            </a:r>
            <a:r>
              <a:rPr sz="3600" spc="-9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20" dirty="0">
                <a:solidFill>
                  <a:srgbClr val="504228"/>
                </a:solidFill>
                <a:latin typeface="Myanmar Text"/>
                <a:cs typeface="Myanmar Text"/>
              </a:rPr>
              <a:t>that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sparks</a:t>
            </a:r>
            <a:r>
              <a:rPr sz="3600" spc="-9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resentment,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causes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fear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or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anxiety,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25" dirty="0">
                <a:solidFill>
                  <a:srgbClr val="504228"/>
                </a:solidFill>
                <a:latin typeface="Myanmar Text"/>
                <a:cs typeface="Myanmar Text"/>
              </a:rPr>
              <a:t>is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demeaning</a:t>
            </a:r>
            <a:r>
              <a:rPr sz="3600" spc="-11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or</a:t>
            </a:r>
            <a:r>
              <a:rPr sz="3600" spc="-114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embarrassing.</a:t>
            </a:r>
            <a:endParaRPr sz="3600">
              <a:latin typeface="Myanmar Text"/>
              <a:cs typeface="Myanmar Text"/>
            </a:endParaRPr>
          </a:p>
          <a:p>
            <a:pPr marL="355600" marR="34671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SzPct val="97222"/>
              <a:buFont typeface="Wingdings"/>
              <a:buChar char=""/>
              <a:tabLst>
                <a:tab pos="355600" algn="l"/>
                <a:tab pos="545465" algn="l"/>
              </a:tabLst>
            </a:pP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	Some</a:t>
            </a:r>
            <a:r>
              <a:rPr sz="3600" spc="-9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600" spc="-10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texts</a:t>
            </a:r>
            <a:r>
              <a:rPr sz="3600" spc="-10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refer</a:t>
            </a:r>
            <a:r>
              <a:rPr sz="3600" spc="-10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‘potential</a:t>
            </a:r>
            <a:r>
              <a:rPr sz="36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benefits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outweighing</a:t>
            </a:r>
            <a:r>
              <a:rPr sz="3600" spc="-1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potential</a:t>
            </a:r>
            <a:r>
              <a:rPr sz="3600" spc="-1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harm’.</a:t>
            </a:r>
            <a:endParaRPr sz="36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521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ABUSE</a:t>
            </a:r>
            <a:r>
              <a:rPr sz="3600" spc="-70" dirty="0"/>
              <a:t> </a:t>
            </a:r>
            <a:r>
              <a:rPr sz="3600" dirty="0"/>
              <a:t>IN</a:t>
            </a:r>
            <a:r>
              <a:rPr sz="3600" spc="-55" dirty="0"/>
              <a:t> </a:t>
            </a:r>
            <a:r>
              <a:rPr sz="3600" spc="-10" dirty="0"/>
              <a:t>RESEARCH: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5559" y="105154"/>
            <a:ext cx="5806440" cy="67528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Regardless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any</a:t>
            </a:r>
            <a:r>
              <a:rPr spc="-10" dirty="0"/>
              <a:t> potential </a:t>
            </a:r>
            <a:r>
              <a:rPr dirty="0"/>
              <a:t>benefits</a:t>
            </a:r>
            <a:r>
              <a:rPr spc="-4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society,</a:t>
            </a:r>
            <a:r>
              <a:rPr spc="-10" dirty="0"/>
              <a:t> </a:t>
            </a:r>
            <a:r>
              <a:rPr dirty="0"/>
              <a:t>or</a:t>
            </a:r>
            <a:r>
              <a:rPr spc="-20" dirty="0"/>
              <a:t> even </a:t>
            </a:r>
            <a:r>
              <a:rPr dirty="0"/>
              <a:t>informed</a:t>
            </a:r>
            <a:r>
              <a:rPr spc="-55" dirty="0"/>
              <a:t> </a:t>
            </a:r>
            <a:r>
              <a:rPr dirty="0"/>
              <a:t>consent,</a:t>
            </a:r>
            <a:r>
              <a:rPr spc="-45" dirty="0"/>
              <a:t> </a:t>
            </a:r>
            <a:r>
              <a:rPr dirty="0"/>
              <a:t>risks</a:t>
            </a:r>
            <a:r>
              <a:rPr spc="-50" dirty="0"/>
              <a:t> </a:t>
            </a:r>
            <a:r>
              <a:rPr spc="-25" dirty="0"/>
              <a:t>of </a:t>
            </a:r>
            <a:r>
              <a:rPr dirty="0"/>
              <a:t>any</a:t>
            </a:r>
            <a:r>
              <a:rPr spc="-40" dirty="0"/>
              <a:t> </a:t>
            </a:r>
            <a:r>
              <a:rPr dirty="0"/>
              <a:t>type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harm,</a:t>
            </a:r>
            <a:r>
              <a:rPr spc="-55" dirty="0"/>
              <a:t> </a:t>
            </a:r>
            <a:r>
              <a:rPr spc="-10" dirty="0"/>
              <a:t>including </a:t>
            </a:r>
            <a:r>
              <a:rPr dirty="0"/>
              <a:t>damage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self-esteem</a:t>
            </a:r>
            <a:r>
              <a:rPr spc="-40" dirty="0"/>
              <a:t> </a:t>
            </a:r>
            <a:r>
              <a:rPr spc="-25" dirty="0"/>
              <a:t>or </a:t>
            </a:r>
            <a:r>
              <a:rPr dirty="0"/>
              <a:t>self-respect,</a:t>
            </a:r>
            <a:r>
              <a:rPr spc="-70" dirty="0"/>
              <a:t> </a:t>
            </a:r>
            <a:r>
              <a:rPr dirty="0"/>
              <a:t>should</a:t>
            </a:r>
            <a:r>
              <a:rPr spc="-55" dirty="0"/>
              <a:t> </a:t>
            </a:r>
            <a:r>
              <a:rPr spc="-25" dirty="0"/>
              <a:t>be </a:t>
            </a:r>
            <a:r>
              <a:rPr dirty="0"/>
              <a:t>ethically</a:t>
            </a:r>
            <a:r>
              <a:rPr spc="-30" dirty="0"/>
              <a:t> </a:t>
            </a:r>
            <a:r>
              <a:rPr dirty="0"/>
              <a:t>and/or</a:t>
            </a:r>
            <a:r>
              <a:rPr spc="-5" dirty="0"/>
              <a:t> </a:t>
            </a:r>
            <a:r>
              <a:rPr spc="-10" dirty="0"/>
              <a:t>morally unacceptable.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623" y="338404"/>
            <a:ext cx="4315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Ensuring</a:t>
            </a:r>
            <a:r>
              <a:rPr spc="-85" dirty="0"/>
              <a:t> </a:t>
            </a:r>
            <a:r>
              <a:rPr spc="-10" dirty="0"/>
              <a:t>confidentiality: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195071"/>
            <a:ext cx="4953000" cy="6662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1798" y="1110488"/>
            <a:ext cx="6108065" cy="49993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99085" marR="5080" indent="-288925">
              <a:lnSpc>
                <a:spcPts val="2880"/>
              </a:lnSpc>
              <a:spcBef>
                <a:spcPts val="795"/>
              </a:spcBef>
              <a:buClr>
                <a:srgbClr val="A42F0F"/>
              </a:buClr>
              <a:buSzPct val="96666"/>
              <a:buFont typeface="Wingdings"/>
              <a:buChar char=""/>
              <a:tabLst>
                <a:tab pos="299085" algn="l"/>
                <a:tab pos="351155" algn="l"/>
              </a:tabLst>
            </a:pP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	Confidentiality</a:t>
            </a:r>
            <a:r>
              <a:rPr sz="3000" spc="-1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involves</a:t>
            </a:r>
            <a:r>
              <a:rPr sz="3000" spc="-114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protecting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identity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those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providing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000" spc="-3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data.</a:t>
            </a:r>
            <a:endParaRPr sz="3000">
              <a:latin typeface="Myanmar Text"/>
              <a:cs typeface="Myanmar Text"/>
            </a:endParaRPr>
          </a:p>
          <a:p>
            <a:pPr marL="299085" marR="96520" indent="-288925">
              <a:lnSpc>
                <a:spcPct val="80000"/>
              </a:lnSpc>
              <a:spcBef>
                <a:spcPts val="1019"/>
              </a:spcBef>
              <a:buClr>
                <a:srgbClr val="A42F0F"/>
              </a:buClr>
              <a:buSzPct val="96666"/>
              <a:buFont typeface="Wingdings"/>
              <a:buChar char=""/>
              <a:tabLst>
                <a:tab pos="299085" algn="l"/>
                <a:tab pos="351155" algn="l"/>
              </a:tabLst>
            </a:pP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	Protection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confidentiality</a:t>
            </a:r>
            <a:r>
              <a:rPr sz="30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may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involve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secure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storage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data;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restricting</a:t>
            </a:r>
            <a:r>
              <a:rPr sz="30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access</a:t>
            </a:r>
            <a:r>
              <a:rPr sz="30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raw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data;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obtaining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permission</a:t>
            </a:r>
            <a:r>
              <a:rPr sz="3000" spc="-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for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subsequent</a:t>
            </a:r>
            <a:r>
              <a:rPr sz="30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use</a:t>
            </a:r>
            <a:r>
              <a:rPr sz="30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data;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publication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findings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in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manner</a:t>
            </a:r>
            <a:r>
              <a:rPr sz="3000" spc="-3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that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does</a:t>
            </a:r>
            <a:r>
              <a:rPr sz="3000" spc="-3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not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allow</a:t>
            </a:r>
            <a:r>
              <a:rPr sz="30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for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ready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identification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 subjects;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and</a:t>
            </a:r>
            <a:r>
              <a:rPr sz="30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eventual</a:t>
            </a:r>
            <a:r>
              <a:rPr sz="3000" spc="-3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destruction</a:t>
            </a:r>
            <a:r>
              <a:rPr sz="30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0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000" spc="-25" dirty="0">
                <a:solidFill>
                  <a:srgbClr val="504228"/>
                </a:solidFill>
                <a:latin typeface="Myanmar Text"/>
                <a:cs typeface="Myanmar Text"/>
              </a:rPr>
              <a:t>raw </a:t>
            </a:r>
            <a:r>
              <a:rPr sz="3000" spc="-10" dirty="0">
                <a:solidFill>
                  <a:srgbClr val="504228"/>
                </a:solidFill>
                <a:latin typeface="Myanmar Text"/>
                <a:cs typeface="Myanmar Text"/>
              </a:rPr>
              <a:t>data.</a:t>
            </a:r>
            <a:endParaRPr sz="3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247" y="-111887"/>
            <a:ext cx="9688195" cy="43002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1300"/>
              </a:spcBef>
            </a:pP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Anonymity:</a:t>
            </a:r>
            <a:endParaRPr sz="3600">
              <a:latin typeface="Myanmar Text"/>
              <a:cs typeface="Myanmar Text"/>
            </a:endParaRPr>
          </a:p>
          <a:p>
            <a:pPr marL="355600" marR="5080" indent="-344805">
              <a:lnSpc>
                <a:spcPct val="100000"/>
              </a:lnSpc>
              <a:spcBef>
                <a:spcPts val="1205"/>
              </a:spcBef>
              <a:buClr>
                <a:srgbClr val="A42F0F"/>
              </a:buClr>
              <a:buSzPct val="97222"/>
              <a:buFont typeface="Wingdings"/>
              <a:buChar char=""/>
              <a:tabLst>
                <a:tab pos="355600" algn="l"/>
                <a:tab pos="420370" algn="l"/>
              </a:tabLst>
            </a:pP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	Anonymity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goes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</a:t>
            </a:r>
            <a:r>
              <a:rPr sz="36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step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beyond</a:t>
            </a:r>
            <a:r>
              <a:rPr sz="36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confidentiality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and</a:t>
            </a:r>
            <a:r>
              <a:rPr sz="3600" spc="-9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refers</a:t>
            </a:r>
            <a:r>
              <a:rPr sz="3600" spc="-10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protection</a:t>
            </a:r>
            <a:r>
              <a:rPr sz="3600" spc="-9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against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identification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from</a:t>
            </a:r>
            <a:r>
              <a:rPr sz="36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even</a:t>
            </a:r>
            <a:r>
              <a:rPr sz="36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6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researcher.</a:t>
            </a:r>
            <a:endParaRPr sz="3600">
              <a:latin typeface="Myanmar Text"/>
              <a:cs typeface="Myanmar Text"/>
            </a:endParaRPr>
          </a:p>
          <a:p>
            <a:pPr marL="355600" marR="518159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SzPct val="97222"/>
              <a:buFont typeface="Wingdings"/>
              <a:buChar char=""/>
              <a:tabLst>
                <a:tab pos="355600" algn="l"/>
                <a:tab pos="545465" algn="l"/>
              </a:tabLst>
            </a:pP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	Information,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data,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and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responses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that</a:t>
            </a:r>
            <a:r>
              <a:rPr sz="36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25" dirty="0">
                <a:solidFill>
                  <a:srgbClr val="504228"/>
                </a:solidFill>
                <a:latin typeface="Myanmar Text"/>
                <a:cs typeface="Myanmar Text"/>
              </a:rPr>
              <a:t>are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collected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anonymously</a:t>
            </a:r>
            <a:r>
              <a:rPr sz="3600" spc="-10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cannot</a:t>
            </a:r>
            <a:r>
              <a:rPr sz="36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be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identified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with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particular</a:t>
            </a:r>
            <a:r>
              <a:rPr sz="36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respondent.</a:t>
            </a:r>
            <a:endParaRPr sz="36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B7A3-0A0B-2A64-AFF7-10EF3039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635" y="527482"/>
            <a:ext cx="6059042" cy="492443"/>
          </a:xfrm>
        </p:spPr>
        <p:txBody>
          <a:bodyPr/>
          <a:lstStyle/>
          <a:p>
            <a:r>
              <a:rPr lang="en-IN" dirty="0"/>
              <a:t>STORING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4466-3EF0-690F-E419-59DA13511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577340"/>
            <a:ext cx="5560291" cy="5429692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en-US" sz="3200" kern="0" spc="-20" dirty="0">
                <a:solidFill>
                  <a:schemeClr val="tx1"/>
                </a:solidFill>
                <a:latin typeface="Arial"/>
                <a:cs typeface="Arial"/>
              </a:rPr>
              <a:t>COLLECTION</a:t>
            </a:r>
            <a:r>
              <a:rPr lang="en-US" sz="3200" kern="0" spc="-1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lang="en-US" sz="3200" kern="0" spc="-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STORAGE</a:t>
            </a:r>
            <a:r>
              <a:rPr lang="en-US" sz="3200" kern="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lang="en-US" sz="3200" kern="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spc="-85" dirty="0">
                <a:solidFill>
                  <a:schemeClr val="tx1"/>
                </a:solidFill>
                <a:latin typeface="Arial"/>
                <a:cs typeface="Arial"/>
              </a:rPr>
              <a:t>DATA:</a:t>
            </a:r>
            <a:r>
              <a:rPr lang="en-US" sz="3200" kern="0" spc="-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  <a:p>
            <a:pPr marL="12700">
              <a:spcBef>
                <a:spcPts val="100"/>
              </a:spcBef>
            </a:pPr>
            <a:r>
              <a:rPr lang="en-US" sz="3200" kern="0" spc="-25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en-US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collection</a:t>
            </a:r>
            <a:r>
              <a:rPr lang="en-US" sz="3200" kern="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lang="en-US" sz="3200" kern="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storage</a:t>
            </a:r>
            <a:r>
              <a:rPr lang="en-US" sz="3200" kern="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lang="en-US" sz="3200" kern="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lang="en-US" sz="3200" kern="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must</a:t>
            </a:r>
            <a:r>
              <a:rPr lang="en-US" sz="3200" kern="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be</a:t>
            </a:r>
            <a:r>
              <a:rPr lang="en-US" sz="3200" kern="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spc="-10" dirty="0">
                <a:solidFill>
                  <a:schemeClr val="tx1"/>
                </a:solidFill>
                <a:latin typeface="Arial"/>
                <a:cs typeface="Arial"/>
              </a:rPr>
              <a:t>secure</a:t>
            </a:r>
          </a:p>
          <a:p>
            <a:pPr marL="355600"/>
            <a:endParaRPr lang="en-US" sz="3200" kern="0" dirty="0">
              <a:solidFill>
                <a:srgbClr val="A1AC00"/>
              </a:solidFill>
              <a:latin typeface="Arial"/>
              <a:cs typeface="Arial"/>
            </a:endParaRPr>
          </a:p>
          <a:p>
            <a:pPr marL="355600"/>
            <a:r>
              <a:rPr lang="en-US" dirty="0">
                <a:solidFill>
                  <a:srgbClr val="A1AC00"/>
                </a:solidFill>
                <a:latin typeface="Arial"/>
                <a:cs typeface="Arial"/>
              </a:rPr>
              <a:t>--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Are</a:t>
            </a:r>
            <a:r>
              <a:rPr lang="en-US" sz="3200" kern="0" spc="-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my</a:t>
            </a:r>
            <a:r>
              <a:rPr lang="en-US" sz="3200" kern="0" spc="-7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files/computer</a:t>
            </a:r>
            <a:r>
              <a:rPr lang="en-US" sz="3200" kern="0" spc="-7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password</a:t>
            </a:r>
            <a:r>
              <a:rPr lang="en-US" sz="3200" kern="0" spc="-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spc="-10" dirty="0">
                <a:solidFill>
                  <a:srgbClr val="92D050"/>
                </a:solidFill>
                <a:latin typeface="Arial"/>
                <a:cs typeface="Arial"/>
              </a:rPr>
              <a:t>protected?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How</a:t>
            </a:r>
            <a:r>
              <a:rPr lang="en-US" sz="3200" kern="0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can</a:t>
            </a:r>
            <a:r>
              <a:rPr lang="en-US" sz="3200" kern="0" spc="-6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security</a:t>
            </a:r>
            <a:r>
              <a:rPr lang="en-US" sz="3200" kern="0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be</a:t>
            </a:r>
            <a:r>
              <a:rPr lang="en-US" sz="3200" kern="0" spc="-6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assured</a:t>
            </a:r>
            <a:r>
              <a:rPr lang="en-US" sz="3200" kern="0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in</a:t>
            </a:r>
            <a:r>
              <a:rPr lang="en-US" sz="3200" kern="0" spc="-6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rgbClr val="92D050"/>
                </a:solidFill>
                <a:latin typeface="Arial"/>
                <a:cs typeface="Arial"/>
              </a:rPr>
              <a:t>the</a:t>
            </a:r>
            <a:r>
              <a:rPr lang="en-US" sz="3200" kern="0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3200" kern="0" spc="-10" dirty="0">
                <a:solidFill>
                  <a:srgbClr val="92D050"/>
                </a:solidFill>
                <a:latin typeface="Arial"/>
                <a:cs typeface="Arial"/>
              </a:rPr>
              <a:t>‘field’?</a:t>
            </a:r>
            <a:endParaRPr lang="en-US" sz="3200" kern="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355600"/>
            <a:endParaRPr lang="en-US" sz="3200" kern="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AA95-331C-76C9-51AC-37EDBA07DBF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816703"/>
          </a:xfrm>
        </p:spPr>
        <p:txBody>
          <a:bodyPr/>
          <a:lstStyle/>
          <a:p>
            <a:pPr marL="355600" marR="693420" indent="-342900">
              <a:spcBef>
                <a:spcPts val="100"/>
              </a:spcBef>
            </a:pPr>
            <a:r>
              <a:rPr lang="en-US" sz="3200" kern="0" spc="-20" dirty="0">
                <a:solidFill>
                  <a:schemeClr val="tx1"/>
                </a:solidFill>
                <a:latin typeface="Arial"/>
                <a:cs typeface="Arial"/>
              </a:rPr>
              <a:t>DISSEMINATION:</a:t>
            </a:r>
            <a:r>
              <a:rPr lang="en-US" sz="3200" kern="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Researchers</a:t>
            </a:r>
            <a:r>
              <a:rPr lang="en-US" sz="3200" kern="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have</a:t>
            </a:r>
            <a:r>
              <a:rPr lang="en-US" sz="3200" kern="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3200" kern="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duty</a:t>
            </a:r>
            <a:r>
              <a:rPr lang="en-US" sz="3200" kern="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spc="-25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disseminate</a:t>
            </a:r>
            <a:r>
              <a:rPr lang="en-US" sz="3200" kern="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their</a:t>
            </a:r>
            <a:r>
              <a:rPr lang="en-US" sz="3200" kern="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research</a:t>
            </a:r>
            <a:r>
              <a:rPr lang="en-US" sz="3200" kern="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findings</a:t>
            </a:r>
            <a:r>
              <a:rPr lang="en-US" sz="3200" kern="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en-US" sz="3200" kern="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spc="-25" dirty="0">
                <a:solidFill>
                  <a:schemeClr val="tx1"/>
                </a:solidFill>
                <a:latin typeface="Arial"/>
                <a:cs typeface="Arial"/>
              </a:rPr>
              <a:t>all </a:t>
            </a:r>
            <a:r>
              <a:rPr lang="en-US" sz="3200" kern="0" dirty="0">
                <a:solidFill>
                  <a:schemeClr val="tx1"/>
                </a:solidFill>
                <a:latin typeface="Arial"/>
                <a:cs typeface="Arial"/>
              </a:rPr>
              <a:t>appropriate</a:t>
            </a:r>
            <a:r>
              <a:rPr lang="en-US" sz="3200" kern="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kern="0" spc="-10" dirty="0">
                <a:solidFill>
                  <a:schemeClr val="tx1"/>
                </a:solidFill>
                <a:latin typeface="Arial"/>
                <a:cs typeface="Arial"/>
              </a:rPr>
              <a:t>parties</a:t>
            </a:r>
            <a:endParaRPr lang="en-US" sz="3200" kern="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69950" marR="5080" indent="-457200">
              <a:spcBef>
                <a:spcPts val="600"/>
              </a:spcBef>
              <a:tabLst>
                <a:tab pos="954405" algn="l"/>
              </a:tabLst>
            </a:pPr>
            <a:r>
              <a:rPr lang="en-US" sz="4000" kern="0" spc="-75" baseline="3472" dirty="0">
                <a:solidFill>
                  <a:srgbClr val="92D050"/>
                </a:solidFill>
                <a:latin typeface="Arial"/>
                <a:cs typeface="Arial"/>
              </a:rPr>
              <a:t>–</a:t>
            </a:r>
            <a:r>
              <a:rPr lang="en-US" sz="4000" kern="0" baseline="3472" dirty="0">
                <a:solidFill>
                  <a:srgbClr val="92D050"/>
                </a:solidFill>
                <a:latin typeface="Arial"/>
                <a:cs typeface="Arial"/>
              </a:rPr>
              <a:t>		</a:t>
            </a:r>
            <a:r>
              <a:rPr lang="en-US" sz="2800" kern="0" dirty="0">
                <a:solidFill>
                  <a:srgbClr val="92D050"/>
                </a:solidFill>
                <a:latin typeface="Arial"/>
                <a:cs typeface="Arial"/>
              </a:rPr>
              <a:t>…</a:t>
            </a:r>
            <a:r>
              <a:rPr lang="en-US" sz="2800" i="1" kern="0" dirty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lang="en-US" sz="2800" i="1" kern="0" spc="-8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i="1" kern="0" dirty="0">
                <a:solidFill>
                  <a:srgbClr val="92D050"/>
                </a:solidFill>
                <a:latin typeface="Arial"/>
                <a:cs typeface="Arial"/>
              </a:rPr>
              <a:t>summary</a:t>
            </a:r>
            <a:r>
              <a:rPr lang="en-US" sz="2800" i="1" kern="0" spc="-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i="1" kern="0" dirty="0">
                <a:solidFill>
                  <a:srgbClr val="92D050"/>
                </a:solidFill>
                <a:latin typeface="Arial"/>
                <a:cs typeface="Arial"/>
              </a:rPr>
              <a:t>of</a:t>
            </a:r>
            <a:r>
              <a:rPr lang="en-US" sz="2800" i="1" kern="0" spc="-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i="1" kern="0" dirty="0">
                <a:solidFill>
                  <a:srgbClr val="92D050"/>
                </a:solidFill>
                <a:latin typeface="Arial"/>
                <a:cs typeface="Arial"/>
              </a:rPr>
              <a:t>findings,</a:t>
            </a:r>
            <a:r>
              <a:rPr lang="en-US" sz="2800" i="1" kern="0" spc="-8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i="1" kern="0" dirty="0">
                <a:solidFill>
                  <a:srgbClr val="92D050"/>
                </a:solidFill>
                <a:latin typeface="Arial"/>
                <a:cs typeface="Arial"/>
              </a:rPr>
              <a:t>available</a:t>
            </a:r>
            <a:r>
              <a:rPr lang="en-US" sz="2800" i="1" kern="0" spc="-8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i="1" kern="0" dirty="0">
                <a:solidFill>
                  <a:srgbClr val="92D050"/>
                </a:solidFill>
                <a:latin typeface="Arial"/>
                <a:cs typeface="Arial"/>
              </a:rPr>
              <a:t>on</a:t>
            </a:r>
            <a:r>
              <a:rPr lang="en-US" sz="2800" i="1" kern="0" spc="-8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i="1" kern="0" dirty="0">
                <a:solidFill>
                  <a:srgbClr val="92D050"/>
                </a:solidFill>
                <a:latin typeface="Arial"/>
                <a:cs typeface="Arial"/>
              </a:rPr>
              <a:t>email</a:t>
            </a:r>
            <a:r>
              <a:rPr lang="en-US" sz="2800" i="1" kern="0" spc="-8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i="1" kern="0" spc="-10" dirty="0">
                <a:solidFill>
                  <a:srgbClr val="92D050"/>
                </a:solidFill>
                <a:latin typeface="Arial"/>
                <a:cs typeface="Arial"/>
              </a:rPr>
              <a:t>request, </a:t>
            </a:r>
            <a:r>
              <a:rPr lang="en-US" sz="2800" i="1" kern="0" dirty="0">
                <a:solidFill>
                  <a:srgbClr val="92D050"/>
                </a:solidFill>
                <a:latin typeface="Arial"/>
                <a:cs typeface="Arial"/>
              </a:rPr>
              <a:t>would</a:t>
            </a:r>
            <a:r>
              <a:rPr lang="en-US" sz="2800" i="1" kern="0" spc="-9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i="1" kern="0" spc="-10" dirty="0">
                <a:solidFill>
                  <a:srgbClr val="92D050"/>
                </a:solidFill>
                <a:latin typeface="Arial"/>
                <a:cs typeface="Arial"/>
              </a:rPr>
              <a:t>suffice.</a:t>
            </a:r>
            <a:endParaRPr lang="en-US" sz="2800" kern="0" dirty="0">
              <a:solidFill>
                <a:srgbClr val="92D050"/>
              </a:solidFill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34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Potential pitfalls for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Participant/community fatigue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repeated interviews with same subjects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few tangible results for participants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inflated expectations of participants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local impression/reputation of the IIT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6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Impact on property?</a:t>
            </a:r>
          </a:p>
        </p:txBody>
      </p:sp>
      <p:pic>
        <p:nvPicPr>
          <p:cNvPr id="4" name="Content Placeholder 3" descr="fieldwork roof cut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15" y="2133600"/>
            <a:ext cx="5656995" cy="3778250"/>
          </a:xfrm>
        </p:spPr>
      </p:pic>
    </p:spTree>
    <p:extLst>
      <p:ext uri="{BB962C8B-B14F-4D97-AF65-F5344CB8AC3E}">
        <p14:creationId xmlns:p14="http://schemas.microsoft.com/office/powerpoint/2010/main" val="237791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7167" y="0"/>
            <a:ext cx="5894832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0143" y="79705"/>
            <a:ext cx="5130800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Ethics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In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584200" marR="5080" lvl="0" indent="-572135" defTabSz="914400" eaLnBrk="1" fontAlgn="auto" latinLnBrk="0" hangingPunct="1">
              <a:lnSpc>
                <a:spcPct val="100000"/>
              </a:lnSpc>
              <a:spcBef>
                <a:spcPts val="634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584200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as</a:t>
            </a:r>
            <a:r>
              <a:rPr kumimoji="0" sz="3600" b="0" i="0" u="none" strike="noStrike" kern="0" cap="none" spc="-6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purely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objective</a:t>
            </a:r>
            <a:r>
              <a:rPr kumimoji="0" sz="3600" b="0" i="0" u="none" strike="noStrike" kern="0" cap="none" spc="-1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activity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removed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from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all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aspects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of</a:t>
            </a:r>
            <a:r>
              <a:rPr kumimoji="0" sz="3600" b="0" i="0" u="none" strike="noStrike" kern="0" cap="none" spc="-4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politics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and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power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is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</a:t>
            </a:r>
            <a:r>
              <a:rPr kumimoji="0" sz="3600" b="0" i="0" u="none" strike="noStrike" kern="0" cap="none" spc="-3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myth</a:t>
            </a:r>
            <a:r>
              <a:rPr kumimoji="0" sz="3600" b="0" i="0" u="none" strike="noStrike" kern="0" cap="none" spc="-3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no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longer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accepted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in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r>
              <a:rPr kumimoji="0" sz="3600" b="0" i="0" u="none" strike="noStrike" kern="0" cap="none" spc="-13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world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Impact on local values/traditions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Change is not always good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Technology is not always better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Sometimes teams will find that the problem is not a problem. Or that no action is needed.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2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Failure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can learn from our failures. </a:t>
            </a:r>
            <a:r>
              <a:rPr lang="en-US" dirty="0" err="1">
                <a:solidFill>
                  <a:schemeClr val="tx1"/>
                </a:solidFill>
              </a:rPr>
              <a:t>Hamdallaye</a:t>
            </a:r>
            <a:r>
              <a:rPr lang="en-US" dirty="0">
                <a:solidFill>
                  <a:schemeClr val="tx1"/>
                </a:solidFill>
              </a:rPr>
              <a:t> case study in Mali: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Aid-sponsored wind energy project</a:t>
            </a:r>
          </a:p>
          <a:p>
            <a:r>
              <a:rPr lang="en-US" dirty="0">
                <a:solidFill>
                  <a:schemeClr val="tx1"/>
                </a:solidFill>
              </a:rPr>
              <a:t>Supplied equipment and wiring</a:t>
            </a:r>
          </a:p>
          <a:p>
            <a:r>
              <a:rPr lang="en-US" dirty="0">
                <a:solidFill>
                  <a:schemeClr val="tx1"/>
                </a:solidFill>
              </a:rPr>
              <a:t>Failed to consider environmental issues</a:t>
            </a:r>
          </a:p>
          <a:p>
            <a:r>
              <a:rPr lang="en-US" dirty="0">
                <a:solidFill>
                  <a:schemeClr val="tx1"/>
                </a:solidFill>
              </a:rPr>
              <a:t>Failed to consider community need</a:t>
            </a:r>
          </a:p>
        </p:txBody>
      </p:sp>
    </p:spTree>
    <p:extLst>
      <p:ext uri="{BB962C8B-B14F-4D97-AF65-F5344CB8AC3E}">
        <p14:creationId xmlns:p14="http://schemas.microsoft.com/office/powerpoint/2010/main" val="293920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High tech infrastructure, but never functioned properly</a:t>
            </a:r>
          </a:p>
        </p:txBody>
      </p:sp>
      <p:pic>
        <p:nvPicPr>
          <p:cNvPr id="4" name="Content Placeholder 3" descr="Screen shot 2014-03-20 at 3.05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68" y="2133600"/>
            <a:ext cx="4125289" cy="3778250"/>
          </a:xfrm>
        </p:spPr>
      </p:pic>
    </p:spTree>
    <p:extLst>
      <p:ext uri="{BB962C8B-B14F-4D97-AF65-F5344CB8AC3E}">
        <p14:creationId xmlns:p14="http://schemas.microsoft.com/office/powerpoint/2010/main" val="54638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Committees were set up, but not carefully consulted</a:t>
            </a:r>
          </a:p>
        </p:txBody>
      </p:sp>
      <p:pic>
        <p:nvPicPr>
          <p:cNvPr id="4" name="Content Placeholder 3" descr="Screen shot 2014-03-20 at 3.05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24" y="2133600"/>
            <a:ext cx="4269777" cy="3778250"/>
          </a:xfrm>
        </p:spPr>
      </p:pic>
    </p:spTree>
    <p:extLst>
      <p:ext uri="{BB962C8B-B14F-4D97-AF65-F5344CB8AC3E}">
        <p14:creationId xmlns:p14="http://schemas.microsoft.com/office/powerpoint/2010/main" val="200189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End result</a:t>
            </a:r>
          </a:p>
        </p:txBody>
      </p:sp>
      <p:pic>
        <p:nvPicPr>
          <p:cNvPr id="4" name="Content Placeholder 3" descr="Screen shot 2014-03-20 at 3.05.5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42" y="2133600"/>
            <a:ext cx="5486542" cy="3778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8FDF2A-8F7F-BA19-9560-7FFF6661EB43}"/>
              </a:ext>
            </a:extLst>
          </p:cNvPr>
          <p:cNvSpPr txBox="1"/>
          <p:nvPr/>
        </p:nvSpPr>
        <p:spPr>
          <a:xfrm>
            <a:off x="1295400" y="1472200"/>
            <a:ext cx="243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fact, the villagers were more concerned and needed access to water not electricity. Water is a fundamental need while electricity is seen very often as a luxury. Unfortunately, the village was not included in the process, resulting in over $500,000 CDN of unused equipment and a village suffering from beneficiary fatigue and mistrust.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1414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910" y="958802"/>
            <a:ext cx="6059042" cy="49244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Best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320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students learn, in addition to being willing to work hard and embrace intellectual complex challenges, is compassion for the human condition.  The capacity to become good global citizens.</a:t>
            </a:r>
          </a:p>
        </p:txBody>
      </p:sp>
    </p:spTree>
    <p:extLst>
      <p:ext uri="{BB962C8B-B14F-4D97-AF65-F5344CB8AC3E}">
        <p14:creationId xmlns:p14="http://schemas.microsoft.com/office/powerpoint/2010/main" val="26081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394" y="112598"/>
            <a:ext cx="9509125" cy="542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Ethics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In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381000" marR="631825" lvl="0" indent="-344805" defTabSz="914400" eaLnBrk="1" fontAlgn="auto" latinLnBrk="0" hangingPunct="1">
              <a:lnSpc>
                <a:spcPct val="100000"/>
              </a:lnSpc>
              <a:spcBef>
                <a:spcPts val="2655"/>
              </a:spcBef>
              <a:spcAft>
                <a:spcPts val="0"/>
              </a:spcAft>
              <a:buClr>
                <a:srgbClr val="A42F0F"/>
              </a:buClr>
              <a:buSzPct val="97222"/>
              <a:buFont typeface="Wingdings"/>
              <a:buChar char=""/>
              <a:tabLst>
                <a:tab pos="381000" algn="l"/>
                <a:tab pos="445770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	It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is</a:t>
            </a:r>
            <a:r>
              <a:rPr kumimoji="0" sz="3600" b="0" i="0" u="none" strike="noStrike" kern="0" cap="none" spc="-8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now</a:t>
            </a:r>
            <a:r>
              <a:rPr kumimoji="0" sz="3600" b="0" i="0" u="none" strike="noStrike" kern="0" cap="none" spc="-8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recognized</a:t>
            </a:r>
            <a:r>
              <a:rPr kumimoji="0" sz="3600" b="0" i="0" u="none" strike="noStrike" kern="0" cap="none" spc="-8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that</a:t>
            </a:r>
            <a:r>
              <a:rPr kumimoji="0" sz="3600" b="0" i="0" u="none" strike="noStrike" kern="0" cap="none" spc="-8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research,</a:t>
            </a:r>
            <a:r>
              <a:rPr kumimoji="0" sz="3600" b="0" i="0" u="none" strike="noStrike" kern="0" cap="none" spc="-8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and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therefore</a:t>
            </a:r>
            <a:r>
              <a:rPr kumimoji="0" sz="3600" b="0" i="0" u="none" strike="noStrike" kern="0" cap="none" spc="-1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researchers,</a:t>
            </a:r>
            <a:r>
              <a:rPr kumimoji="0" sz="3600" b="0" i="0" u="none" strike="noStrike" kern="0" cap="none" spc="-13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are</a:t>
            </a:r>
            <a:r>
              <a:rPr kumimoji="0" sz="3600" b="0" i="0" u="none" strike="noStrike" kern="0" cap="none" spc="-114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responsible</a:t>
            </a:r>
            <a:r>
              <a:rPr kumimoji="0" sz="3600" b="0" i="0" u="none" strike="noStrike" kern="0" cap="none" spc="-1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for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shaping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character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of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knowledge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(soon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after</a:t>
            </a:r>
            <a:r>
              <a:rPr kumimoji="0" sz="3600" b="0" i="0" u="none" strike="noStrike" kern="0" cap="none" spc="-3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turn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of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3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20</a:t>
            </a:r>
            <a:r>
              <a:rPr kumimoji="0" sz="3600" b="0" i="0" u="none" strike="noStrike" kern="0" cap="none" spc="0" normalizeH="0" baseline="25462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</a:t>
            </a:r>
            <a:r>
              <a:rPr kumimoji="0" sz="3600" b="0" i="0" u="none" strike="noStrike" kern="0" cap="none" spc="405" normalizeH="0" baseline="25462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century).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381000" marR="30480" lvl="0" indent="-342900" defTabSz="91440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A42F0F"/>
              </a:buClr>
              <a:buSzPct val="97222"/>
              <a:buFont typeface="Wingdings"/>
              <a:buChar char=""/>
              <a:tabLst>
                <a:tab pos="381000" algn="l"/>
                <a:tab pos="570865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	So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responsibilities</a:t>
            </a:r>
            <a:r>
              <a:rPr kumimoji="0" sz="3600" b="0" i="0" u="none" strike="noStrike" kern="0" cap="none" spc="-9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associated</a:t>
            </a:r>
            <a:r>
              <a:rPr kumimoji="0" sz="3600" b="0" i="0" u="none" strike="noStrike" kern="0" cap="none" spc="-9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with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this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knowledge</a:t>
            </a:r>
            <a:r>
              <a:rPr kumimoji="0" sz="3600" b="0" i="0" u="none" strike="noStrike" kern="0" cap="none" spc="-9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production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have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led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to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growing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recognition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and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acceptance</a:t>
            </a:r>
            <a:r>
              <a:rPr kumimoji="0" sz="3600" b="0" i="0" u="none" strike="noStrike" kern="0" cap="none" spc="-9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of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9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need</a:t>
            </a:r>
            <a:r>
              <a:rPr kumimoji="0" sz="3600" b="0" i="0" u="none" strike="noStrike" kern="0" cap="none" spc="-9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for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ethical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and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political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awareness.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2" y="-223901"/>
            <a:ext cx="9199245" cy="4737100"/>
          </a:xfrm>
          <a:prstGeom prst="rect">
            <a:avLst/>
          </a:prstGeom>
        </p:spPr>
        <p:txBody>
          <a:bodyPr vert="horz" wrap="square" lIns="0" tIns="320675" rIns="0" bIns="0" rtlCol="0">
            <a:spAutoFit/>
          </a:bodyPr>
          <a:lstStyle/>
          <a:p>
            <a:pPr marL="514984" marR="0" lvl="0" indent="0" defTabSz="914400" eaLnBrk="1" fontAlgn="auto" latinLnBrk="0" hangingPunct="1">
              <a:lnSpc>
                <a:spcPct val="100000"/>
              </a:lnSpc>
              <a:spcBef>
                <a:spcPts val="25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Ethics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In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355600" marR="196215" lvl="0" indent="-344805" defTabSz="914400" eaLnBrk="1" fontAlgn="auto" latinLnBrk="0" hangingPunct="1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Clr>
                <a:srgbClr val="A42F0F"/>
              </a:buClr>
              <a:buSzPct val="97222"/>
              <a:buFont typeface="Wingdings"/>
              <a:buChar char=""/>
              <a:tabLst>
                <a:tab pos="355600" algn="l"/>
                <a:tab pos="420370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	Power,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politics,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and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ethics</a:t>
            </a:r>
            <a:r>
              <a:rPr kumimoji="0" sz="3600" b="0" i="0" u="none" strike="noStrike" kern="0" cap="none" spc="-6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must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be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actively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managed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by</a:t>
            </a:r>
            <a:r>
              <a:rPr kumimoji="0" sz="3600" b="0" i="0" u="none" strike="noStrike" kern="0" cap="none" spc="-8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researcher.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355600" marR="5080" lvl="0" indent="-344805" defTabSz="91440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A42F0F"/>
              </a:buClr>
              <a:buSzPct val="97222"/>
              <a:buFont typeface="Wingdings"/>
              <a:buChar char=""/>
              <a:tabLst>
                <a:tab pos="355600" algn="l"/>
                <a:tab pos="420370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	Researchers</a:t>
            </a:r>
            <a:r>
              <a:rPr kumimoji="0" sz="3600" b="0" i="0" u="none" strike="noStrike" kern="0" cap="none" spc="-1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need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to</a:t>
            </a:r>
            <a:r>
              <a:rPr kumimoji="0" sz="3600" b="0" i="0" u="none" strike="noStrike" kern="0" cap="none" spc="-114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recognize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that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power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can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influence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process,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and</a:t>
            </a:r>
            <a:r>
              <a:rPr kumimoji="0" sz="3600" b="0" i="0" u="none" strike="noStrike" kern="0" cap="none" spc="-4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that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with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power</a:t>
            </a:r>
            <a:r>
              <a:rPr kumimoji="0" sz="3600" b="0" i="0" u="none" strike="noStrike" kern="0" cap="none" spc="-6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comes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responsibility.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420370" marR="0" lvl="0" indent="-409575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42F0F"/>
              </a:buClr>
              <a:buSzPct val="97222"/>
              <a:buFont typeface="Wingdings"/>
              <a:buChar char=""/>
              <a:tabLst>
                <a:tab pos="420370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So,</a:t>
            </a:r>
            <a:r>
              <a:rPr kumimoji="0" sz="3600" b="0" i="0" u="none" strike="noStrike" kern="0" cap="none" spc="-3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what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power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involves….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523"/>
            <a:ext cx="12192000" cy="6859905"/>
            <a:chOff x="0" y="-1523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8916" y="158495"/>
            <a:ext cx="4530852" cy="65272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0712" y="1100073"/>
            <a:ext cx="683768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lvl="0" indent="-5715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583565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Recognize</a:t>
            </a:r>
            <a:r>
              <a:rPr kumimoji="0" sz="3600" b="0" i="0" u="none" strike="noStrike" kern="0" cap="none" spc="-1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and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appreciate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your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own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reality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as</a:t>
            </a:r>
            <a:r>
              <a:rPr kumimoji="0" sz="3600" b="0" i="0" u="none" strike="noStrike" kern="0" cap="none" spc="-4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</a:t>
            </a:r>
            <a:r>
              <a:rPr kumimoji="0" sz="3600" b="0" i="0" u="none" strike="noStrike" kern="0" cap="none" spc="-3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researcher.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583565" marR="469265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583565" algn="l"/>
                <a:tab pos="708660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Be</a:t>
            </a:r>
            <a:r>
              <a:rPr kumimoji="0" sz="3600" b="0" i="0" u="none" strike="noStrike" kern="0" cap="none" spc="-6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cognizant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of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how</a:t>
            </a:r>
            <a:r>
              <a:rPr kumimoji="0" sz="3600" b="0" i="0" u="none" strike="noStrike" kern="0" cap="none" spc="-6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your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worldview,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assumptions,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and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position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can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influence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r>
              <a:rPr kumimoji="0" sz="3600" b="0" i="0" u="none" strike="noStrike" kern="0" cap="none" spc="-13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process.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583565" marR="930275" lvl="0" indent="-5715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583565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Act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ethically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: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balances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biases</a:t>
            </a:r>
            <a:r>
              <a:rPr kumimoji="0" sz="3600" b="0" i="0" u="none" strike="noStrike" kern="0" cap="none" spc="-9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and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subjectivities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9433" y="156464"/>
            <a:ext cx="9979660" cy="448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43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Ethics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In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354965" marR="5080" lvl="0" indent="-342900" defTabSz="914400" eaLnBrk="1" fontAlgn="auto" latinLnBrk="0" hangingPunct="1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A42F0F"/>
                </a:solidFill>
                <a:effectLst/>
                <a:uLnTx/>
                <a:uFillTx/>
                <a:latin typeface="Wingdings 3"/>
                <a:cs typeface="Wingdings 3"/>
              </a:rPr>
              <a:t>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Ethnicity:</a:t>
            </a:r>
            <a:r>
              <a:rPr kumimoji="0" sz="3600" b="0" i="0" u="none" strike="noStrike" kern="0" cap="none" spc="-1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ethnic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and</a:t>
            </a:r>
            <a:r>
              <a:rPr kumimoji="0" sz="3600" b="0" i="0" u="none" strike="noStrike" kern="0" cap="none" spc="-9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cultural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background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of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the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researcher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can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influence</a:t>
            </a:r>
            <a:r>
              <a:rPr kumimoji="0" sz="3600" b="0" i="0" u="none" strike="noStrike" kern="0" cap="none" spc="-114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9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process.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354965" marR="386080" lvl="0" indent="-342900" defTabSz="91440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A42F0F"/>
                </a:solidFill>
                <a:effectLst/>
                <a:uLnTx/>
                <a:uFillTx/>
                <a:latin typeface="Wingdings 3"/>
                <a:cs typeface="Wingdings 3"/>
              </a:rPr>
              <a:t>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Social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status: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Our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position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in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society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can</a:t>
            </a:r>
            <a:r>
              <a:rPr kumimoji="0" sz="3600" b="0" i="0" u="none" strike="noStrike" kern="0" cap="none" spc="-6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have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great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bearing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on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8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process.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354965" marR="422909" lvl="0" indent="-342900" defTabSz="91440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A42F0F"/>
                </a:solidFill>
                <a:effectLst/>
                <a:uLnTx/>
                <a:uFillTx/>
                <a:latin typeface="Wingdings 3"/>
                <a:cs typeface="Wingdings 3"/>
              </a:rPr>
              <a:t>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Education:</a:t>
            </a:r>
            <a:r>
              <a:rPr kumimoji="0" sz="3600" b="0" i="0" u="none" strike="noStrike" kern="0" cap="none" spc="-8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It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is</a:t>
            </a:r>
            <a:r>
              <a:rPr kumimoji="0" sz="3600" b="0" i="0" u="none" strike="noStrike" kern="0" cap="none" spc="-8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important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for</a:t>
            </a:r>
            <a:r>
              <a:rPr kumimoji="0" sz="3600" b="0" i="0" u="none" strike="noStrike" kern="0" cap="none" spc="-7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researchers</a:t>
            </a:r>
            <a:r>
              <a:rPr kumimoji="0" sz="3600" b="0" i="0" u="none" strike="noStrike" kern="0" cap="none" spc="-8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to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consider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how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respondents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will</a:t>
            </a:r>
            <a:r>
              <a:rPr kumimoji="0" sz="3600" b="0" i="0" u="none" strike="noStrike" kern="0" cap="none" spc="-1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relate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to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yanmar Text"/>
                <a:cs typeface="Myanmar Text"/>
              </a:rPr>
              <a:t>them.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994" y="26034"/>
            <a:ext cx="9749790" cy="493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Ethics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In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355600" marR="339090" lvl="0" indent="-344805" defTabSz="914400" eaLnBrk="1" fontAlgn="auto" latinLnBrk="0" hangingPunct="1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Clr>
                <a:srgbClr val="A42F0F"/>
              </a:buClr>
              <a:buSzPct val="97222"/>
              <a:buFont typeface="Wingdings"/>
              <a:buChar char=""/>
              <a:tabLst>
                <a:tab pos="355600" algn="l"/>
                <a:tab pos="420370" algn="l"/>
              </a:tabLst>
              <a:defRPr/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	Yet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you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are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likely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to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be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better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educated</a:t>
            </a:r>
            <a:r>
              <a:rPr kumimoji="0" sz="3600" b="0" i="0" u="none" strike="noStrike" kern="0" cap="none" spc="-5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than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many</a:t>
            </a:r>
            <a:r>
              <a:rPr kumimoji="0" sz="3600" b="0" i="0" u="none" strike="noStrike" kern="0" cap="none" spc="-7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you</a:t>
            </a:r>
            <a:r>
              <a:rPr kumimoji="0" sz="3600" b="0" i="0" u="none" strike="noStrike" kern="0" cap="none" spc="-6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will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be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researching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–</a:t>
            </a:r>
            <a:r>
              <a:rPr kumimoji="0" sz="3600" b="0" i="0" u="none" strike="noStrike" kern="0" cap="none" spc="-6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power position.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  <a:p>
            <a:pPr marL="355600" marR="5080" lvl="0" indent="-344805" defTabSz="91440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A42F0F"/>
              </a:buClr>
              <a:buSzPct val="97222"/>
              <a:buFont typeface="Wingdings"/>
              <a:buChar char=""/>
              <a:tabLst>
                <a:tab pos="355600" algn="l"/>
                <a:tab pos="420370" algn="l"/>
              </a:tabLst>
              <a:defRPr/>
            </a:pP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	Field-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based</a:t>
            </a:r>
            <a:r>
              <a:rPr kumimoji="0" sz="3600" b="0" i="0" u="none" strike="noStrike" kern="0" cap="none" spc="-9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researchers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often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learn</a:t>
            </a:r>
            <a:r>
              <a:rPr kumimoji="0" sz="3600" b="0" i="0" u="none" strike="noStrike" kern="0" cap="none" spc="-9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that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building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trust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and</a:t>
            </a:r>
            <a:r>
              <a:rPr kumimoji="0" sz="3600" b="0" i="0" u="none" strike="noStrike" kern="0" cap="none" spc="-9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friendly</a:t>
            </a:r>
            <a:r>
              <a:rPr kumimoji="0" sz="3600" b="0" i="0" u="none" strike="noStrike" kern="0" cap="none" spc="-10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relation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grows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from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their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ability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to</a:t>
            </a:r>
            <a:r>
              <a:rPr kumimoji="0" sz="3600" b="0" i="0" u="none" strike="noStrike" kern="0" cap="none" spc="-4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show</a:t>
            </a:r>
            <a:r>
              <a:rPr kumimoji="0" sz="3600" b="0" i="0" u="none" strike="noStrike" kern="0" cap="none" spc="-5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respect</a:t>
            </a:r>
            <a:r>
              <a:rPr kumimoji="0" sz="3600" b="0" i="0" u="none" strike="noStrike" kern="0" cap="none" spc="-3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for</a:t>
            </a:r>
            <a:r>
              <a:rPr kumimoji="0" sz="3600" b="0" i="0" u="none" strike="noStrike" kern="0" cap="none" spc="-4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the</a:t>
            </a:r>
            <a:r>
              <a:rPr kumimoji="0" sz="3600" b="0" i="0" u="none" strike="noStrike" kern="0" cap="none" spc="-4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researched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regardless</a:t>
            </a:r>
            <a:r>
              <a:rPr kumimoji="0" sz="3600" b="0" i="0" u="none" strike="noStrike" kern="0" cap="none" spc="-10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of</a:t>
            </a:r>
            <a:r>
              <a:rPr kumimoji="0" sz="3600" b="0" i="0" u="none" strike="noStrike" kern="0" cap="none" spc="-125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any</a:t>
            </a:r>
            <a:r>
              <a:rPr kumimoji="0" sz="3600" b="0" i="0" u="none" strike="noStrike" kern="0" cap="none" spc="-12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educational</a:t>
            </a:r>
            <a:r>
              <a:rPr kumimoji="0" sz="3600" b="0" i="0" u="none" strike="noStrike" kern="0" cap="none" spc="-114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 </a:t>
            </a:r>
            <a:r>
              <a:rPr kumimoji="0" sz="3600" b="0" i="0" u="none" strike="noStrike" kern="0" cap="none" spc="-10" normalizeH="0" baseline="0" noProof="0" dirty="0">
                <a:ln>
                  <a:noFill/>
                </a:ln>
                <a:solidFill>
                  <a:srgbClr val="504228"/>
                </a:solidFill>
                <a:effectLst/>
                <a:uLnTx/>
                <a:uFillTx/>
                <a:latin typeface="Myanmar Text"/>
                <a:cs typeface="Myanmar Text"/>
              </a:rPr>
              <a:t>differential.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095" y="137287"/>
            <a:ext cx="3985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6E3E0C"/>
                </a:solidFill>
              </a:rPr>
              <a:t>Acting</a:t>
            </a:r>
            <a:r>
              <a:rPr spc="-10" dirty="0">
                <a:solidFill>
                  <a:srgbClr val="6E3E0C"/>
                </a:solidFill>
              </a:rPr>
              <a:t> </a:t>
            </a:r>
            <a:r>
              <a:rPr dirty="0">
                <a:solidFill>
                  <a:srgbClr val="6E3E0C"/>
                </a:solidFill>
              </a:rPr>
              <a:t>within</a:t>
            </a:r>
            <a:r>
              <a:rPr spc="-10" dirty="0">
                <a:solidFill>
                  <a:srgbClr val="6E3E0C"/>
                </a:solidFill>
              </a:rPr>
              <a:t> </a:t>
            </a:r>
            <a:r>
              <a:rPr dirty="0">
                <a:solidFill>
                  <a:srgbClr val="6E3E0C"/>
                </a:solidFill>
              </a:rPr>
              <a:t>the</a:t>
            </a:r>
            <a:r>
              <a:rPr spc="-10" dirty="0">
                <a:solidFill>
                  <a:srgbClr val="6E3E0C"/>
                </a:solidFill>
              </a:rPr>
              <a:t> </a:t>
            </a:r>
            <a:r>
              <a:rPr dirty="0">
                <a:solidFill>
                  <a:srgbClr val="6E3E0C"/>
                </a:solidFill>
              </a:rPr>
              <a:t>law</a:t>
            </a:r>
            <a:r>
              <a:rPr spc="-10" dirty="0">
                <a:solidFill>
                  <a:srgbClr val="6E3E0C"/>
                </a:solidFill>
              </a:rPr>
              <a:t> </a:t>
            </a:r>
            <a:r>
              <a:rPr spc="-50" dirty="0">
                <a:solidFill>
                  <a:srgbClr val="6E3E0C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1748" y="812800"/>
            <a:ext cx="9909175" cy="479869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1110"/>
              </a:spcBef>
              <a:buClr>
                <a:srgbClr val="A42F0F"/>
              </a:buClr>
              <a:buFont typeface="Wingdings"/>
              <a:buChar char=""/>
              <a:tabLst>
                <a:tab pos="545465" algn="l"/>
              </a:tabLst>
            </a:pP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All</a:t>
            </a:r>
            <a:r>
              <a:rPr sz="36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6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must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abide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by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common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20" dirty="0">
                <a:solidFill>
                  <a:srgbClr val="504228"/>
                </a:solidFill>
                <a:latin typeface="Myanmar Text"/>
                <a:cs typeface="Myanmar Text"/>
              </a:rPr>
              <a:t>law.</a:t>
            </a:r>
            <a:endParaRPr sz="3600">
              <a:latin typeface="Myanmar Text"/>
              <a:cs typeface="Myanmar Text"/>
            </a:endParaRPr>
          </a:p>
          <a:p>
            <a:pPr marL="355600" marR="864235" indent="-3556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"/>
              <a:tabLst>
                <a:tab pos="355600" algn="l"/>
                <a:tab pos="420370" algn="l"/>
              </a:tabLst>
            </a:pP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	Researchers</a:t>
            </a:r>
            <a:r>
              <a:rPr sz="3600" spc="-11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also</a:t>
            </a:r>
            <a:r>
              <a:rPr sz="3600" spc="-10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need</a:t>
            </a:r>
            <a:r>
              <a:rPr sz="36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600" spc="-10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consider</a:t>
            </a:r>
            <a:r>
              <a:rPr sz="3600" spc="-10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whether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there</a:t>
            </a:r>
            <a:r>
              <a:rPr sz="36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is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an</a:t>
            </a:r>
            <a:r>
              <a:rPr sz="36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obligation</a:t>
            </a:r>
            <a:r>
              <a:rPr sz="36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6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report</a:t>
            </a:r>
            <a:r>
              <a:rPr sz="36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any</a:t>
            </a:r>
            <a:r>
              <a:rPr sz="36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illegal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activities</a:t>
            </a:r>
            <a:r>
              <a:rPr sz="36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they</a:t>
            </a:r>
            <a:r>
              <a:rPr sz="36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may</a:t>
            </a:r>
            <a:r>
              <a:rPr sz="36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become</a:t>
            </a:r>
            <a:r>
              <a:rPr sz="36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aware</a:t>
            </a:r>
            <a:r>
              <a:rPr sz="36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6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in</a:t>
            </a:r>
            <a:r>
              <a:rPr sz="36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25" dirty="0">
                <a:solidFill>
                  <a:srgbClr val="504228"/>
                </a:solidFill>
                <a:latin typeface="Myanmar Text"/>
                <a:cs typeface="Myanmar Text"/>
              </a:rPr>
              <a:t>the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course</a:t>
            </a:r>
            <a:r>
              <a:rPr sz="36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6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their</a:t>
            </a:r>
            <a:r>
              <a:rPr sz="36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research.</a:t>
            </a:r>
            <a:endParaRPr sz="3600">
              <a:latin typeface="Myanmar Text"/>
              <a:cs typeface="Myanmar Text"/>
            </a:endParaRPr>
          </a:p>
          <a:p>
            <a:pPr marL="355600" marR="5080" indent="-3556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"/>
              <a:tabLst>
                <a:tab pos="355600" algn="l"/>
                <a:tab pos="420370" algn="l"/>
              </a:tabLst>
            </a:pP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	If</a:t>
            </a:r>
            <a:r>
              <a:rPr sz="36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your</a:t>
            </a:r>
            <a:r>
              <a:rPr sz="36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6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is</a:t>
            </a:r>
            <a:r>
              <a:rPr sz="36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likely</a:t>
            </a:r>
            <a:r>
              <a:rPr sz="36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6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contend</a:t>
            </a:r>
            <a:r>
              <a:rPr sz="36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with</a:t>
            </a:r>
            <a:r>
              <a:rPr sz="36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illegal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activities,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getting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6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advice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and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approval</a:t>
            </a:r>
            <a:r>
              <a:rPr sz="36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6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25" dirty="0">
                <a:solidFill>
                  <a:srgbClr val="504228"/>
                </a:solidFill>
                <a:latin typeface="Myanmar Text"/>
                <a:cs typeface="Myanmar Text"/>
              </a:rPr>
              <a:t>an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appropriate</a:t>
            </a:r>
            <a:r>
              <a:rPr sz="36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ethics</a:t>
            </a:r>
            <a:r>
              <a:rPr sz="3600" spc="-10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committee</a:t>
            </a:r>
            <a:r>
              <a:rPr sz="36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504228"/>
                </a:solidFill>
                <a:latin typeface="Myanmar Text"/>
                <a:cs typeface="Myanmar Text"/>
              </a:rPr>
              <a:t>is</a:t>
            </a:r>
            <a:r>
              <a:rPr sz="3600" spc="-10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600" spc="-10" dirty="0">
                <a:solidFill>
                  <a:srgbClr val="504228"/>
                </a:solidFill>
                <a:latin typeface="Myanmar Text"/>
                <a:cs typeface="Myanmar Text"/>
              </a:rPr>
              <a:t>imperative.</a:t>
            </a:r>
            <a:endParaRPr sz="36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598" y="-208051"/>
            <a:ext cx="9706610" cy="5717540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Responsibility</a:t>
            </a:r>
            <a:r>
              <a:rPr sz="32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for</a:t>
            </a:r>
            <a:r>
              <a:rPr sz="32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200" spc="-5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researched:</a:t>
            </a:r>
            <a:endParaRPr sz="3200">
              <a:latin typeface="Myanmar Text"/>
              <a:cs typeface="Myanmar Text"/>
            </a:endParaRPr>
          </a:p>
          <a:p>
            <a:pPr marL="355600" marR="5080" indent="-344170">
              <a:lnSpc>
                <a:spcPct val="100000"/>
              </a:lnSpc>
              <a:spcBef>
                <a:spcPts val="2205"/>
              </a:spcBef>
              <a:buClr>
                <a:srgbClr val="A42F0F"/>
              </a:buClr>
              <a:buSzPct val="96875"/>
              <a:buFont typeface="Wingdings"/>
              <a:buChar char=""/>
              <a:tabLst>
                <a:tab pos="355600" algn="l"/>
                <a:tab pos="375285" algn="l"/>
              </a:tabLst>
            </a:pP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	Responsibility</a:t>
            </a:r>
            <a:r>
              <a:rPr sz="32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for</a:t>
            </a:r>
            <a:r>
              <a:rPr sz="3200" spc="-8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200" spc="-7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dignity,respect,and</a:t>
            </a:r>
            <a:r>
              <a:rPr sz="3200" spc="-6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welfare</a:t>
            </a:r>
            <a:r>
              <a:rPr sz="3200" spc="-11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of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respondents,</a:t>
            </a:r>
            <a:r>
              <a:rPr sz="3200" spc="-6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both</a:t>
            </a:r>
            <a:r>
              <a:rPr sz="32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mentally</a:t>
            </a:r>
            <a:r>
              <a:rPr sz="32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and</a:t>
            </a:r>
            <a:r>
              <a:rPr sz="3200" spc="-7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physically,</a:t>
            </a:r>
            <a:r>
              <a:rPr sz="3200" spc="-9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is</a:t>
            </a:r>
            <a:r>
              <a:rPr sz="3200" spc="-8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central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200" spc="-1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ethics.</a:t>
            </a:r>
            <a:endParaRPr sz="3200">
              <a:latin typeface="Myanmar Text"/>
              <a:cs typeface="Myanmar Text"/>
            </a:endParaRPr>
          </a:p>
          <a:p>
            <a:pPr marL="708660" indent="-69596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SzPct val="96875"/>
              <a:buFont typeface="Wingdings"/>
              <a:buChar char=""/>
              <a:tabLst>
                <a:tab pos="708660" algn="l"/>
              </a:tabLst>
            </a:pP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Respecting</a:t>
            </a:r>
            <a:r>
              <a:rPr sz="32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rights</a:t>
            </a:r>
            <a:r>
              <a:rPr sz="32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cultural</a:t>
            </a:r>
            <a:r>
              <a:rPr sz="3200" spc="-5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groups:</a:t>
            </a:r>
            <a:endParaRPr sz="3200">
              <a:latin typeface="Myanmar Text"/>
              <a:cs typeface="Myanmar Text"/>
            </a:endParaRPr>
          </a:p>
          <a:p>
            <a:pPr marL="12700" marR="39370" indent="556260">
              <a:lnSpc>
                <a:spcPct val="100000"/>
              </a:lnSpc>
              <a:spcBef>
                <a:spcPts val="994"/>
              </a:spcBef>
            </a:pP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Certain</a:t>
            </a:r>
            <a:r>
              <a:rPr sz="3200" spc="-3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aspects</a:t>
            </a:r>
            <a:r>
              <a:rPr sz="3200" spc="-1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2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may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be</a:t>
            </a:r>
            <a:r>
              <a:rPr sz="3200" spc="-3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deemed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culturally</a:t>
            </a:r>
            <a:r>
              <a:rPr sz="32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inappropriate.</a:t>
            </a:r>
            <a:r>
              <a:rPr sz="3200" spc="-1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In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Aboriginal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cultures</a:t>
            </a:r>
            <a:r>
              <a:rPr sz="3200" spc="-1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in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Australia,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for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example,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it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is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offensive</a:t>
            </a:r>
            <a:r>
              <a:rPr sz="3200" spc="-3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to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look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at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images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of</a:t>
            </a:r>
            <a:r>
              <a:rPr sz="32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the</a:t>
            </a:r>
            <a:r>
              <a:rPr sz="32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deceased.</a:t>
            </a:r>
            <a:r>
              <a:rPr sz="32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A</a:t>
            </a:r>
            <a:r>
              <a:rPr sz="32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research</a:t>
            </a:r>
            <a:r>
              <a:rPr sz="32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project</a:t>
            </a:r>
            <a:r>
              <a:rPr sz="3200" spc="-1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that</a:t>
            </a:r>
            <a:r>
              <a:rPr sz="32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asked</a:t>
            </a:r>
            <a:r>
              <a:rPr sz="32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this</a:t>
            </a:r>
            <a:r>
              <a:rPr sz="3200" spc="-2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of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Aboriginal</a:t>
            </a:r>
            <a:r>
              <a:rPr sz="3200" spc="-4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respondents</a:t>
            </a:r>
            <a:r>
              <a:rPr sz="3200" spc="-30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would</a:t>
            </a:r>
            <a:r>
              <a:rPr sz="3200" spc="-2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not</a:t>
            </a:r>
            <a:r>
              <a:rPr sz="3200" spc="-4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dirty="0">
                <a:solidFill>
                  <a:srgbClr val="504228"/>
                </a:solidFill>
                <a:latin typeface="Myanmar Text"/>
                <a:cs typeface="Myanmar Text"/>
              </a:rPr>
              <a:t>be</a:t>
            </a:r>
            <a:r>
              <a:rPr sz="3200" spc="-35" dirty="0">
                <a:solidFill>
                  <a:srgbClr val="504228"/>
                </a:solidFill>
                <a:latin typeface="Myanmar Text"/>
                <a:cs typeface="Myanmar Text"/>
              </a:rPr>
              <a:t> </a:t>
            </a:r>
            <a:r>
              <a:rPr sz="3200" spc="-10" dirty="0">
                <a:solidFill>
                  <a:srgbClr val="504228"/>
                </a:solidFill>
                <a:latin typeface="Myanmar Text"/>
                <a:cs typeface="Myanmar Text"/>
              </a:rPr>
              <a:t>acceptable.</a:t>
            </a:r>
            <a:endParaRPr sz="32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1172</Words>
  <Application>Microsoft Office PowerPoint</Application>
  <PresentationFormat>Widescreen</PresentationFormat>
  <Paragraphs>95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2_Office Theme</vt:lpstr>
      <vt:lpstr>Wisp</vt:lpstr>
      <vt:lpstr>1_Wisp</vt:lpstr>
      <vt:lpstr>RESEARCH ETHICS AND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Acting within the law :</vt:lpstr>
      <vt:lpstr>PowerPoint Presentation</vt:lpstr>
      <vt:lpstr>PowerPoint Presentation</vt:lpstr>
      <vt:lpstr>Informed consent:</vt:lpstr>
      <vt:lpstr>Informed consent:</vt:lpstr>
      <vt:lpstr>PowerPoint Presentation</vt:lpstr>
      <vt:lpstr>ABUSE IN RESEARCH:</vt:lpstr>
      <vt:lpstr>Ensuring confidentiality:</vt:lpstr>
      <vt:lpstr>PowerPoint Presentation</vt:lpstr>
      <vt:lpstr>STORING DATA</vt:lpstr>
      <vt:lpstr>Potential pitfalls for teams</vt:lpstr>
      <vt:lpstr>Impact on property?</vt:lpstr>
      <vt:lpstr>Impact on local values/traditions</vt:lpstr>
      <vt:lpstr>Failure reports</vt:lpstr>
      <vt:lpstr>High tech infrastructure, but never functioned properly</vt:lpstr>
      <vt:lpstr>Committees were set up, but not carefully consulted</vt:lpstr>
      <vt:lpstr>End result</vt:lpstr>
      <vt:lpstr>Best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ETHICS AND OUTCOMES</dc:title>
  <dc:creator>Rajeshwari Dutt</dc:creator>
  <cp:lastModifiedBy>Rajeshwari Dutt</cp:lastModifiedBy>
  <cp:revision>3</cp:revision>
  <dcterms:created xsi:type="dcterms:W3CDTF">2024-02-22T07:29:27Z</dcterms:created>
  <dcterms:modified xsi:type="dcterms:W3CDTF">2024-02-23T07:49:34Z</dcterms:modified>
</cp:coreProperties>
</file>